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64" r:id="rId4"/>
    <p:sldId id="263" r:id="rId5"/>
    <p:sldId id="264" r:id="rId6"/>
    <p:sldId id="277" r:id="rId7"/>
    <p:sldId id="278" r:id="rId8"/>
    <p:sldId id="280" r:id="rId9"/>
    <p:sldId id="281" r:id="rId10"/>
    <p:sldId id="268" r:id="rId11"/>
    <p:sldId id="270" r:id="rId12"/>
    <p:sldId id="271" r:id="rId13"/>
    <p:sldId id="273" r:id="rId14"/>
    <p:sldId id="272" r:id="rId15"/>
    <p:sldId id="274" r:id="rId16"/>
    <p:sldId id="362" r:id="rId17"/>
    <p:sldId id="365" r:id="rId18"/>
    <p:sldId id="342" r:id="rId19"/>
    <p:sldId id="332" r:id="rId20"/>
    <p:sldId id="287" r:id="rId21"/>
    <p:sldId id="306" r:id="rId22"/>
    <p:sldId id="360" r:id="rId23"/>
    <p:sldId id="308" r:id="rId24"/>
    <p:sldId id="366" r:id="rId25"/>
    <p:sldId id="367" r:id="rId26"/>
    <p:sldId id="368" r:id="rId27"/>
    <p:sldId id="261" r:id="rId28"/>
    <p:sldId id="262" r:id="rId29"/>
  </p:sldIdLst>
  <p:sldSz cx="18288000" cy="10287000"/>
  <p:notesSz cx="6858000" cy="9144000"/>
  <p:embeddedFontLst>
    <p:embeddedFont>
      <p:font typeface="Aspekta 450" panose="020B0604020202020204" charset="-18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POCZĄTKOWY" id="{A1201D53-2BDA-4EDE-ACBC-057657B27C77}">
          <p14:sldIdLst>
            <p14:sldId id="256"/>
          </p14:sldIdLst>
        </p14:section>
        <p14:section name="SLAJDY ROBOCZE" id="{7612858E-AD2F-45C5-B1D0-59A8E5DA9EFB}">
          <p14:sldIdLst>
            <p14:sldId id="257"/>
            <p14:sldId id="364"/>
            <p14:sldId id="263"/>
            <p14:sldId id="264"/>
            <p14:sldId id="277"/>
            <p14:sldId id="278"/>
            <p14:sldId id="280"/>
            <p14:sldId id="281"/>
            <p14:sldId id="268"/>
            <p14:sldId id="270"/>
            <p14:sldId id="271"/>
            <p14:sldId id="273"/>
            <p14:sldId id="272"/>
            <p14:sldId id="274"/>
            <p14:sldId id="362"/>
            <p14:sldId id="365"/>
            <p14:sldId id="342"/>
            <p14:sldId id="332"/>
            <p14:sldId id="287"/>
            <p14:sldId id="306"/>
            <p14:sldId id="360"/>
            <p14:sldId id="308"/>
            <p14:sldId id="366"/>
            <p14:sldId id="367"/>
            <p14:sldId id="368"/>
          </p14:sldIdLst>
        </p14:section>
        <p14:section name="SLAJDY KOŃCOWE" id="{5ACF66AA-E25B-4967-A9F5-8EA950E7664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50E"/>
    <a:srgbClr val="196B24"/>
    <a:srgbClr val="0030A7"/>
    <a:srgbClr val="91C137"/>
    <a:srgbClr val="91A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274" y="-180"/>
      </p:cViewPr>
      <p:guideLst>
        <p:guide orient="horz" pos="216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ACA-2025\26_semianrium_KER\moje_excele_itp\WA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9464949693788E-2"/>
          <c:y val="0.15473206474190726"/>
          <c:w val="0.92303766044265878"/>
          <c:h val="0.62216836195761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Energia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Arkusz1!$B$3:$I$3</c:f>
              <c:numCache>
                <c:formatCode>0.00</c:formatCode>
                <c:ptCount val="8"/>
                <c:pt idx="0">
                  <c:v>334317.08</c:v>
                </c:pt>
                <c:pt idx="1">
                  <c:v>344423.02</c:v>
                </c:pt>
                <c:pt idx="2">
                  <c:v>321729.78000000003</c:v>
                </c:pt>
                <c:pt idx="3">
                  <c:v>307991.99</c:v>
                </c:pt>
                <c:pt idx="4">
                  <c:v>285675.98</c:v>
                </c:pt>
                <c:pt idx="5" formatCode="0">
                  <c:v>218770.25</c:v>
                </c:pt>
                <c:pt idx="6">
                  <c:v>166885.6</c:v>
                </c:pt>
                <c:pt idx="7">
                  <c:v>133290.94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C-4DEF-9A4A-0BC3E20D1FF1}"/>
            </c:ext>
          </c:extLst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Procesy przemysłowe i użytkowanie produktów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Arkusz1!$B$4:$I$4</c:f>
              <c:numCache>
                <c:formatCode>0.00</c:formatCode>
                <c:ptCount val="8"/>
                <c:pt idx="0" formatCode="0">
                  <c:v>23732.01</c:v>
                </c:pt>
                <c:pt idx="1">
                  <c:v>22878.65</c:v>
                </c:pt>
                <c:pt idx="2">
                  <c:v>24351.84</c:v>
                </c:pt>
                <c:pt idx="3" formatCode="0">
                  <c:v>24516.29</c:v>
                </c:pt>
                <c:pt idx="4">
                  <c:v>24223.83</c:v>
                </c:pt>
                <c:pt idx="5">
                  <c:v>24038.87</c:v>
                </c:pt>
                <c:pt idx="6">
                  <c:v>24001.47</c:v>
                </c:pt>
                <c:pt idx="7" formatCode="0">
                  <c:v>24177.3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C-4DEF-9A4A-0BC3E20D1FF1}"/>
            </c:ext>
          </c:extLst>
        </c:ser>
        <c:ser>
          <c:idx val="2"/>
          <c:order val="2"/>
          <c:tx>
            <c:strRef>
              <c:f>Arkusz1!$A$5</c:f>
              <c:strCache>
                <c:ptCount val="1"/>
                <c:pt idx="0">
                  <c:v>Rolnictwo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Arkusz1!$B$5:$I$5</c:f>
              <c:numCache>
                <c:formatCode>0.00</c:formatCode>
                <c:ptCount val="8"/>
                <c:pt idx="0">
                  <c:v>31659.42</c:v>
                </c:pt>
                <c:pt idx="1">
                  <c:v>31659.66</c:v>
                </c:pt>
                <c:pt idx="2">
                  <c:v>31705.48</c:v>
                </c:pt>
                <c:pt idx="3" formatCode="0">
                  <c:v>34051.67</c:v>
                </c:pt>
                <c:pt idx="4">
                  <c:v>33334.78</c:v>
                </c:pt>
                <c:pt idx="5" formatCode="0">
                  <c:v>34650.269999999997</c:v>
                </c:pt>
                <c:pt idx="6">
                  <c:v>33810.6</c:v>
                </c:pt>
                <c:pt idx="7" formatCode="0">
                  <c:v>34519.85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C-4DEF-9A4A-0BC3E20D1FF1}"/>
            </c:ext>
          </c:extLst>
        </c:ser>
        <c:ser>
          <c:idx val="3"/>
          <c:order val="3"/>
          <c:tx>
            <c:strRef>
              <c:f>Arkusz1!$A$6</c:f>
              <c:strCache>
                <c:ptCount val="1"/>
                <c:pt idx="0">
                  <c:v>Użytkowanie gruntów, zmiany użytkowania gruntów i leśnictwo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Arkusz1!$B$6:$I$6</c:f>
              <c:numCache>
                <c:formatCode>0</c:formatCode>
                <c:ptCount val="8"/>
                <c:pt idx="0">
                  <c:v>-48018.52</c:v>
                </c:pt>
                <c:pt idx="1">
                  <c:v>-32962.300000000003</c:v>
                </c:pt>
                <c:pt idx="2" formatCode="0.00">
                  <c:v>-29143.46</c:v>
                </c:pt>
                <c:pt idx="3">
                  <c:v>-18957.849999999999</c:v>
                </c:pt>
                <c:pt idx="4">
                  <c:v>-32282.75</c:v>
                </c:pt>
                <c:pt idx="5" formatCode="0.00">
                  <c:v>-24550.49</c:v>
                </c:pt>
                <c:pt idx="6" formatCode="0.00">
                  <c:v>-21107.75</c:v>
                </c:pt>
                <c:pt idx="7">
                  <c:v>-14266.51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C-4DEF-9A4A-0BC3E20D1FF1}"/>
            </c:ext>
          </c:extLst>
        </c:ser>
        <c:ser>
          <c:idx val="4"/>
          <c:order val="4"/>
          <c:tx>
            <c:strRef>
              <c:f>Arkusz1!$A$7</c:f>
              <c:strCache>
                <c:ptCount val="1"/>
                <c:pt idx="0">
                  <c:v>Odpady</c:v>
                </c:pt>
              </c:strCache>
            </c:strRef>
          </c:tx>
          <c:spPr>
            <a:solidFill>
              <a:schemeClr val="accent2">
                <a:lumMod val="50000"/>
                <a:alpha val="98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Arkusz1!$B$7:$I$7</c:f>
              <c:numCache>
                <c:formatCode>0.00</c:formatCode>
                <c:ptCount val="8"/>
                <c:pt idx="0">
                  <c:v>11000.17</c:v>
                </c:pt>
                <c:pt idx="1">
                  <c:v>8275.6299999999992</c:v>
                </c:pt>
                <c:pt idx="2" formatCode="0">
                  <c:v>5608.23</c:v>
                </c:pt>
                <c:pt idx="3" formatCode="0">
                  <c:v>4752.4799999999996</c:v>
                </c:pt>
                <c:pt idx="4" formatCode="0">
                  <c:v>4652.4399999999996</c:v>
                </c:pt>
                <c:pt idx="5">
                  <c:v>4268.7</c:v>
                </c:pt>
                <c:pt idx="6">
                  <c:v>4041.42</c:v>
                </c:pt>
                <c:pt idx="7" formatCode="0">
                  <c:v>3786.22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FC-4DEF-9A4A-0BC3E20D1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396760"/>
        <c:axId val="383394960"/>
      </c:barChart>
      <c:catAx>
        <c:axId val="383396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3394960"/>
        <c:crosses val="autoZero"/>
        <c:auto val="1"/>
        <c:lblAlgn val="ctr"/>
        <c:lblOffset val="100"/>
        <c:noMultiLvlLbl val="0"/>
      </c:catAx>
      <c:valAx>
        <c:axId val="383394960"/>
        <c:scaling>
          <c:orientation val="minMax"/>
          <c:max val="420000"/>
          <c:min val="-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9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40944881889776"/>
          <c:w val="0.98900330818022752"/>
          <c:h val="0.17566507311586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Arkusz1!$B$17:$I$17</c:f>
              <c:numCache>
                <c:formatCode>0.0%</c:formatCode>
                <c:ptCount val="8"/>
                <c:pt idx="0">
                  <c:v>6.9000000000000006E-2</c:v>
                </c:pt>
                <c:pt idx="1">
                  <c:v>9.3000000000000013E-2</c:v>
                </c:pt>
                <c:pt idx="2">
                  <c:v>0.11900000000000001</c:v>
                </c:pt>
                <c:pt idx="3">
                  <c:v>0.161</c:v>
                </c:pt>
                <c:pt idx="4">
                  <c:v>0.20899999999999999</c:v>
                </c:pt>
                <c:pt idx="5">
                  <c:v>0.29799999999999999</c:v>
                </c:pt>
                <c:pt idx="6">
                  <c:v>0.36599999999999999</c:v>
                </c:pt>
                <c:pt idx="7">
                  <c:v>0.435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2F-47A7-81F6-D8E4A1B79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054400"/>
        <c:axId val="374051520"/>
      </c:lineChart>
      <c:catAx>
        <c:axId val="3740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51520"/>
        <c:crosses val="autoZero"/>
        <c:auto val="1"/>
        <c:lblAlgn val="ctr"/>
        <c:lblOffset val="100"/>
        <c:noMultiLvlLbl val="0"/>
      </c:catAx>
      <c:valAx>
        <c:axId val="37405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732776423251658E-2"/>
          <c:y val="0.13885407553222515"/>
          <c:w val="0.92303766044265878"/>
          <c:h val="0.62216836195761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Energia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Arkusz1!$B$3:$I$3</c:f>
              <c:numCache>
                <c:formatCode>0.00</c:formatCode>
                <c:ptCount val="8"/>
                <c:pt idx="0">
                  <c:v>334317.08</c:v>
                </c:pt>
                <c:pt idx="1">
                  <c:v>344423.02</c:v>
                </c:pt>
                <c:pt idx="2">
                  <c:v>321729.78000000003</c:v>
                </c:pt>
                <c:pt idx="3">
                  <c:v>307991.99</c:v>
                </c:pt>
                <c:pt idx="4">
                  <c:v>284421</c:v>
                </c:pt>
                <c:pt idx="5">
                  <c:v>202926.83</c:v>
                </c:pt>
                <c:pt idx="6">
                  <c:v>151998.65</c:v>
                </c:pt>
                <c:pt idx="7">
                  <c:v>105338.9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2-4141-985D-321A200E2349}"/>
            </c:ext>
          </c:extLst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Procesy przemysłowe i użytkowanie produktów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Arkusz1!$B$4:$I$4</c:f>
              <c:numCache>
                <c:formatCode>0.00</c:formatCode>
                <c:ptCount val="8"/>
                <c:pt idx="0" formatCode="0">
                  <c:v>23732.01</c:v>
                </c:pt>
                <c:pt idx="1">
                  <c:v>22878.65</c:v>
                </c:pt>
                <c:pt idx="2">
                  <c:v>24351.84</c:v>
                </c:pt>
                <c:pt idx="3" formatCode="0">
                  <c:v>24516.29</c:v>
                </c:pt>
                <c:pt idx="4" formatCode="0">
                  <c:v>24042.67</c:v>
                </c:pt>
                <c:pt idx="5">
                  <c:v>23526.81</c:v>
                </c:pt>
                <c:pt idx="6" formatCode="0">
                  <c:v>22993.360000000001</c:v>
                </c:pt>
                <c:pt idx="7" formatCode="0">
                  <c:v>22650.89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2-4141-985D-321A200E2349}"/>
            </c:ext>
          </c:extLst>
        </c:ser>
        <c:ser>
          <c:idx val="2"/>
          <c:order val="2"/>
          <c:tx>
            <c:strRef>
              <c:f>Arkusz1!$A$5</c:f>
              <c:strCache>
                <c:ptCount val="1"/>
                <c:pt idx="0">
                  <c:v>Rolnictwo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Arkusz1!$B$5:$I$5</c:f>
              <c:numCache>
                <c:formatCode>0.00</c:formatCode>
                <c:ptCount val="8"/>
                <c:pt idx="0">
                  <c:v>31659.42</c:v>
                </c:pt>
                <c:pt idx="1">
                  <c:v>31659.66</c:v>
                </c:pt>
                <c:pt idx="2">
                  <c:v>31705.48</c:v>
                </c:pt>
                <c:pt idx="3">
                  <c:v>34051.67</c:v>
                </c:pt>
                <c:pt idx="4">
                  <c:v>33111.96</c:v>
                </c:pt>
                <c:pt idx="5">
                  <c:v>32093.93</c:v>
                </c:pt>
                <c:pt idx="6" formatCode="0">
                  <c:v>31582.27</c:v>
                </c:pt>
                <c:pt idx="7" formatCode="0">
                  <c:v>30483.55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2-4141-985D-321A200E2349}"/>
            </c:ext>
          </c:extLst>
        </c:ser>
        <c:ser>
          <c:idx val="3"/>
          <c:order val="3"/>
          <c:tx>
            <c:strRef>
              <c:f>Arkusz1!$A$6</c:f>
              <c:strCache>
                <c:ptCount val="1"/>
                <c:pt idx="0">
                  <c:v>Użytkowanie gruntów, zmiany użytkowania gruntów i leśnictwo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Arkusz1!$B$6:$I$6</c:f>
              <c:numCache>
                <c:formatCode>0</c:formatCode>
                <c:ptCount val="8"/>
                <c:pt idx="0">
                  <c:v>-48018.52</c:v>
                </c:pt>
                <c:pt idx="1">
                  <c:v>-32962.300000000003</c:v>
                </c:pt>
                <c:pt idx="2" formatCode="0.00">
                  <c:v>-29143.46</c:v>
                </c:pt>
                <c:pt idx="3">
                  <c:v>-18957.349999999999</c:v>
                </c:pt>
                <c:pt idx="4">
                  <c:v>-45472.75</c:v>
                </c:pt>
                <c:pt idx="5" formatCode="0.00">
                  <c:v>-42083</c:v>
                </c:pt>
                <c:pt idx="6">
                  <c:v>-35235.54</c:v>
                </c:pt>
                <c:pt idx="7" formatCode="0.00">
                  <c:v>-29984.47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2-4141-985D-321A200E2349}"/>
            </c:ext>
          </c:extLst>
        </c:ser>
        <c:ser>
          <c:idx val="4"/>
          <c:order val="4"/>
          <c:tx>
            <c:strRef>
              <c:f>Arkusz1!$A$7</c:f>
              <c:strCache>
                <c:ptCount val="1"/>
                <c:pt idx="0">
                  <c:v>Odpady</c:v>
                </c:pt>
              </c:strCache>
            </c:strRef>
          </c:tx>
          <c:spPr>
            <a:solidFill>
              <a:schemeClr val="accent2">
                <a:lumMod val="50000"/>
                <a:alpha val="98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Arkusz1!$B$2:$I$2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Arkusz1!$B$7:$I$7</c:f>
              <c:numCache>
                <c:formatCode>0.00</c:formatCode>
                <c:ptCount val="8"/>
                <c:pt idx="0">
                  <c:v>11000.17</c:v>
                </c:pt>
                <c:pt idx="1">
                  <c:v>8275.6299999999992</c:v>
                </c:pt>
                <c:pt idx="2" formatCode="0">
                  <c:v>5608.23</c:v>
                </c:pt>
                <c:pt idx="3" formatCode="0">
                  <c:v>4752.4799999999996</c:v>
                </c:pt>
                <c:pt idx="4" formatCode="0">
                  <c:v>4652.4399999999996</c:v>
                </c:pt>
                <c:pt idx="5">
                  <c:v>4268.7</c:v>
                </c:pt>
                <c:pt idx="6">
                  <c:v>4041.42</c:v>
                </c:pt>
                <c:pt idx="7" formatCode="0">
                  <c:v>3786.22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2-4141-985D-321A200E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396760"/>
        <c:axId val="383394960"/>
      </c:barChart>
      <c:catAx>
        <c:axId val="383396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3394960"/>
        <c:crosses val="autoZero"/>
        <c:auto val="1"/>
        <c:lblAlgn val="ctr"/>
        <c:lblOffset val="100"/>
        <c:noMultiLvlLbl val="0"/>
      </c:catAx>
      <c:valAx>
        <c:axId val="383394960"/>
        <c:scaling>
          <c:orientation val="minMax"/>
          <c:max val="420000"/>
          <c:min val="-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9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43966046797348E-2"/>
          <c:y val="0.83391039661708954"/>
          <c:w val="0.92022979840285923"/>
          <c:h val="0.15220071449402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6113468626649"/>
          <c:y val="5.1073717983871378E-2"/>
          <c:w val="0.86533943866925755"/>
          <c:h val="0.84158665604976779"/>
        </c:manualLayout>
      </c:layout>
      <c:lineChart>
        <c:grouping val="standard"/>
        <c:varyColors val="0"/>
        <c:ser>
          <c:idx val="0"/>
          <c:order val="0"/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1300618672665916E-2"/>
                  <c:y val="4.4277558104514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3C-4935-B807-447972C64E47}"/>
                </c:ext>
              </c:extLst>
            </c:dLbl>
            <c:dLbl>
              <c:idx val="7"/>
              <c:layout>
                <c:manualLayout>
                  <c:x val="-2.2491094863142283E-2"/>
                  <c:y val="4.4277558104514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3C-4935-B807-447972C64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Arkusz1!$B$17:$I$17</c:f>
              <c:numCache>
                <c:formatCode>0.0%</c:formatCode>
                <c:ptCount val="8"/>
                <c:pt idx="0">
                  <c:v>6.9000000000000006E-2</c:v>
                </c:pt>
                <c:pt idx="1">
                  <c:v>9.3000000000000013E-2</c:v>
                </c:pt>
                <c:pt idx="2">
                  <c:v>0.11900000000000001</c:v>
                </c:pt>
                <c:pt idx="3">
                  <c:v>0.161</c:v>
                </c:pt>
                <c:pt idx="4">
                  <c:v>0.217</c:v>
                </c:pt>
                <c:pt idx="5">
                  <c:v>0.32600000000000001</c:v>
                </c:pt>
                <c:pt idx="6">
                  <c:v>0.442</c:v>
                </c:pt>
                <c:pt idx="7">
                  <c:v>0.57399999999999995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3C-4935-B807-447972C64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054400"/>
        <c:axId val="374051520"/>
      </c:lineChart>
      <c:catAx>
        <c:axId val="3740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51520"/>
        <c:crosses val="autoZero"/>
        <c:auto val="1"/>
        <c:lblAlgn val="ctr"/>
        <c:lblOffset val="100"/>
        <c:noMultiLvlLbl val="0"/>
      </c:catAx>
      <c:valAx>
        <c:axId val="37405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'Electricity JZ'!$B$3</c:f>
              <c:strCache>
                <c:ptCount val="1"/>
                <c:pt idx="0">
                  <c:v>Biogaz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JZ'!$B$4:$B$10</c:f>
              <c:numCache>
                <c:formatCode>General</c:formatCode>
                <c:ptCount val="7"/>
                <c:pt idx="0">
                  <c:v>3.6266399999995202E-2</c:v>
                </c:pt>
                <c:pt idx="1">
                  <c:v>0.11552709976571809</c:v>
                </c:pt>
                <c:pt idx="2">
                  <c:v>0.32062433499558918</c:v>
                </c:pt>
                <c:pt idx="3">
                  <c:v>0.6378714152067263</c:v>
                </c:pt>
                <c:pt idx="4">
                  <c:v>0.91505238623379959</c:v>
                </c:pt>
                <c:pt idx="5">
                  <c:v>1.0988602558534091</c:v>
                </c:pt>
                <c:pt idx="6">
                  <c:v>1.221551884020611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E-4748-89B5-5CCAA9206F83}"/>
            </c:ext>
          </c:extLst>
        </c:ser>
        <c:ser>
          <c:idx val="1"/>
          <c:order val="1"/>
          <c:tx>
            <c:strRef>
              <c:f>'Electricity JZ'!$C$3</c:f>
              <c:strCache>
                <c:ptCount val="1"/>
                <c:pt idx="0">
                  <c:v>Biomasa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JZ'!$C$4:$C$10</c:f>
              <c:numCache>
                <c:formatCode>General</c:formatCode>
                <c:ptCount val="7"/>
                <c:pt idx="0">
                  <c:v>0.72105900855967564</c:v>
                </c:pt>
                <c:pt idx="1">
                  <c:v>1.1287905031554659</c:v>
                </c:pt>
                <c:pt idx="2">
                  <c:v>1.311977289480412</c:v>
                </c:pt>
                <c:pt idx="3">
                  <c:v>2.0858313919027931</c:v>
                </c:pt>
                <c:pt idx="4">
                  <c:v>3.6030688610034551</c:v>
                </c:pt>
                <c:pt idx="5">
                  <c:v>5.2626403788908398</c:v>
                </c:pt>
                <c:pt idx="6">
                  <c:v>6.0336387921061734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E-4748-89B5-5CCAA9206F83}"/>
            </c:ext>
          </c:extLst>
        </c:ser>
        <c:ser>
          <c:idx val="2"/>
          <c:order val="2"/>
          <c:tx>
            <c:strRef>
              <c:f>'Electricity JZ'!$D$3</c:f>
              <c:strCache>
                <c:ptCount val="1"/>
                <c:pt idx="0">
                  <c:v>Gaz ziemny i inne gazy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JZ'!$D$4:$D$10</c:f>
              <c:numCache>
                <c:formatCode>General</c:formatCode>
                <c:ptCount val="7"/>
                <c:pt idx="0">
                  <c:v>0.63500273803024643</c:v>
                </c:pt>
                <c:pt idx="1">
                  <c:v>1.2014011553380279</c:v>
                </c:pt>
                <c:pt idx="2">
                  <c:v>4.3265448833447904</c:v>
                </c:pt>
                <c:pt idx="3">
                  <c:v>6.0567241783354948</c:v>
                </c:pt>
                <c:pt idx="4">
                  <c:v>5.6842780960728652</c:v>
                </c:pt>
                <c:pt idx="5">
                  <c:v>7.4646102064474453</c:v>
                </c:pt>
                <c:pt idx="6">
                  <c:v>8.2105563654851892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E-4748-89B5-5CCAA9206F83}"/>
            </c:ext>
          </c:extLst>
        </c:ser>
        <c:ser>
          <c:idx val="3"/>
          <c:order val="3"/>
          <c:tx>
            <c:strRef>
              <c:f>'Electricity JZ'!$E$3</c:f>
              <c:strCache>
                <c:ptCount val="1"/>
                <c:pt idx="0">
                  <c:v>Import</c:v>
                </c:pt>
              </c:strCache>
            </c:strRef>
          </c:tx>
          <c:spPr>
            <a:pattFill prst="pct30">
              <a:fgClr>
                <a:srgbClr val="7030A0"/>
              </a:fgClr>
              <a:bgClr>
                <a:srgbClr val="FFFFFF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JZ'!$E$4:$E$10</c:f>
              <c:numCache>
                <c:formatCode>General</c:formatCode>
                <c:ptCount val="7"/>
                <c:pt idx="0">
                  <c:v>27.599508308652119</c:v>
                </c:pt>
                <c:pt idx="1">
                  <c:v>18.056693831451121</c:v>
                </c:pt>
                <c:pt idx="2">
                  <c:v>15.16388713321564</c:v>
                </c:pt>
                <c:pt idx="3">
                  <c:v>15.47671311208563</c:v>
                </c:pt>
                <c:pt idx="4">
                  <c:v>30.292429480824509</c:v>
                </c:pt>
                <c:pt idx="5">
                  <c:v>28.388742920564379</c:v>
                </c:pt>
                <c:pt idx="6">
                  <c:v>31.434828552668279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E-4748-89B5-5CCAA9206F83}"/>
            </c:ext>
          </c:extLst>
        </c:ser>
        <c:ser>
          <c:idx val="4"/>
          <c:order val="4"/>
          <c:tx>
            <c:strRef>
              <c:f>'Electricity JZ'!$G$3</c:f>
              <c:strCache>
                <c:ptCount val="1"/>
                <c:pt idx="0">
                  <c:v>RDF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rgbClr val="7F7F7F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JZ'!$G$4:$G$10</c:f>
              <c:numCache>
                <c:formatCode>General</c:formatCode>
                <c:ptCount val="7"/>
                <c:pt idx="0">
                  <c:v>0.35708212799999017</c:v>
                </c:pt>
                <c:pt idx="1">
                  <c:v>0.35708212799999411</c:v>
                </c:pt>
                <c:pt idx="2">
                  <c:v>0.35708212799999411</c:v>
                </c:pt>
                <c:pt idx="3">
                  <c:v>0.35708212799999461</c:v>
                </c:pt>
                <c:pt idx="4">
                  <c:v>0.35708212799999539</c:v>
                </c:pt>
                <c:pt idx="5">
                  <c:v>0.35708212799999522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E-4748-89B5-5CCAA9206F83}"/>
            </c:ext>
          </c:extLst>
        </c:ser>
        <c:ser>
          <c:idx val="5"/>
          <c:order val="5"/>
          <c:tx>
            <c:strRef>
              <c:f>'Electricity JZ'!$K$3</c:f>
              <c:strCache>
                <c:ptCount val="1"/>
                <c:pt idx="0">
                  <c:v>Węgiel kamienny</c:v>
                </c:pt>
              </c:strCache>
            </c:strRef>
          </c:tx>
          <c:spPr>
            <a:solidFill>
              <a:srgbClr val="181717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JZ'!$K$4:$K$10</c:f>
              <c:numCache>
                <c:formatCode>General</c:formatCode>
                <c:ptCount val="7"/>
                <c:pt idx="0">
                  <c:v>12.716887074152851</c:v>
                </c:pt>
                <c:pt idx="1">
                  <c:v>16.396357299033301</c:v>
                </c:pt>
                <c:pt idx="2">
                  <c:v>16.142548594172641</c:v>
                </c:pt>
                <c:pt idx="3">
                  <c:v>14.519350065496109</c:v>
                </c:pt>
                <c:pt idx="4">
                  <c:v>1.599640008799732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1E-4748-89B5-5CCAA9206F83}"/>
            </c:ext>
          </c:extLst>
        </c:ser>
        <c:ser>
          <c:idx val="6"/>
          <c:order val="6"/>
          <c:tx>
            <c:strRef>
              <c:f>'Electricity JZ'!$F$3</c:f>
              <c:strCache>
                <c:ptCount val="1"/>
                <c:pt idx="0">
                  <c:v>Olej opałowy</c:v>
                </c:pt>
              </c:strCache>
            </c:strRef>
          </c:tx>
          <c:spPr>
            <a:solidFill>
              <a:srgbClr val="7F60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JZ'!$F$4:$F$10</c:f>
              <c:numCache>
                <c:formatCode>General</c:formatCode>
                <c:ptCount val="7"/>
                <c:pt idx="0">
                  <c:v>6.4181243465333646E-2</c:v>
                </c:pt>
                <c:pt idx="1">
                  <c:v>6.2459330187602351E-2</c:v>
                </c:pt>
                <c:pt idx="2">
                  <c:v>6.2599390629840143E-2</c:v>
                </c:pt>
                <c:pt idx="3">
                  <c:v>5.9198201087840921E-2</c:v>
                </c:pt>
                <c:pt idx="4">
                  <c:v>2.0894413131739769E-2</c:v>
                </c:pt>
                <c:pt idx="5">
                  <c:v>2.113510192325636E-2</c:v>
                </c:pt>
                <c:pt idx="6">
                  <c:v>2.423148109279586E-2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1E-4748-89B5-5CCAA9206F83}"/>
            </c:ext>
          </c:extLst>
        </c:ser>
        <c:ser>
          <c:idx val="7"/>
          <c:order val="7"/>
          <c:tx>
            <c:strRef>
              <c:f>'Electricity JZ'!$I$3</c:f>
              <c:strCache>
                <c:ptCount val="1"/>
                <c:pt idx="0">
                  <c:v>Wiatr</c:v>
                </c:pt>
              </c:strCache>
            </c:strRef>
          </c:tx>
          <c:spPr>
            <a:pattFill prst="pct30">
              <a:fgClr>
                <a:srgbClr val="00B0F0"/>
              </a:fgClr>
              <a:bgClr>
                <a:srgbClr val="FFFFFF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JZ'!$I$4:$I$10</c:f>
              <c:numCache>
                <c:formatCode>General</c:formatCode>
                <c:ptCount val="7"/>
                <c:pt idx="0">
                  <c:v>4.7303999999995317E-3</c:v>
                </c:pt>
                <c:pt idx="1">
                  <c:v>0.21153716393771849</c:v>
                </c:pt>
                <c:pt idx="2">
                  <c:v>0.418343927875448</c:v>
                </c:pt>
                <c:pt idx="3">
                  <c:v>0.62515069181317706</c:v>
                </c:pt>
                <c:pt idx="4">
                  <c:v>0.83195745575090607</c:v>
                </c:pt>
                <c:pt idx="5">
                  <c:v>1.037187419688635</c:v>
                </c:pt>
                <c:pt idx="6">
                  <c:v>1.0340338196886349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1E-4748-89B5-5CCAA9206F83}"/>
            </c:ext>
          </c:extLst>
        </c:ser>
        <c:ser>
          <c:idx val="8"/>
          <c:order val="8"/>
          <c:tx>
            <c:strRef>
              <c:f>'Electricity JZ'!$J$3</c:f>
              <c:strCache>
                <c:ptCount val="1"/>
                <c:pt idx="0">
                  <c:v>Woda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JZ'!$J$4:$J$10</c:f>
              <c:numCache>
                <c:formatCode>General</c:formatCode>
                <c:ptCount val="7"/>
                <c:pt idx="0">
                  <c:v>0.53999999999999981</c:v>
                </c:pt>
                <c:pt idx="1">
                  <c:v>0.53999999999999904</c:v>
                </c:pt>
                <c:pt idx="2">
                  <c:v>0.53999999999999893</c:v>
                </c:pt>
                <c:pt idx="3">
                  <c:v>0.54</c:v>
                </c:pt>
                <c:pt idx="4">
                  <c:v>0.53999999999999937</c:v>
                </c:pt>
                <c:pt idx="5">
                  <c:v>0.53999999999999937</c:v>
                </c:pt>
                <c:pt idx="6">
                  <c:v>0.53999999999999937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1E-4748-89B5-5CCAA9206F83}"/>
            </c:ext>
          </c:extLst>
        </c:ser>
        <c:ser>
          <c:idx val="9"/>
          <c:order val="9"/>
          <c:tx>
            <c:strRef>
              <c:f>'Electricity JZ'!$H$3</c:f>
              <c:strCache>
                <c:ptCount val="1"/>
                <c:pt idx="0">
                  <c:v>Słońce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JZ'!$H$4:$H$10</c:f>
              <c:numCache>
                <c:formatCode>General</c:formatCode>
                <c:ptCount val="7"/>
                <c:pt idx="0">
                  <c:v>0.8185484159999955</c:v>
                </c:pt>
                <c:pt idx="1">
                  <c:v>1.690476030977011</c:v>
                </c:pt>
                <c:pt idx="2">
                  <c:v>2.5624036459540389</c:v>
                </c:pt>
                <c:pt idx="3">
                  <c:v>3.434331260931073</c:v>
                </c:pt>
                <c:pt idx="4">
                  <c:v>4.1582809243331056</c:v>
                </c:pt>
                <c:pt idx="5">
                  <c:v>4.6949233070976319</c:v>
                </c:pt>
                <c:pt idx="6">
                  <c:v>4.3596380748851384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1E-4748-89B5-5CCAA9206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20001"/>
        <c:axId val="50120002"/>
      </c:barChart>
      <c:catAx>
        <c:axId val="5012000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0120002"/>
        <c:crosses val="autoZero"/>
        <c:auto val="1"/>
        <c:lblAlgn val="ctr"/>
        <c:lblOffset val="100"/>
        <c:noMultiLvlLbl val="0"/>
      </c:catAx>
      <c:valAx>
        <c:axId val="50120002"/>
        <c:scaling>
          <c:orientation val="minMax"/>
        </c:scaling>
        <c:delete val="0"/>
        <c:axPos val="l"/>
        <c:majorGridlines>
          <c:spPr>
            <a:ln w="9525">
              <a:solidFill>
                <a:srgbClr val="D9D9D9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PJ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0120001"/>
        <c:crosses val="autoZero"/>
        <c:crossBetween val="between"/>
      </c:valAx>
      <c:spPr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'Electricity JZ'!$B$3</c:f>
              <c:strCache>
                <c:ptCount val="1"/>
                <c:pt idx="0">
                  <c:v>Biogaz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JZ'!$B$4:$B$10</c:f>
              <c:numCache>
                <c:formatCode>General</c:formatCode>
                <c:ptCount val="7"/>
                <c:pt idx="0">
                  <c:v>3.6266399999995202E-2</c:v>
                </c:pt>
                <c:pt idx="1">
                  <c:v>0.16058599521127179</c:v>
                </c:pt>
                <c:pt idx="2">
                  <c:v>0.48953399772816197</c:v>
                </c:pt>
                <c:pt idx="3">
                  <c:v>0.96555295082031301</c:v>
                </c:pt>
                <c:pt idx="4">
                  <c:v>1.40828115511672</c:v>
                </c:pt>
                <c:pt idx="5">
                  <c:v>1.6881589392536129</c:v>
                </c:pt>
                <c:pt idx="6">
                  <c:v>1.9296193379803099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4-4D89-B7E6-CEAAC62CC6BD}"/>
            </c:ext>
          </c:extLst>
        </c:ser>
        <c:ser>
          <c:idx val="1"/>
          <c:order val="1"/>
          <c:tx>
            <c:strRef>
              <c:f>'Electricity JZ'!$C$3</c:f>
              <c:strCache>
                <c:ptCount val="1"/>
                <c:pt idx="0">
                  <c:v>Biomasa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JZ'!$C$4:$C$10</c:f>
              <c:numCache>
                <c:formatCode>General</c:formatCode>
                <c:ptCount val="7"/>
                <c:pt idx="0">
                  <c:v>0.72105900855967542</c:v>
                </c:pt>
                <c:pt idx="1">
                  <c:v>1.1282825738251669</c:v>
                </c:pt>
                <c:pt idx="2">
                  <c:v>2.4633721910029549</c:v>
                </c:pt>
                <c:pt idx="3">
                  <c:v>3.6677462035388171</c:v>
                </c:pt>
                <c:pt idx="4">
                  <c:v>7.2759086513933653</c:v>
                </c:pt>
                <c:pt idx="5">
                  <c:v>8.4656849422867992</c:v>
                </c:pt>
                <c:pt idx="6">
                  <c:v>9.0691074010963781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4-4D89-B7E6-CEAAC62CC6BD}"/>
            </c:ext>
          </c:extLst>
        </c:ser>
        <c:ser>
          <c:idx val="2"/>
          <c:order val="2"/>
          <c:tx>
            <c:strRef>
              <c:f>'Electricity JZ'!$D$3</c:f>
              <c:strCache>
                <c:ptCount val="1"/>
                <c:pt idx="0">
                  <c:v>Gaz ziemny i inne gazy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JZ'!$D$4:$D$10</c:f>
              <c:numCache>
                <c:formatCode>General</c:formatCode>
                <c:ptCount val="7"/>
                <c:pt idx="0">
                  <c:v>0.63500273803024798</c:v>
                </c:pt>
                <c:pt idx="1">
                  <c:v>1.4502306168395149</c:v>
                </c:pt>
                <c:pt idx="2">
                  <c:v>2.252527332043667</c:v>
                </c:pt>
                <c:pt idx="3">
                  <c:v>3.9989081003311968</c:v>
                </c:pt>
                <c:pt idx="4">
                  <c:v>7.1470251582400666</c:v>
                </c:pt>
                <c:pt idx="5">
                  <c:v>9.0989999437718705</c:v>
                </c:pt>
                <c:pt idx="6">
                  <c:v>4.0718194320832968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4-4D89-B7E6-CEAAC62CC6BD}"/>
            </c:ext>
          </c:extLst>
        </c:ser>
        <c:ser>
          <c:idx val="3"/>
          <c:order val="3"/>
          <c:tx>
            <c:strRef>
              <c:f>'Electricity JZ'!$E$3</c:f>
              <c:strCache>
                <c:ptCount val="1"/>
                <c:pt idx="0">
                  <c:v>Import</c:v>
                </c:pt>
              </c:strCache>
            </c:strRef>
          </c:tx>
          <c:spPr>
            <a:pattFill prst="pct30">
              <a:fgClr>
                <a:srgbClr val="7030A0"/>
              </a:fgClr>
              <a:bgClr>
                <a:srgbClr val="FFFFFF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JZ'!$E$4:$E$10</c:f>
              <c:numCache>
                <c:formatCode>General</c:formatCode>
                <c:ptCount val="7"/>
                <c:pt idx="0">
                  <c:v>27.599508308652091</c:v>
                </c:pt>
                <c:pt idx="1">
                  <c:v>17.54982303827909</c:v>
                </c:pt>
                <c:pt idx="2">
                  <c:v>15.55715007700884</c:v>
                </c:pt>
                <c:pt idx="3">
                  <c:v>11.980659981612719</c:v>
                </c:pt>
                <c:pt idx="4">
                  <c:v>21.03528450037787</c:v>
                </c:pt>
                <c:pt idx="5">
                  <c:v>24.774906592381619</c:v>
                </c:pt>
                <c:pt idx="6">
                  <c:v>37.328846504040001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64-4D89-B7E6-CEAAC62CC6BD}"/>
            </c:ext>
          </c:extLst>
        </c:ser>
        <c:ser>
          <c:idx val="4"/>
          <c:order val="4"/>
          <c:tx>
            <c:strRef>
              <c:f>'Electricity JZ'!$G$3</c:f>
              <c:strCache>
                <c:ptCount val="1"/>
                <c:pt idx="0">
                  <c:v>RDF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rgbClr val="7F7F7F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JZ'!$G$4:$G$10</c:f>
              <c:numCache>
                <c:formatCode>General</c:formatCode>
                <c:ptCount val="7"/>
                <c:pt idx="0">
                  <c:v>0.3570821279999904</c:v>
                </c:pt>
                <c:pt idx="1">
                  <c:v>0.35708212799999378</c:v>
                </c:pt>
                <c:pt idx="2">
                  <c:v>0.357082127999994</c:v>
                </c:pt>
                <c:pt idx="3">
                  <c:v>0.35708212799999328</c:v>
                </c:pt>
                <c:pt idx="4">
                  <c:v>0.35708212799999428</c:v>
                </c:pt>
                <c:pt idx="5">
                  <c:v>0.35708212799999373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64-4D89-B7E6-CEAAC62CC6BD}"/>
            </c:ext>
          </c:extLst>
        </c:ser>
        <c:ser>
          <c:idx val="5"/>
          <c:order val="5"/>
          <c:tx>
            <c:strRef>
              <c:f>'Electricity JZ'!$I$3</c:f>
              <c:strCache>
                <c:ptCount val="1"/>
                <c:pt idx="0">
                  <c:v>Uran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JZ'!$I$4:$I$10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8.158920249266993</c:v>
                </c:pt>
                <c:pt idx="4">
                  <c:v>8.0398738703396901</c:v>
                </c:pt>
                <c:pt idx="5">
                  <c:v>7.9887583497399923</c:v>
                </c:pt>
                <c:pt idx="6">
                  <c:v>7.9119688860416719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64-4D89-B7E6-CEAAC62CC6BD}"/>
            </c:ext>
          </c:extLst>
        </c:ser>
        <c:ser>
          <c:idx val="6"/>
          <c:order val="6"/>
          <c:tx>
            <c:strRef>
              <c:f>'Electricity JZ'!$M$3</c:f>
              <c:strCache>
                <c:ptCount val="1"/>
                <c:pt idx="0">
                  <c:v>Węgiel kamienny</c:v>
                </c:pt>
              </c:strCache>
            </c:strRef>
          </c:tx>
          <c:spPr>
            <a:solidFill>
              <a:srgbClr val="181717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JZ'!$M$4:$M$10</c:f>
              <c:numCache>
                <c:formatCode>General</c:formatCode>
                <c:ptCount val="7"/>
                <c:pt idx="0">
                  <c:v>12.71688707415287</c:v>
                </c:pt>
                <c:pt idx="1">
                  <c:v>16.39358354224823</c:v>
                </c:pt>
                <c:pt idx="2">
                  <c:v>16.139970758133298</c:v>
                </c:pt>
                <c:pt idx="3">
                  <c:v>13.715170723579559</c:v>
                </c:pt>
                <c:pt idx="4">
                  <c:v>0.79717679677439868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64-4D89-B7E6-CEAAC62CC6BD}"/>
            </c:ext>
          </c:extLst>
        </c:ser>
        <c:ser>
          <c:idx val="7"/>
          <c:order val="7"/>
          <c:tx>
            <c:strRef>
              <c:f>'Electricity JZ'!$F$3</c:f>
              <c:strCache>
                <c:ptCount val="1"/>
                <c:pt idx="0">
                  <c:v>Olej opałowy</c:v>
                </c:pt>
              </c:strCache>
            </c:strRef>
          </c:tx>
          <c:spPr>
            <a:solidFill>
              <a:srgbClr val="7F60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JZ'!$F$4:$F$10</c:f>
              <c:numCache>
                <c:formatCode>General</c:formatCode>
                <c:ptCount val="7"/>
                <c:pt idx="0">
                  <c:v>6.4181243465333715E-2</c:v>
                </c:pt>
                <c:pt idx="1">
                  <c:v>6.2459330187602337E-2</c:v>
                </c:pt>
                <c:pt idx="2">
                  <c:v>6.722534885869251E-2</c:v>
                </c:pt>
                <c:pt idx="3">
                  <c:v>5.9102616473233623E-2</c:v>
                </c:pt>
                <c:pt idx="4">
                  <c:v>3.242202991232037E-2</c:v>
                </c:pt>
                <c:pt idx="5">
                  <c:v>3.3998734707979122E-2</c:v>
                </c:pt>
                <c:pt idx="6">
                  <c:v>3.6422118076692302E-2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64-4D89-B7E6-CEAAC62CC6BD}"/>
            </c:ext>
          </c:extLst>
        </c:ser>
        <c:ser>
          <c:idx val="8"/>
          <c:order val="8"/>
          <c:tx>
            <c:strRef>
              <c:f>'Electricity JZ'!$J$3</c:f>
              <c:strCache>
                <c:ptCount val="1"/>
                <c:pt idx="0">
                  <c:v>Wiatr</c:v>
                </c:pt>
              </c:strCache>
            </c:strRef>
          </c:tx>
          <c:spPr>
            <a:pattFill prst="pct30">
              <a:fgClr>
                <a:srgbClr val="00B0F0"/>
              </a:fgClr>
              <a:bgClr>
                <a:srgbClr val="FFFFFF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JZ'!$J$4:$J$10</c:f>
              <c:numCache>
                <c:formatCode>General</c:formatCode>
                <c:ptCount val="7"/>
                <c:pt idx="0">
                  <c:v>4.7303999999996956E-3</c:v>
                </c:pt>
                <c:pt idx="1">
                  <c:v>0.62515069181317706</c:v>
                </c:pt>
                <c:pt idx="2">
                  <c:v>1.245570983626364</c:v>
                </c:pt>
                <c:pt idx="3">
                  <c:v>1.8659912754395529</c:v>
                </c:pt>
                <c:pt idx="4">
                  <c:v>2.4864115672527429</c:v>
                </c:pt>
                <c:pt idx="5">
                  <c:v>3.1052550590659331</c:v>
                </c:pt>
                <c:pt idx="6">
                  <c:v>3.102101459065933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64-4D89-B7E6-CEAAC62CC6BD}"/>
            </c:ext>
          </c:extLst>
        </c:ser>
        <c:ser>
          <c:idx val="9"/>
          <c:order val="9"/>
          <c:tx>
            <c:strRef>
              <c:f>'Electricity JZ'!$K$3</c:f>
              <c:strCache>
                <c:ptCount val="1"/>
                <c:pt idx="0">
                  <c:v>Woda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JZ'!$K$4:$K$10</c:f>
              <c:numCache>
                <c:formatCode>General</c:formatCode>
                <c:ptCount val="7"/>
                <c:pt idx="0">
                  <c:v>0.53999999999999992</c:v>
                </c:pt>
                <c:pt idx="1">
                  <c:v>0.5399999999999987</c:v>
                </c:pt>
                <c:pt idx="2">
                  <c:v>0.53999999999999959</c:v>
                </c:pt>
                <c:pt idx="3">
                  <c:v>0.53999999999999992</c:v>
                </c:pt>
                <c:pt idx="4">
                  <c:v>0.53999999999999937</c:v>
                </c:pt>
                <c:pt idx="5">
                  <c:v>0.53999999999999926</c:v>
                </c:pt>
                <c:pt idx="6">
                  <c:v>0.53999999999999937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64-4D89-B7E6-CEAAC62CC6BD}"/>
            </c:ext>
          </c:extLst>
        </c:ser>
        <c:ser>
          <c:idx val="10"/>
          <c:order val="10"/>
          <c:tx>
            <c:strRef>
              <c:f>'Electricity JZ'!$L$3</c:f>
              <c:strCache>
                <c:ptCount val="1"/>
                <c:pt idx="0">
                  <c:v>Wodór</c:v>
                </c:pt>
              </c:strCache>
            </c:strRef>
          </c:tx>
          <c:spPr>
            <a:pattFill prst="pct90">
              <a:fgClr>
                <a:srgbClr val="0000FF"/>
              </a:fgClr>
              <a:bgClr>
                <a:srgbClr val="00FF00"/>
              </a:bgClr>
            </a:patt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JZ'!$L$4:$L$10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3.8868119999999871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4-4D89-B7E6-CEAAC62CC6BD}"/>
            </c:ext>
          </c:extLst>
        </c:ser>
        <c:ser>
          <c:idx val="11"/>
          <c:order val="11"/>
          <c:tx>
            <c:strRef>
              <c:f>'Electricity JZ'!$H$3</c:f>
              <c:strCache>
                <c:ptCount val="1"/>
                <c:pt idx="0">
                  <c:v>Słońce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'Electricity JZ'!$A$4:$A$10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'Electricity JZ'!$H$4:$H$10</c:f>
              <c:numCache>
                <c:formatCode>General</c:formatCode>
                <c:ptCount val="7"/>
                <c:pt idx="0">
                  <c:v>0.8185484159999955</c:v>
                </c:pt>
                <c:pt idx="1">
                  <c:v>3.6087167839264822</c:v>
                </c:pt>
                <c:pt idx="2">
                  <c:v>6.7476561978437859</c:v>
                </c:pt>
                <c:pt idx="3">
                  <c:v>10.58413770374271</c:v>
                </c:pt>
                <c:pt idx="4">
                  <c:v>14.621412304057451</c:v>
                </c:pt>
                <c:pt idx="5">
                  <c:v>19.168921715716319</c:v>
                </c:pt>
                <c:pt idx="6">
                  <c:v>21.275033805439492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64-4D89-B7E6-CEAAC62CC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20001"/>
        <c:axId val="50120002"/>
      </c:barChart>
      <c:catAx>
        <c:axId val="5012000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0120002"/>
        <c:crosses val="autoZero"/>
        <c:auto val="1"/>
        <c:lblAlgn val="ctr"/>
        <c:lblOffset val="100"/>
        <c:noMultiLvlLbl val="0"/>
      </c:catAx>
      <c:valAx>
        <c:axId val="50120002"/>
        <c:scaling>
          <c:orientation val="minMax"/>
        </c:scaling>
        <c:delete val="0"/>
        <c:axPos val="l"/>
        <c:majorGridlines>
          <c:spPr>
            <a:ln w="9525">
              <a:solidFill>
                <a:srgbClr val="D9D9D9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PJ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0120001"/>
        <c:crosses val="autoZero"/>
        <c:crossBetween val="between"/>
      </c:valAx>
      <c:spPr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A8513CF-A3DC-E58E-1D40-4DA401AB6397}"/>
              </a:ext>
            </a:extLst>
          </p:cNvPr>
          <p:cNvSpPr/>
          <p:nvPr userDrawn="1"/>
        </p:nvSpPr>
        <p:spPr>
          <a:xfrm>
            <a:off x="4026340" y="-680621"/>
            <a:ext cx="15050323" cy="15050323"/>
          </a:xfrm>
          <a:custGeom>
            <a:avLst/>
            <a:gdLst/>
            <a:ahLst/>
            <a:cxnLst/>
            <a:rect l="l" t="t" r="r" b="b"/>
            <a:pathLst>
              <a:path w="15050323" h="15050323">
                <a:moveTo>
                  <a:pt x="0" y="0"/>
                </a:moveTo>
                <a:lnTo>
                  <a:pt x="15050323" y="0"/>
                </a:lnTo>
                <a:lnTo>
                  <a:pt x="15050323" y="15050323"/>
                </a:lnTo>
                <a:lnTo>
                  <a:pt x="0" y="15050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E4020E4-E4BA-686D-23AE-29CB3C117495}"/>
              </a:ext>
            </a:extLst>
          </p:cNvPr>
          <p:cNvSpPr/>
          <p:nvPr userDrawn="1"/>
        </p:nvSpPr>
        <p:spPr>
          <a:xfrm>
            <a:off x="817494" y="8458958"/>
            <a:ext cx="1651495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584FAE8-E5A6-9DF4-DD4F-76E9E7A651A1}"/>
              </a:ext>
            </a:extLst>
          </p:cNvPr>
          <p:cNvSpPr/>
          <p:nvPr userDrawn="1"/>
        </p:nvSpPr>
        <p:spPr>
          <a:xfrm>
            <a:off x="15469317" y="8704384"/>
            <a:ext cx="761668" cy="1076563"/>
          </a:xfrm>
          <a:custGeom>
            <a:avLst/>
            <a:gdLst/>
            <a:ahLst/>
            <a:cxnLst/>
            <a:rect l="l" t="t" r="r" b="b"/>
            <a:pathLst>
              <a:path w="761668" h="1076563">
                <a:moveTo>
                  <a:pt x="0" y="0"/>
                </a:moveTo>
                <a:lnTo>
                  <a:pt x="761668" y="0"/>
                </a:lnTo>
                <a:lnTo>
                  <a:pt x="761668" y="1076563"/>
                </a:lnTo>
                <a:lnTo>
                  <a:pt x="0" y="1076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827BDBE5-586C-40C2-758F-1555FCA17F9D}"/>
              </a:ext>
            </a:extLst>
          </p:cNvPr>
          <p:cNvSpPr/>
          <p:nvPr userDrawn="1"/>
        </p:nvSpPr>
        <p:spPr>
          <a:xfrm>
            <a:off x="16334944" y="8790343"/>
            <a:ext cx="0" cy="87548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F0899B-21B9-AD6A-1566-56FA9647BED6}"/>
              </a:ext>
            </a:extLst>
          </p:cNvPr>
          <p:cNvSpPr/>
          <p:nvPr userDrawn="1"/>
        </p:nvSpPr>
        <p:spPr>
          <a:xfrm>
            <a:off x="16546792" y="8790343"/>
            <a:ext cx="977808" cy="977808"/>
          </a:xfrm>
          <a:custGeom>
            <a:avLst/>
            <a:gdLst/>
            <a:ahLst/>
            <a:cxnLst/>
            <a:rect l="l" t="t" r="r" b="b"/>
            <a:pathLst>
              <a:path w="977808" h="977808">
                <a:moveTo>
                  <a:pt x="0" y="0"/>
                </a:moveTo>
                <a:lnTo>
                  <a:pt x="977808" y="0"/>
                </a:lnTo>
                <a:lnTo>
                  <a:pt x="977808" y="977808"/>
                </a:lnTo>
                <a:lnTo>
                  <a:pt x="0" y="97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CD454CE-B476-C9E1-1DE5-C1638EBAF5C8}"/>
              </a:ext>
            </a:extLst>
          </p:cNvPr>
          <p:cNvSpPr/>
          <p:nvPr userDrawn="1"/>
        </p:nvSpPr>
        <p:spPr>
          <a:xfrm>
            <a:off x="609600" y="495300"/>
            <a:ext cx="2095744" cy="740601"/>
          </a:xfrm>
          <a:custGeom>
            <a:avLst/>
            <a:gdLst/>
            <a:ahLst/>
            <a:cxnLst/>
            <a:rect l="l" t="t" r="r" b="b"/>
            <a:pathLst>
              <a:path w="2095744" h="740601">
                <a:moveTo>
                  <a:pt x="0" y="0"/>
                </a:moveTo>
                <a:lnTo>
                  <a:pt x="2095744" y="0"/>
                </a:lnTo>
                <a:lnTo>
                  <a:pt x="2095744" y="740602"/>
                </a:lnTo>
                <a:lnTo>
                  <a:pt x="0" y="740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100000"/>
              </a:srgbClr>
            </a:gs>
            <a:gs pos="20000">
              <a:srgbClr val="FFFFFF">
                <a:alpha val="100000"/>
              </a:srgbClr>
            </a:gs>
            <a:gs pos="40000">
              <a:srgbClr val="FFFFFF">
                <a:alpha val="100000"/>
              </a:srgbClr>
            </a:gs>
            <a:gs pos="60000">
              <a:srgbClr val="FFFFFF">
                <a:alpha val="100000"/>
              </a:srgbClr>
            </a:gs>
            <a:gs pos="80000">
              <a:srgbClr val="FFFFFF">
                <a:alpha val="100000"/>
              </a:srgbClr>
            </a:gs>
            <a:gs pos="100000">
              <a:srgbClr val="0030A7">
                <a:alpha val="10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DA06CC7-09B9-5CFE-BDD0-A7EB7DC7E61E}"/>
              </a:ext>
            </a:extLst>
          </p:cNvPr>
          <p:cNvSpPr>
            <a:spLocks/>
          </p:cNvSpPr>
          <p:nvPr userDrawn="1"/>
        </p:nvSpPr>
        <p:spPr>
          <a:xfrm>
            <a:off x="4026340" y="-680621"/>
            <a:ext cx="15050323" cy="15050323"/>
          </a:xfrm>
          <a:custGeom>
            <a:avLst/>
            <a:gdLst/>
            <a:ahLst/>
            <a:cxnLst/>
            <a:rect l="l" t="t" r="r" b="b"/>
            <a:pathLst>
              <a:path w="15050323" h="15050323">
                <a:moveTo>
                  <a:pt x="0" y="0"/>
                </a:moveTo>
                <a:lnTo>
                  <a:pt x="15050323" y="0"/>
                </a:lnTo>
                <a:lnTo>
                  <a:pt x="15050323" y="15050323"/>
                </a:lnTo>
                <a:lnTo>
                  <a:pt x="0" y="150503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999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24A119F2-800C-D9C2-3BFF-B92D19A76C7F}"/>
              </a:ext>
            </a:extLst>
          </p:cNvPr>
          <p:cNvSpPr/>
          <p:nvPr userDrawn="1"/>
        </p:nvSpPr>
        <p:spPr>
          <a:xfrm>
            <a:off x="817494" y="8458958"/>
            <a:ext cx="1651495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7D3C9EC-8310-7AD6-5015-867BDBDBCBC5}"/>
              </a:ext>
            </a:extLst>
          </p:cNvPr>
          <p:cNvSpPr/>
          <p:nvPr userDrawn="1"/>
        </p:nvSpPr>
        <p:spPr>
          <a:xfrm>
            <a:off x="15469317" y="8704384"/>
            <a:ext cx="761668" cy="1076563"/>
          </a:xfrm>
          <a:custGeom>
            <a:avLst/>
            <a:gdLst/>
            <a:ahLst/>
            <a:cxnLst/>
            <a:rect l="l" t="t" r="r" b="b"/>
            <a:pathLst>
              <a:path w="761668" h="1076563">
                <a:moveTo>
                  <a:pt x="0" y="0"/>
                </a:moveTo>
                <a:lnTo>
                  <a:pt x="761668" y="0"/>
                </a:lnTo>
                <a:lnTo>
                  <a:pt x="761668" y="1076563"/>
                </a:lnTo>
                <a:lnTo>
                  <a:pt x="0" y="10765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087DFC31-B5EF-CCB6-3742-EED1FA7D16B1}"/>
              </a:ext>
            </a:extLst>
          </p:cNvPr>
          <p:cNvSpPr/>
          <p:nvPr userDrawn="1"/>
        </p:nvSpPr>
        <p:spPr>
          <a:xfrm>
            <a:off x="16334944" y="8790343"/>
            <a:ext cx="0" cy="87548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2FCC7D-8A59-3DE9-A929-F9941F74CE06}"/>
              </a:ext>
            </a:extLst>
          </p:cNvPr>
          <p:cNvSpPr/>
          <p:nvPr userDrawn="1"/>
        </p:nvSpPr>
        <p:spPr>
          <a:xfrm>
            <a:off x="16546792" y="8790343"/>
            <a:ext cx="977808" cy="977808"/>
          </a:xfrm>
          <a:custGeom>
            <a:avLst/>
            <a:gdLst/>
            <a:ahLst/>
            <a:cxnLst/>
            <a:rect l="l" t="t" r="r" b="b"/>
            <a:pathLst>
              <a:path w="977808" h="977808">
                <a:moveTo>
                  <a:pt x="0" y="0"/>
                </a:moveTo>
                <a:lnTo>
                  <a:pt x="977808" y="0"/>
                </a:lnTo>
                <a:lnTo>
                  <a:pt x="977808" y="977808"/>
                </a:lnTo>
                <a:lnTo>
                  <a:pt x="0" y="97780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04F121D-0FBE-F0ED-92E0-FC7DD1856A63}"/>
              </a:ext>
            </a:extLst>
          </p:cNvPr>
          <p:cNvSpPr/>
          <p:nvPr userDrawn="1"/>
        </p:nvSpPr>
        <p:spPr>
          <a:xfrm>
            <a:off x="609600" y="495300"/>
            <a:ext cx="2095744" cy="740601"/>
          </a:xfrm>
          <a:custGeom>
            <a:avLst/>
            <a:gdLst/>
            <a:ahLst/>
            <a:cxnLst/>
            <a:rect l="l" t="t" r="r" b="b"/>
            <a:pathLst>
              <a:path w="2095744" h="740601">
                <a:moveTo>
                  <a:pt x="0" y="0"/>
                </a:moveTo>
                <a:lnTo>
                  <a:pt x="2095744" y="0"/>
                </a:lnTo>
                <a:lnTo>
                  <a:pt x="2095744" y="740602"/>
                </a:lnTo>
                <a:lnTo>
                  <a:pt x="0" y="7406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8D70BE8-F459-B701-C0F4-237E369FD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09900"/>
            <a:ext cx="15697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l-PL" sz="7200" b="1" dirty="0">
                <a:latin typeface="Proto Mono" pitchFamily="50" charset="-18"/>
              </a:rPr>
              <a:t>Omówienie założeń modelowych                             i scenariuszowych zgodnych z aktualnymi kierunkami polityki ekologicznej</a:t>
            </a:r>
          </a:p>
        </p:txBody>
      </p:sp>
      <p:sp>
        <p:nvSpPr>
          <p:cNvPr id="10" name="Podtytuł 9">
            <a:extLst>
              <a:ext uri="{FF2B5EF4-FFF2-40B4-BE49-F238E27FC236}">
                <a16:creationId xmlns:a16="http://schemas.microsoft.com/office/drawing/2014/main" id="{DD85698E-6AF6-31B7-DE1C-3578B62BF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372100"/>
            <a:ext cx="6400800" cy="1752600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tx1"/>
                </a:solidFill>
                <a:latin typeface="Aspekta 450" pitchFamily="50" charset="-18"/>
              </a:rPr>
              <a:t>Janusz Zyśk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39D0-DFCF-DF1E-9284-E3330767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A2157F60-33EC-4489-8DC3-E543DE8D8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906286"/>
              </p:ext>
            </p:extLst>
          </p:nvPr>
        </p:nvGraphicFramePr>
        <p:xfrm>
          <a:off x="1524000" y="1866900"/>
          <a:ext cx="14630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6CFB40B3-53F3-1F9F-B5A8-745D1E08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Bazowy. </a:t>
            </a:r>
            <a:r>
              <a:rPr lang="pl-PL" dirty="0" err="1">
                <a:latin typeface="Proto Mono" pitchFamily="50" charset="-18"/>
              </a:rPr>
              <a:t>WEM</a:t>
            </a:r>
            <a:r>
              <a:rPr lang="pl-PL" dirty="0">
                <a:latin typeface="Proto Mono" pitchFamily="50" charset="-18"/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2A33CEB-7735-F15F-394E-48488AF0ABE0}"/>
              </a:ext>
            </a:extLst>
          </p:cNvPr>
          <p:cNvSpPr txBox="1"/>
          <p:nvPr/>
        </p:nvSpPr>
        <p:spPr>
          <a:xfrm>
            <a:off x="3048000" y="6896100"/>
            <a:ext cx="1285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2005                       2010                        2015                       2020                        2025                      2030                        2035                       2040   </a:t>
            </a: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CE1E1C-DD63-22C1-C65C-20F233431EAC}"/>
              </a:ext>
            </a:extLst>
          </p:cNvPr>
          <p:cNvSpPr txBox="1"/>
          <p:nvPr/>
        </p:nvSpPr>
        <p:spPr>
          <a:xfrm>
            <a:off x="914400" y="8801100"/>
            <a:ext cx="1097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80350E"/>
                </a:solidFill>
              </a:rPr>
              <a:t>Odpady    66%   </a:t>
            </a:r>
            <a:r>
              <a:rPr lang="pl-PL" sz="2800" dirty="0">
                <a:solidFill>
                  <a:srgbClr val="196B24"/>
                </a:solidFill>
              </a:rPr>
              <a:t>Rolnictwo    9%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    Energia     60%     </a:t>
            </a:r>
          </a:p>
          <a:p>
            <a:r>
              <a:rPr lang="pl-PL" sz="2800" dirty="0">
                <a:solidFill>
                  <a:srgbClr val="00B050"/>
                </a:solidFill>
              </a:rPr>
              <a:t>Użytkowanie gruntów, zmiany użytkowania gruntów i leśnictwo    70%</a:t>
            </a:r>
          </a:p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</a:rPr>
              <a:t>Procesy przemysłowe i użytkowanie produktów    2%</a:t>
            </a:r>
          </a:p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081E0B3-4C9E-E97D-EC24-DC9BB28F7974}"/>
              </a:ext>
            </a:extLst>
          </p:cNvPr>
          <p:cNvSpPr txBox="1"/>
          <p:nvPr/>
        </p:nvSpPr>
        <p:spPr>
          <a:xfrm>
            <a:off x="228600" y="78867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1990 </a:t>
            </a:r>
            <a:r>
              <a:rPr lang="pl-PL" sz="3200" dirty="0">
                <a:sym typeface="Wingdings" panose="05000000000000000000" pitchFamily="2" charset="2"/>
              </a:rPr>
              <a:t> 2040</a:t>
            </a:r>
            <a:endParaRPr lang="en-GB" sz="3200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99EE8DE1-0C76-DBE7-B4C7-38CE74132A23}"/>
              </a:ext>
            </a:extLst>
          </p:cNvPr>
          <p:cNvSpPr/>
          <p:nvPr/>
        </p:nvSpPr>
        <p:spPr>
          <a:xfrm>
            <a:off x="7086600" y="88011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41CCDF62-FE6D-63BB-02A3-7ACBFD0DBB8B}"/>
              </a:ext>
            </a:extLst>
          </p:cNvPr>
          <p:cNvSpPr/>
          <p:nvPr/>
        </p:nvSpPr>
        <p:spPr>
          <a:xfrm>
            <a:off x="2133600" y="88011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5F04CAE8-3A7E-1CA7-0E83-3B87AB91B2EA}"/>
              </a:ext>
            </a:extLst>
          </p:cNvPr>
          <p:cNvSpPr/>
          <p:nvPr/>
        </p:nvSpPr>
        <p:spPr>
          <a:xfrm>
            <a:off x="10134600" y="92583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DA3A755E-FD01-1711-AB91-264A087DFB17}"/>
              </a:ext>
            </a:extLst>
          </p:cNvPr>
          <p:cNvSpPr/>
          <p:nvPr/>
        </p:nvSpPr>
        <p:spPr>
          <a:xfrm rot="10800000">
            <a:off x="4724400" y="87249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endParaRPr lang="en-GB" dirty="0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B3B520C6-84C1-1420-81BF-5DC3F9CBD750}"/>
              </a:ext>
            </a:extLst>
          </p:cNvPr>
          <p:cNvSpPr/>
          <p:nvPr/>
        </p:nvSpPr>
        <p:spPr>
          <a:xfrm rot="10800000">
            <a:off x="7848600" y="96393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D0C374E-59F8-3639-9254-DAD236DDF2F2}"/>
              </a:ext>
            </a:extLst>
          </p:cNvPr>
          <p:cNvSpPr txBox="1"/>
          <p:nvPr/>
        </p:nvSpPr>
        <p:spPr>
          <a:xfrm>
            <a:off x="381000" y="3115630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Emisje</a:t>
            </a:r>
            <a:r>
              <a:rPr lang="en-GB" dirty="0"/>
              <a:t> GHG</a:t>
            </a:r>
            <a:endParaRPr lang="pl-PL" dirty="0"/>
          </a:p>
          <a:p>
            <a:r>
              <a:rPr lang="en-GB" dirty="0"/>
              <a:t>[kt CO</a:t>
            </a:r>
            <a:r>
              <a:rPr lang="en-GB" baseline="-25000" dirty="0"/>
              <a:t>2</a:t>
            </a:r>
            <a:r>
              <a:rPr lang="en-GB" dirty="0"/>
              <a:t>eq]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56B985-13E6-8140-7EC4-B5C5C9EDC0C7}"/>
              </a:ext>
            </a:extLst>
          </p:cNvPr>
          <p:cNvSpPr txBox="1"/>
          <p:nvPr/>
        </p:nvSpPr>
        <p:spPr>
          <a:xfrm>
            <a:off x="5811508" y="2019300"/>
            <a:ext cx="12521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446 (1990) </a:t>
            </a:r>
            <a:r>
              <a:rPr lang="pl-PL" sz="3600" dirty="0">
                <a:sym typeface="Wingdings" panose="05000000000000000000" pitchFamily="2" charset="2"/>
              </a:rPr>
              <a:t> </a:t>
            </a:r>
            <a:r>
              <a:rPr lang="pl-PL" sz="3600" dirty="0"/>
              <a:t>352 Mt (2005)   </a:t>
            </a:r>
            <a:r>
              <a:rPr lang="pl-PL" sz="3600" dirty="0">
                <a:sym typeface="Wingdings" panose="05000000000000000000" pitchFamily="2" charset="2"/>
              </a:rPr>
              <a:t>   252 Mt (2030)  181 Mt(2040)</a:t>
            </a:r>
          </a:p>
          <a:p>
            <a:r>
              <a:rPr lang="pl-PL" sz="3600" dirty="0">
                <a:sym typeface="Wingdings" panose="05000000000000000000" pitchFamily="2" charset="2"/>
              </a:rPr>
              <a:t>                                     21%                           44%                        60%</a:t>
            </a:r>
          </a:p>
          <a:p>
            <a:r>
              <a:rPr lang="pl-PL" sz="3600" dirty="0">
                <a:sym typeface="Wingdings" panose="05000000000000000000" pitchFamily="2" charset="2"/>
              </a:rPr>
              <a:t>                                                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7708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B4074-40EA-1791-245B-FD822D95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AD73F90-FA92-8A54-7A90-0362C257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Bazowy. </a:t>
            </a:r>
            <a:r>
              <a:rPr lang="pl-PL" dirty="0" err="1">
                <a:latin typeface="Proto Mono" pitchFamily="50" charset="-18"/>
              </a:rPr>
              <a:t>WEM</a:t>
            </a:r>
            <a:r>
              <a:rPr lang="pl-PL" dirty="0">
                <a:latin typeface="Proto Mono" pitchFamily="50" charset="-18"/>
              </a:rPr>
              <a:t>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2E36604-7C95-A2DD-11A2-E975EA0E66F2}"/>
              </a:ext>
            </a:extLst>
          </p:cNvPr>
          <p:cNvSpPr txBox="1"/>
          <p:nvPr/>
        </p:nvSpPr>
        <p:spPr>
          <a:xfrm>
            <a:off x="457200" y="42291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Udział energii ze źródeł odnawialnych w zużyciu końcowym energii brutto</a:t>
            </a:r>
            <a:endParaRPr lang="en-GB" dirty="0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AD254D6-9C58-DE1C-E270-4D9825301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589314"/>
              </p:ext>
            </p:extLst>
          </p:nvPr>
        </p:nvGraphicFramePr>
        <p:xfrm>
          <a:off x="3276600" y="2095500"/>
          <a:ext cx="11353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CDA5-2F1B-E05F-3B2B-9A2B44CE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2157F60-33EC-4489-8DC3-E543DE8D8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0015"/>
              </p:ext>
            </p:extLst>
          </p:nvPr>
        </p:nvGraphicFramePr>
        <p:xfrm>
          <a:off x="1524000" y="2476500"/>
          <a:ext cx="15011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C7CB8853-A4EC-E152-059A-C8A8B555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Ambitny. WAM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4D9C689-40FA-2EFE-D911-78B1D3CA7236}"/>
              </a:ext>
            </a:extLst>
          </p:cNvPr>
          <p:cNvSpPr txBox="1"/>
          <p:nvPr/>
        </p:nvSpPr>
        <p:spPr>
          <a:xfrm>
            <a:off x="3276600" y="6743700"/>
            <a:ext cx="1285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2005                       2010                        2015                        2020                         2025                       2030                        2035                       2040   </a:t>
            </a: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8A2C4FD-551D-3084-AEA1-A00832E18C4A}"/>
              </a:ext>
            </a:extLst>
          </p:cNvPr>
          <p:cNvSpPr txBox="1"/>
          <p:nvPr/>
        </p:nvSpPr>
        <p:spPr>
          <a:xfrm>
            <a:off x="914400" y="8801100"/>
            <a:ext cx="1097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80350E"/>
                </a:solidFill>
              </a:rPr>
              <a:t>Odpady    66%   </a:t>
            </a:r>
            <a:r>
              <a:rPr lang="pl-PL" sz="2800" dirty="0">
                <a:solidFill>
                  <a:srgbClr val="196B24"/>
                </a:solidFill>
              </a:rPr>
              <a:t>Rolnictwo     4%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    Energia     68%     </a:t>
            </a:r>
          </a:p>
          <a:p>
            <a:r>
              <a:rPr lang="pl-PL" sz="2800" dirty="0">
                <a:solidFill>
                  <a:srgbClr val="00B050"/>
                </a:solidFill>
              </a:rPr>
              <a:t>Użytkowanie gruntów, zmiany użytkowania gruntów i </a:t>
            </a:r>
            <a:r>
              <a:rPr lang="pl-PL" sz="2800">
                <a:solidFill>
                  <a:srgbClr val="00B050"/>
                </a:solidFill>
              </a:rPr>
              <a:t>leśnictwo    38%</a:t>
            </a:r>
            <a:endParaRPr lang="pl-PL" sz="2800" dirty="0">
              <a:solidFill>
                <a:srgbClr val="00B050"/>
              </a:solidFill>
            </a:endParaRPr>
          </a:p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</a:rPr>
              <a:t>Procesy przemysłowe i użytkowanie produktów     5%</a:t>
            </a:r>
          </a:p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B4C50D-20C3-0262-6DB4-A48E5F61790C}"/>
              </a:ext>
            </a:extLst>
          </p:cNvPr>
          <p:cNvSpPr txBox="1"/>
          <p:nvPr/>
        </p:nvSpPr>
        <p:spPr>
          <a:xfrm>
            <a:off x="457200" y="81915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2005 </a:t>
            </a:r>
            <a:r>
              <a:rPr lang="pl-PL" sz="3200" dirty="0">
                <a:sym typeface="Wingdings" panose="05000000000000000000" pitchFamily="2" charset="2"/>
              </a:rPr>
              <a:t> 2040</a:t>
            </a:r>
            <a:endParaRPr lang="en-GB" sz="3200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9926392-56FE-90C5-EB8B-DAAF05CA3F1B}"/>
              </a:ext>
            </a:extLst>
          </p:cNvPr>
          <p:cNvSpPr/>
          <p:nvPr/>
        </p:nvSpPr>
        <p:spPr>
          <a:xfrm>
            <a:off x="7086600" y="88011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2D0F4546-44B0-2936-9972-56BF61823DCB}"/>
              </a:ext>
            </a:extLst>
          </p:cNvPr>
          <p:cNvSpPr/>
          <p:nvPr/>
        </p:nvSpPr>
        <p:spPr>
          <a:xfrm>
            <a:off x="2133600" y="88011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D84E7E06-2A86-B6A4-5DA4-482232FD9EA7}"/>
              </a:ext>
            </a:extLst>
          </p:cNvPr>
          <p:cNvSpPr/>
          <p:nvPr/>
        </p:nvSpPr>
        <p:spPr>
          <a:xfrm>
            <a:off x="10134600" y="92583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74E518A9-7650-0858-B04F-2E54BDE0DA0D}"/>
              </a:ext>
            </a:extLst>
          </p:cNvPr>
          <p:cNvSpPr/>
          <p:nvPr/>
        </p:nvSpPr>
        <p:spPr>
          <a:xfrm>
            <a:off x="4800600" y="88011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endParaRPr lang="en-GB" dirty="0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307CD17F-11E2-0D02-48D7-27C911EFB6E5}"/>
              </a:ext>
            </a:extLst>
          </p:cNvPr>
          <p:cNvSpPr/>
          <p:nvPr/>
        </p:nvSpPr>
        <p:spPr>
          <a:xfrm>
            <a:off x="7848600" y="96393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36DEF57-789D-3945-1BEE-367C05B12672}"/>
              </a:ext>
            </a:extLst>
          </p:cNvPr>
          <p:cNvSpPr txBox="1"/>
          <p:nvPr/>
        </p:nvSpPr>
        <p:spPr>
          <a:xfrm>
            <a:off x="381000" y="3268030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Emisje</a:t>
            </a:r>
            <a:r>
              <a:rPr lang="en-GB" dirty="0"/>
              <a:t> GHG</a:t>
            </a:r>
            <a:endParaRPr lang="pl-PL" dirty="0"/>
          </a:p>
          <a:p>
            <a:r>
              <a:rPr lang="en-GB" dirty="0"/>
              <a:t>[kt CO</a:t>
            </a:r>
            <a:r>
              <a:rPr lang="en-GB" baseline="-25000" dirty="0"/>
              <a:t>2</a:t>
            </a:r>
            <a:r>
              <a:rPr lang="en-GB" dirty="0"/>
              <a:t>eq]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3C89F3-FD95-2F09-2AFA-F4913CD1A845}"/>
              </a:ext>
            </a:extLst>
          </p:cNvPr>
          <p:cNvSpPr txBox="1"/>
          <p:nvPr/>
        </p:nvSpPr>
        <p:spPr>
          <a:xfrm>
            <a:off x="5410200" y="2228671"/>
            <a:ext cx="12521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446 (1990) </a:t>
            </a:r>
            <a:r>
              <a:rPr lang="pl-PL" sz="3600" dirty="0">
                <a:sym typeface="Wingdings" panose="05000000000000000000" pitchFamily="2" charset="2"/>
              </a:rPr>
              <a:t> </a:t>
            </a:r>
            <a:r>
              <a:rPr lang="pl-PL" sz="3600" dirty="0"/>
              <a:t>352 Mt (2005)   </a:t>
            </a:r>
            <a:r>
              <a:rPr lang="pl-PL" sz="3600" dirty="0">
                <a:sym typeface="Wingdings" panose="05000000000000000000" pitchFamily="2" charset="2"/>
              </a:rPr>
              <a:t>   221 Mt (2030)  132 Mt(2040)</a:t>
            </a:r>
          </a:p>
          <a:p>
            <a:r>
              <a:rPr lang="pl-PL" sz="3600" dirty="0">
                <a:sym typeface="Wingdings" panose="05000000000000000000" pitchFamily="2" charset="2"/>
              </a:rPr>
              <a:t>                                      21%                         50%                         70%</a:t>
            </a:r>
          </a:p>
          <a:p>
            <a:r>
              <a:rPr lang="pl-PL" sz="3600" dirty="0">
                <a:sym typeface="Wingdings" panose="05000000000000000000" pitchFamily="2" charset="2"/>
              </a:rPr>
              <a:t>                                                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618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4BAD4-0681-A13A-55E1-70EAF69C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C9BD706-AA98-E7B7-D262-EF127033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Ambitny. WAM </a:t>
            </a:r>
          </a:p>
        </p:txBody>
      </p:sp>
      <p:sp>
        <p:nvSpPr>
          <p:cNvPr id="3" name="Symbol zastępczy numeru slajdu 1">
            <a:extLst>
              <a:ext uri="{FF2B5EF4-FFF2-40B4-BE49-F238E27FC236}">
                <a16:creationId xmlns:a16="http://schemas.microsoft.com/office/drawing/2014/main" id="{2ADBDAC1-496A-B51E-81E4-D84232C3AE2C}"/>
              </a:ext>
            </a:extLst>
          </p:cNvPr>
          <p:cNvSpPr txBox="1">
            <a:spLocks/>
          </p:cNvSpPr>
          <p:nvPr/>
        </p:nvSpPr>
        <p:spPr>
          <a:xfrm>
            <a:off x="13007033" y="8109124"/>
            <a:ext cx="344487" cy="32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349B8D0-ED83-4867-B1A1-22965170A0DC}" type="slidenum">
              <a:rPr lang="en-US" altLang="pl-PL" smtClean="0"/>
              <a:pPr>
                <a:defRPr/>
              </a:pPr>
              <a:t>13</a:t>
            </a:fld>
            <a:endParaRPr lang="en-US" alt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534FCB-0581-F30F-5CB4-1451A877903B}"/>
              </a:ext>
            </a:extLst>
          </p:cNvPr>
          <p:cNvSpPr txBox="1"/>
          <p:nvPr/>
        </p:nvSpPr>
        <p:spPr>
          <a:xfrm>
            <a:off x="4700464" y="2907804"/>
            <a:ext cx="528221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Redukcja gazów cieplarnianych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2030 vs. 1990</a:t>
            </a:r>
          </a:p>
          <a:p>
            <a:r>
              <a:rPr lang="pl-PL" dirty="0"/>
              <a:t>      </a:t>
            </a:r>
          </a:p>
          <a:p>
            <a:r>
              <a:rPr lang="pl-PL" sz="4400" dirty="0"/>
              <a:t>    50% łącznie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en-GB" dirty="0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0ABEF422-3FBE-BD66-7AD3-6B7D9DDFD35F}"/>
              </a:ext>
            </a:extLst>
          </p:cNvPr>
          <p:cNvSpPr/>
          <p:nvPr/>
        </p:nvSpPr>
        <p:spPr bwMode="auto">
          <a:xfrm>
            <a:off x="4772472" y="3915916"/>
            <a:ext cx="484632" cy="978408"/>
          </a:xfrm>
          <a:prstGeom prst="downArrow">
            <a:avLst/>
          </a:prstGeom>
          <a:solidFill>
            <a:srgbClr val="00B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25F2D55-A90A-3E36-FCA4-8FA03508C13D}"/>
              </a:ext>
            </a:extLst>
          </p:cNvPr>
          <p:cNvSpPr/>
          <p:nvPr/>
        </p:nvSpPr>
        <p:spPr bwMode="auto">
          <a:xfrm>
            <a:off x="4268416" y="5716116"/>
            <a:ext cx="4536504" cy="230425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8BAD8C7-E691-7094-7E70-363EDE66C875}"/>
              </a:ext>
            </a:extLst>
          </p:cNvPr>
          <p:cNvSpPr txBox="1"/>
          <p:nvPr/>
        </p:nvSpPr>
        <p:spPr>
          <a:xfrm>
            <a:off x="5276528" y="5860132"/>
            <a:ext cx="2392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EU </a:t>
            </a:r>
            <a:r>
              <a:rPr lang="pl-PL" dirty="0" err="1"/>
              <a:t>ETS</a:t>
            </a:r>
            <a:endParaRPr lang="pl-PL" dirty="0"/>
          </a:p>
          <a:p>
            <a:pPr algn="ctr"/>
            <a:r>
              <a:rPr lang="pl-PL" dirty="0"/>
              <a:t>energetyka</a:t>
            </a:r>
          </a:p>
          <a:p>
            <a:pPr algn="ctr"/>
            <a:r>
              <a:rPr lang="pl-PL" dirty="0"/>
              <a:t>przemysł</a:t>
            </a:r>
          </a:p>
          <a:p>
            <a:pPr algn="ctr"/>
            <a:r>
              <a:rPr lang="pl-PL" dirty="0"/>
              <a:t>lotnictwo</a:t>
            </a:r>
          </a:p>
          <a:p>
            <a:pPr algn="ctr"/>
            <a:r>
              <a:rPr lang="pl-PL" dirty="0"/>
              <a:t>transport morski</a:t>
            </a:r>
            <a:endParaRPr lang="en-GB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706D9B4-ECFE-DF19-F9C9-150EF34B9B8D}"/>
              </a:ext>
            </a:extLst>
          </p:cNvPr>
          <p:cNvSpPr/>
          <p:nvPr/>
        </p:nvSpPr>
        <p:spPr bwMode="auto">
          <a:xfrm>
            <a:off x="9525000" y="3771900"/>
            <a:ext cx="4284000" cy="4212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CB69767-DC78-7FA4-46B8-37DF95DB539C}"/>
              </a:ext>
            </a:extLst>
          </p:cNvPr>
          <p:cNvSpPr/>
          <p:nvPr/>
        </p:nvSpPr>
        <p:spPr bwMode="auto">
          <a:xfrm>
            <a:off x="10389096" y="4780012"/>
            <a:ext cx="2439888" cy="2088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E1829D1-F11C-72DC-AD1D-8B4515F08CDB}"/>
              </a:ext>
            </a:extLst>
          </p:cNvPr>
          <p:cNvSpPr txBox="1"/>
          <p:nvPr/>
        </p:nvSpPr>
        <p:spPr>
          <a:xfrm>
            <a:off x="10965160" y="6868244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odpady</a:t>
            </a:r>
          </a:p>
          <a:p>
            <a:pPr algn="ctr"/>
            <a:r>
              <a:rPr lang="pl-PL" dirty="0"/>
              <a:t>rolnictwo</a:t>
            </a:r>
            <a:endParaRPr lang="en-GB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4FC115B-4742-6736-5EAD-829E86F3FE75}"/>
              </a:ext>
            </a:extLst>
          </p:cNvPr>
          <p:cNvSpPr txBox="1"/>
          <p:nvPr/>
        </p:nvSpPr>
        <p:spPr>
          <a:xfrm>
            <a:off x="10389096" y="4996036"/>
            <a:ext cx="2444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ETS-2</a:t>
            </a:r>
          </a:p>
          <a:p>
            <a:pPr algn="ctr"/>
            <a:r>
              <a:rPr lang="pl-PL" dirty="0"/>
              <a:t>budynki</a:t>
            </a:r>
          </a:p>
          <a:p>
            <a:pPr algn="ctr"/>
            <a:r>
              <a:rPr lang="pl-PL" dirty="0"/>
              <a:t>transport</a:t>
            </a:r>
          </a:p>
          <a:p>
            <a:pPr algn="ctr"/>
            <a:r>
              <a:rPr lang="pl-PL" dirty="0"/>
              <a:t>drobny przemysł</a:t>
            </a:r>
            <a:endParaRPr lang="en-GB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CEFD41-4444-64A6-2D65-CE96C98398E4}"/>
              </a:ext>
            </a:extLst>
          </p:cNvPr>
          <p:cNvSpPr txBox="1"/>
          <p:nvPr/>
        </p:nvSpPr>
        <p:spPr>
          <a:xfrm>
            <a:off x="11109176" y="398792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ESR</a:t>
            </a:r>
            <a:endParaRPr lang="en-GB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0D2BBE4-7570-6574-227A-1F375D77FC63}"/>
              </a:ext>
            </a:extLst>
          </p:cNvPr>
          <p:cNvSpPr/>
          <p:nvPr/>
        </p:nvSpPr>
        <p:spPr bwMode="auto">
          <a:xfrm>
            <a:off x="7004720" y="4708004"/>
            <a:ext cx="2232248" cy="172819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0C945306-A0CE-3C50-68E6-EEAC741D8F11}"/>
              </a:ext>
            </a:extLst>
          </p:cNvPr>
          <p:cNvSpPr/>
          <p:nvPr/>
        </p:nvSpPr>
        <p:spPr bwMode="auto">
          <a:xfrm>
            <a:off x="11829256" y="2619772"/>
            <a:ext cx="2232248" cy="172819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A47AEED-F168-D878-D218-5292805A1474}"/>
              </a:ext>
            </a:extLst>
          </p:cNvPr>
          <p:cNvSpPr txBox="1"/>
          <p:nvPr/>
        </p:nvSpPr>
        <p:spPr>
          <a:xfrm>
            <a:off x="7652792" y="5140052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49%</a:t>
            </a:r>
          </a:p>
          <a:p>
            <a:r>
              <a:rPr lang="pl-PL" dirty="0"/>
              <a:t>vs. 2005</a:t>
            </a:r>
            <a:endParaRPr lang="en-GB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F275A62-0E1A-D747-37E4-7A6490750A80}"/>
              </a:ext>
            </a:extLst>
          </p:cNvPr>
          <p:cNvSpPr txBox="1"/>
          <p:nvPr/>
        </p:nvSpPr>
        <p:spPr>
          <a:xfrm>
            <a:off x="12549336" y="3123828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18,2%</a:t>
            </a:r>
          </a:p>
          <a:p>
            <a:pPr algn="ctr"/>
            <a:r>
              <a:rPr lang="pl-PL" dirty="0"/>
              <a:t>vs. 2005</a:t>
            </a:r>
            <a:endParaRPr lang="en-GB" dirty="0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59DBC4FB-6DC7-FA58-3CB7-A889247C7E31}"/>
              </a:ext>
            </a:extLst>
          </p:cNvPr>
          <p:cNvSpPr/>
          <p:nvPr/>
        </p:nvSpPr>
        <p:spPr bwMode="auto">
          <a:xfrm>
            <a:off x="12117288" y="3195836"/>
            <a:ext cx="484632" cy="468000"/>
          </a:xfrm>
          <a:prstGeom prst="downArrow">
            <a:avLst/>
          </a:prstGeom>
          <a:solidFill>
            <a:srgbClr val="00B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F2D9A7B1-6E2D-8E54-D2DE-45DC34826CA2}"/>
              </a:ext>
            </a:extLst>
          </p:cNvPr>
          <p:cNvSpPr/>
          <p:nvPr/>
        </p:nvSpPr>
        <p:spPr bwMode="auto">
          <a:xfrm>
            <a:off x="7292752" y="5212060"/>
            <a:ext cx="484632" cy="468000"/>
          </a:xfrm>
          <a:prstGeom prst="downArrow">
            <a:avLst/>
          </a:prstGeom>
          <a:solidFill>
            <a:srgbClr val="00B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9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B1F9-5CC4-BCE6-10C4-069737172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F58577A-D2B3-68D2-284B-AF80BF58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Ambitny. WAM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EC2E7E4-8944-533F-B65C-1F7240EC939E}"/>
              </a:ext>
            </a:extLst>
          </p:cNvPr>
          <p:cNvSpPr txBox="1"/>
          <p:nvPr/>
        </p:nvSpPr>
        <p:spPr>
          <a:xfrm>
            <a:off x="457200" y="42291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Udział energii ze źródeł odnawialnych w zużyciu końcowym energii brutto</a:t>
            </a:r>
            <a:endParaRPr lang="en-GB" dirty="0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AD254D6-9C58-DE1C-E270-4D9825301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70959"/>
              </p:ext>
            </p:extLst>
          </p:nvPr>
        </p:nvGraphicFramePr>
        <p:xfrm>
          <a:off x="3962400" y="2095500"/>
          <a:ext cx="10668000" cy="601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66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B159-7C3C-B443-00D7-464B56D6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3D87AA6-02A4-44B3-2E9C-01364BFC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Ambitny. WAM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067A68F-AB09-F494-1EA6-5B4C99D6BE88}"/>
              </a:ext>
            </a:extLst>
          </p:cNvPr>
          <p:cNvSpPr txBox="1"/>
          <p:nvPr/>
        </p:nvSpPr>
        <p:spPr>
          <a:xfrm>
            <a:off x="4953000" y="2115500"/>
            <a:ext cx="944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32,6% OZE w finalnym zużyciu energii brutto w 2030 r.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C2754BEC-14BF-D209-A5B2-B3B59F47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38700"/>
            <a:ext cx="1676400" cy="174651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BC7B8B1-56EC-A3F2-E4F7-D154B27A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29000"/>
            <a:ext cx="1469490" cy="14478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D91ACA7-48A6-FBA8-27EF-1B2CEFFFB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743700"/>
            <a:ext cx="2057400" cy="1246677"/>
          </a:xfrm>
          <a:prstGeom prst="rect">
            <a:avLst/>
          </a:prstGeom>
        </p:spPr>
      </p:pic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F3AB0B69-CCBC-3DF9-743B-0B4F90FB8687}"/>
              </a:ext>
            </a:extLst>
          </p:cNvPr>
          <p:cNvSpPr/>
          <p:nvPr/>
        </p:nvSpPr>
        <p:spPr>
          <a:xfrm>
            <a:off x="4585252" y="3695700"/>
            <a:ext cx="2743200" cy="990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8146A9CF-690C-5628-0F88-A02ED16DBE83}"/>
              </a:ext>
            </a:extLst>
          </p:cNvPr>
          <p:cNvSpPr/>
          <p:nvPr/>
        </p:nvSpPr>
        <p:spPr>
          <a:xfrm>
            <a:off x="4572000" y="5448300"/>
            <a:ext cx="2743200" cy="990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2FED5C41-4048-6542-0A08-2BB5861608B0}"/>
              </a:ext>
            </a:extLst>
          </p:cNvPr>
          <p:cNvSpPr/>
          <p:nvPr/>
        </p:nvSpPr>
        <p:spPr>
          <a:xfrm>
            <a:off x="4572000" y="7124700"/>
            <a:ext cx="2743200" cy="990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BF98C91-05AF-5A7D-A2BC-3500B7BD637A}"/>
              </a:ext>
            </a:extLst>
          </p:cNvPr>
          <p:cNvSpPr txBox="1"/>
          <p:nvPr/>
        </p:nvSpPr>
        <p:spPr>
          <a:xfrm>
            <a:off x="7772400" y="39243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56 %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BA8D22F-E1B7-EC8F-5534-74B340A01B8C}"/>
              </a:ext>
            </a:extLst>
          </p:cNvPr>
          <p:cNvSpPr txBox="1"/>
          <p:nvPr/>
        </p:nvSpPr>
        <p:spPr>
          <a:xfrm>
            <a:off x="7772400" y="56769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35 %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1464323-65FA-5A11-3912-C12CA8ECC467}"/>
              </a:ext>
            </a:extLst>
          </p:cNvPr>
          <p:cNvSpPr txBox="1"/>
          <p:nvPr/>
        </p:nvSpPr>
        <p:spPr>
          <a:xfrm>
            <a:off x="7696200" y="72771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17 %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079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FC2D-01B9-5D5A-0FF3-8C717EBE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A0E025-839B-21F1-76B8-34C5BEF1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Polska a Fit for 55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F1B8B1-C78F-3C8F-39EF-DE071E989505}"/>
              </a:ext>
            </a:extLst>
          </p:cNvPr>
          <p:cNvSpPr txBox="1"/>
          <p:nvPr/>
        </p:nvSpPr>
        <p:spPr>
          <a:xfrm>
            <a:off x="13411200" y="2709518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EU               Polska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0CA712E4-CEC2-8F7D-EBCB-3389D17E533F}"/>
              </a:ext>
            </a:extLst>
          </p:cNvPr>
          <p:cNvSpPr/>
          <p:nvPr/>
        </p:nvSpPr>
        <p:spPr>
          <a:xfrm>
            <a:off x="3442252" y="3619500"/>
            <a:ext cx="2743200" cy="990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3175D334-59A5-8755-62CE-9549BDBE495C}"/>
              </a:ext>
            </a:extLst>
          </p:cNvPr>
          <p:cNvSpPr/>
          <p:nvPr/>
        </p:nvSpPr>
        <p:spPr>
          <a:xfrm>
            <a:off x="3429000" y="5372100"/>
            <a:ext cx="2743200" cy="990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A9787696-AFC0-67C5-7BBB-D8A0E5CDE109}"/>
              </a:ext>
            </a:extLst>
          </p:cNvPr>
          <p:cNvSpPr/>
          <p:nvPr/>
        </p:nvSpPr>
        <p:spPr>
          <a:xfrm>
            <a:off x="3429000" y="7048500"/>
            <a:ext cx="2743200" cy="990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4C4FCFC-E2B2-3BA6-6D5C-6D2C94205024}"/>
              </a:ext>
            </a:extLst>
          </p:cNvPr>
          <p:cNvSpPr txBox="1"/>
          <p:nvPr/>
        </p:nvSpPr>
        <p:spPr>
          <a:xfrm>
            <a:off x="6834809" y="36195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redukcja </a:t>
            </a:r>
            <a:r>
              <a:rPr lang="pl-PL" sz="2800" dirty="0" err="1">
                <a:solidFill>
                  <a:srgbClr val="0030A7"/>
                </a:solidFill>
                <a:latin typeface="Aspekta 450" pitchFamily="50" charset="-18"/>
              </a:rPr>
              <a:t>GHG</a:t>
            </a: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 w 2030 w stosunku               55%                         50 %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do 1990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310F56BF-4A31-B617-645C-964EB5B1917C}"/>
              </a:ext>
            </a:extLst>
          </p:cNvPr>
          <p:cNvSpPr txBox="1"/>
          <p:nvPr/>
        </p:nvSpPr>
        <p:spPr>
          <a:xfrm>
            <a:off x="6858000" y="5295900"/>
            <a:ext cx="1203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udział OZE w końcowym                                    42,5%                    32,6 %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zużyciu energii brutto w 2030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3B92C892-28C9-BEBA-6540-71C7506E4036}"/>
              </a:ext>
            </a:extLst>
          </p:cNvPr>
          <p:cNvSpPr txBox="1"/>
          <p:nvPr/>
        </p:nvSpPr>
        <p:spPr>
          <a:xfrm>
            <a:off x="6858000" y="7048500"/>
            <a:ext cx="1104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redukcję zużycia energii finalnej                   11,7%                     4,6%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 w odniesieniu do prognoz scenariusza 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PRIMES 2020 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642405-C342-F1F6-3965-36A599A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09900"/>
            <a:ext cx="1828800" cy="18622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E074F7C-ADDC-F612-2D38-A8A280B05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686300"/>
            <a:ext cx="1524000" cy="16844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00A1B39-19C3-D8A1-5330-4BEA8ECE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667500"/>
            <a:ext cx="1546555" cy="14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5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BFD49-5469-25A3-8000-02AA4BD05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1DBD7B35-EB0D-04F6-FC28-9CBC55351848}"/>
              </a:ext>
            </a:extLst>
          </p:cNvPr>
          <p:cNvSpPr txBox="1">
            <a:spLocks/>
          </p:cNvSpPr>
          <p:nvPr/>
        </p:nvSpPr>
        <p:spPr>
          <a:xfrm>
            <a:off x="8763000" y="2324100"/>
            <a:ext cx="7239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Regionalny Plan Działań dla Klimatu i Energii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10CC3F2-09A3-E6B8-F41F-943ECD44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21"/>
          <a:stretch>
            <a:fillRect/>
          </a:stretch>
        </p:blipFill>
        <p:spPr>
          <a:xfrm>
            <a:off x="10515600" y="4762500"/>
            <a:ext cx="2667000" cy="24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5E63AB1-5F3B-DFE7-D12C-9111D896A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77" y="1418447"/>
            <a:ext cx="8626437" cy="7060407"/>
          </a:xfrm>
          <a:prstGeom prst="rect">
            <a:avLst/>
          </a:prstGeom>
        </p:spPr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C863F4BC-978C-DDF4-6EDE-9BD6114C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32588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1361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Topologia systemu odwzorowana w modelu TIMES-MAŁOPOLSKA</a:t>
            </a:r>
            <a:endParaRPr lang="en-GB" sz="32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5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E4F0C64-EC5B-7A7C-9A37-9069552B8839}"/>
              </a:ext>
            </a:extLst>
          </p:cNvPr>
          <p:cNvCxnSpPr/>
          <p:nvPr/>
        </p:nvCxnSpPr>
        <p:spPr bwMode="auto">
          <a:xfrm>
            <a:off x="6399224" y="2301609"/>
            <a:ext cx="0" cy="715511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11D4D3F-292B-1C44-57B1-A3E5AB99B2B6}"/>
              </a:ext>
            </a:extLst>
          </p:cNvPr>
          <p:cNvCxnSpPr/>
          <p:nvPr/>
        </p:nvCxnSpPr>
        <p:spPr bwMode="auto">
          <a:xfrm>
            <a:off x="8653862" y="2301609"/>
            <a:ext cx="0" cy="715511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91E4E2E7-A59D-CFE5-889A-E95947EBA295}"/>
              </a:ext>
            </a:extLst>
          </p:cNvPr>
          <p:cNvCxnSpPr/>
          <p:nvPr/>
        </p:nvCxnSpPr>
        <p:spPr bwMode="auto">
          <a:xfrm>
            <a:off x="4046560" y="2301609"/>
            <a:ext cx="0" cy="715511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3052142-6D96-7054-6B7D-83E5D4DD19B5}"/>
              </a:ext>
            </a:extLst>
          </p:cNvPr>
          <p:cNvSpPr txBox="1"/>
          <p:nvPr/>
        </p:nvSpPr>
        <p:spPr>
          <a:xfrm>
            <a:off x="2086006" y="2652118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Ciepło?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5A1E0AC-8CB2-A86C-044C-B18F011A62F3}"/>
              </a:ext>
            </a:extLst>
          </p:cNvPr>
          <p:cNvSpPr txBox="1"/>
          <p:nvPr/>
        </p:nvSpPr>
        <p:spPr>
          <a:xfrm>
            <a:off x="4144587" y="2149330"/>
            <a:ext cx="235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Może OZE?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4172884-3745-BE39-9466-5BB341C0C28C}"/>
              </a:ext>
            </a:extLst>
          </p:cNvPr>
          <p:cNvSpPr txBox="1"/>
          <p:nvPr/>
        </p:nvSpPr>
        <p:spPr>
          <a:xfrm>
            <a:off x="6399224" y="2156843"/>
            <a:ext cx="2352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Więcej 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OZE?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1EEB6984-7403-8701-A2DA-C84394ACC6F5}"/>
              </a:ext>
            </a:extLst>
          </p:cNvPr>
          <p:cNvCxnSpPr/>
          <p:nvPr/>
        </p:nvCxnSpPr>
        <p:spPr bwMode="auto">
          <a:xfrm>
            <a:off x="11006526" y="2300697"/>
            <a:ext cx="0" cy="715511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F81C59E-203C-697D-D7AA-7305AF81A1D2}"/>
              </a:ext>
            </a:extLst>
          </p:cNvPr>
          <p:cNvSpPr txBox="1"/>
          <p:nvPr/>
        </p:nvSpPr>
        <p:spPr>
          <a:xfrm>
            <a:off x="8751889" y="2149329"/>
            <a:ext cx="2352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Może 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kolektory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907C05C8-A80A-EC4E-4ACE-689702C558DE}"/>
              </a:ext>
            </a:extLst>
          </p:cNvPr>
          <p:cNvCxnSpPr/>
          <p:nvPr/>
        </p:nvCxnSpPr>
        <p:spPr bwMode="auto">
          <a:xfrm>
            <a:off x="13261163" y="2398724"/>
            <a:ext cx="0" cy="715511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60" name="Picture 12" descr="Kalendarze i planery do druku na 2024 A4, A3 do PDF i PNG - 7calendar">
            <a:extLst>
              <a:ext uri="{FF2B5EF4-FFF2-40B4-BE49-F238E27FC236}">
                <a16:creationId xmlns:a16="http://schemas.microsoft.com/office/drawing/2014/main" id="{DEFAFDAE-56EF-33F2-7771-B7A9E8B3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55" y="4653362"/>
            <a:ext cx="2077254" cy="14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5461C15-B583-C156-7FF7-8845990389C4}"/>
              </a:ext>
            </a:extLst>
          </p:cNvPr>
          <p:cNvSpPr txBox="1"/>
          <p:nvPr/>
        </p:nvSpPr>
        <p:spPr>
          <a:xfrm>
            <a:off x="11104554" y="2652118"/>
            <a:ext cx="235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Na 30 lat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6418B48-2FEC-9642-A127-0A56544FB51A}"/>
              </a:ext>
            </a:extLst>
          </p:cNvPr>
          <p:cNvSpPr txBox="1"/>
          <p:nvPr/>
        </p:nvSpPr>
        <p:spPr>
          <a:xfrm>
            <a:off x="13261164" y="2652118"/>
            <a:ext cx="343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Długoterminowo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6EDFE3-2636-2F42-0B45-2440DC72D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06" y="4947445"/>
            <a:ext cx="1642220" cy="186776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E4CD8E6-7D2F-D25B-B3EA-88F3A7D1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70" y="3569654"/>
            <a:ext cx="1642220" cy="18677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DA93E71-D835-EFFF-B512-0C04D4C49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43" y="6907999"/>
            <a:ext cx="1839227" cy="18392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40D134B-6B79-B23E-69AB-5ED9D949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280" y="5479640"/>
            <a:ext cx="1839227" cy="18392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4502B3B-6096-EBD3-E7A1-B436946DF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07" y="3569336"/>
            <a:ext cx="1642220" cy="1867761"/>
          </a:xfrm>
          <a:prstGeom prst="rect">
            <a:avLst/>
          </a:prstGeom>
        </p:spPr>
      </p:pic>
      <p:pic>
        <p:nvPicPr>
          <p:cNvPr id="1028" name="Picture 4" descr="Kolektory słoneczne Warszawa - Panele słoneczne, systemy solarne">
            <a:extLst>
              <a:ext uri="{FF2B5EF4-FFF2-40B4-BE49-F238E27FC236}">
                <a16:creationId xmlns:a16="http://schemas.microsoft.com/office/drawing/2014/main" id="{D59F9BC4-F1B6-6ADC-550B-14829EF4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74" y="7888276"/>
            <a:ext cx="809867" cy="14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204F702-53E2-BF29-6AD6-34DA58227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972" y="3280974"/>
            <a:ext cx="1642220" cy="1867761"/>
          </a:xfrm>
          <a:prstGeom prst="rect">
            <a:avLst/>
          </a:prstGeom>
        </p:spPr>
      </p:pic>
      <p:pic>
        <p:nvPicPr>
          <p:cNvPr id="15" name="Picture 4" descr="Kolektory słoneczne Warszawa - Panele słoneczne, systemy solarne">
            <a:extLst>
              <a:ext uri="{FF2B5EF4-FFF2-40B4-BE49-F238E27FC236}">
                <a16:creationId xmlns:a16="http://schemas.microsoft.com/office/drawing/2014/main" id="{5C29AE8C-EAC6-4288-5190-BF75432A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1" y="6613916"/>
            <a:ext cx="809867" cy="14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4796B7B-DA38-DDDC-CC5F-039AFAFE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322" y="8084331"/>
            <a:ext cx="1470415" cy="147041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B33EDCC-1F62-7B8E-2735-7C47E0F51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945" y="4849418"/>
            <a:ext cx="1839227" cy="1839227"/>
          </a:xfrm>
          <a:prstGeom prst="rect">
            <a:avLst/>
          </a:prstGeom>
        </p:spPr>
      </p:pic>
      <p:pic>
        <p:nvPicPr>
          <p:cNvPr id="30" name="Picture 4" descr="Kolektory słoneczne Warszawa - Panele słoneczne, systemy solarne">
            <a:extLst>
              <a:ext uri="{FF2B5EF4-FFF2-40B4-BE49-F238E27FC236}">
                <a16:creationId xmlns:a16="http://schemas.microsoft.com/office/drawing/2014/main" id="{50197910-99AE-FDA9-1665-BB25AD15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385" y="3959165"/>
            <a:ext cx="1398033" cy="25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mall Modular Reactor Developers Gain Traction - News">
            <a:extLst>
              <a:ext uri="{FF2B5EF4-FFF2-40B4-BE49-F238E27FC236}">
                <a16:creationId xmlns:a16="http://schemas.microsoft.com/office/drawing/2014/main" id="{21FDD64E-8DCF-8B44-A4AF-A90BFEB3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219" y="6711943"/>
            <a:ext cx="2659787" cy="29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F9DCFA2B-C56D-263C-E318-17A933840F5B}"/>
              </a:ext>
            </a:extLst>
          </p:cNvPr>
          <p:cNvSpPr txBox="1">
            <a:spLocks/>
          </p:cNvSpPr>
          <p:nvPr/>
        </p:nvSpPr>
        <p:spPr>
          <a:xfrm>
            <a:off x="3048000" y="419100"/>
            <a:ext cx="1165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>
                <a:latin typeface="Proto Mono" pitchFamily="50" charset="-18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79938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388A807-4A22-DF93-E968-44FDC5BB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8229600" cy="1143000"/>
          </a:xfrm>
        </p:spPr>
        <p:txBody>
          <a:bodyPr/>
          <a:lstStyle/>
          <a:p>
            <a:pPr algn="l"/>
            <a:r>
              <a:rPr lang="pl-PL" dirty="0">
                <a:latin typeface="Proto Mono" pitchFamily="50" charset="-18"/>
              </a:rPr>
              <a:t>Plan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D72878-2B2F-619B-DB6C-F624E963A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7239000" cy="54102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Krajowy Plan w dziedzinie Energii i Klimatu</a:t>
            </a: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85F9AAFD-334A-238C-2ED0-A8B47363A71F}"/>
              </a:ext>
            </a:extLst>
          </p:cNvPr>
          <p:cNvSpPr txBox="1">
            <a:spLocks/>
          </p:cNvSpPr>
          <p:nvPr/>
        </p:nvSpPr>
        <p:spPr>
          <a:xfrm>
            <a:off x="8763000" y="2324100"/>
            <a:ext cx="7239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Regionalny Plan Działań dla Klimatu i Energii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AA9AE4-E596-6061-0A76-FDEF7755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457700"/>
            <a:ext cx="2868412" cy="289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C037E15-0322-C8E4-1E49-A81E0008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21"/>
          <a:stretch>
            <a:fillRect/>
          </a:stretch>
        </p:blipFill>
        <p:spPr>
          <a:xfrm>
            <a:off x="10515600" y="4762500"/>
            <a:ext cx="2667000" cy="24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6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4C53377-95F1-4594-976A-8E89ABA44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02243"/>
              </p:ext>
            </p:extLst>
          </p:nvPr>
        </p:nvGraphicFramePr>
        <p:xfrm>
          <a:off x="2380089" y="2300697"/>
          <a:ext cx="12449520" cy="682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6858">
                  <a:extLst>
                    <a:ext uri="{9D8B030D-6E8A-4147-A177-3AD203B41FA5}">
                      <a16:colId xmlns:a16="http://schemas.microsoft.com/office/drawing/2014/main" val="3175852907"/>
                    </a:ext>
                  </a:extLst>
                </a:gridCol>
                <a:gridCol w="3856858">
                  <a:extLst>
                    <a:ext uri="{9D8B030D-6E8A-4147-A177-3AD203B41FA5}">
                      <a16:colId xmlns:a16="http://schemas.microsoft.com/office/drawing/2014/main" val="1978728822"/>
                    </a:ext>
                  </a:extLst>
                </a:gridCol>
                <a:gridCol w="3074079">
                  <a:extLst>
                    <a:ext uri="{9D8B030D-6E8A-4147-A177-3AD203B41FA5}">
                      <a16:colId xmlns:a16="http://schemas.microsoft.com/office/drawing/2014/main" val="1161671893"/>
                    </a:ext>
                  </a:extLst>
                </a:gridCol>
                <a:gridCol w="1661725">
                  <a:extLst>
                    <a:ext uri="{9D8B030D-6E8A-4147-A177-3AD203B41FA5}">
                      <a16:colId xmlns:a16="http://schemas.microsoft.com/office/drawing/2014/main" val="4283175856"/>
                    </a:ext>
                  </a:extLst>
                </a:gridCol>
              </a:tblGrid>
              <a:tr h="254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Obszar działania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Sektor działań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Klasyfikacja głównych źródeł emisji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42211"/>
                  </a:ext>
                </a:extLst>
              </a:tr>
              <a:tr h="5210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Energia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produkcja ciepła i chłodu oraz energii elektrycznej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 wykorzystania paliw kopalnych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50451"/>
                  </a:ext>
                </a:extLst>
              </a:tr>
              <a:tr h="521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dystrybucja ciepła i chłodu oraz energii elektrycznej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732850"/>
                  </a:ext>
                </a:extLst>
              </a:tr>
              <a:tr h="5210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Budownictwo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budynki użyteczności publicznej (komunalne)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ze zużycia paliw i energii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83389"/>
                  </a:ext>
                </a:extLst>
              </a:tr>
              <a:tr h="3500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budynki niepubliczne (niekomunalne)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1"/>
                  </a:ext>
                </a:extLst>
              </a:tr>
              <a:tr h="534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budynki mieszkalne (jednorodzinne i wielorodzinne)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19496"/>
                  </a:ext>
                </a:extLst>
              </a:tr>
              <a:tr h="53125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Transport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transport publiczny/zbiorowy (w tym kolej i komunikacja miejska)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ze zużycia paliw i energii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82584"/>
                  </a:ext>
                </a:extLst>
              </a:tr>
              <a:tr h="3500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transport prywatny (w tym infrastruktura)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2854"/>
                  </a:ext>
                </a:extLst>
              </a:tr>
              <a:tr h="3500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transport rowerowy i pieszy + uto*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64724"/>
                  </a:ext>
                </a:extLst>
              </a:tr>
              <a:tr h="46391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Gospodarka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gospodarka odpadami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ze składowania odpadów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ze zużycia paliw i energii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extLst>
                  <a:ext uri="{0D108BD9-81ED-4DB2-BD59-A6C34878D82A}">
                    <a16:rowId xmlns:a16="http://schemas.microsoft.com/office/drawing/2014/main" val="2074299949"/>
                  </a:ext>
                </a:extLst>
              </a:tr>
              <a:tr h="25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gospodarka wodno–ściekowa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 oczyszczania ścieków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82183"/>
                  </a:ext>
                </a:extLst>
              </a:tr>
              <a:tr h="521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przemysł (obejmuje zarówno działalności objęte i nie objęte EU-ETS)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 produkcji przemysłowej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8762"/>
                  </a:ext>
                </a:extLst>
              </a:tr>
              <a:tr h="5210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Rolnictwo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967" marR="12967" marT="12967" marB="129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gospodarka rolna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 uprawy roślin (w tym nawozy sztuczne)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ze zużycia paliw i energii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967" marR="12967" marT="12967" marB="12967" anchor="ctr"/>
                </a:tc>
                <a:extLst>
                  <a:ext uri="{0D108BD9-81ED-4DB2-BD59-A6C34878D82A}">
                    <a16:rowId xmlns:a16="http://schemas.microsoft.com/office/drawing/2014/main" val="2055286658"/>
                  </a:ext>
                </a:extLst>
              </a:tr>
              <a:tr h="254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gospodarka rolna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 hodowli zwierząt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20628"/>
                  </a:ext>
                </a:extLst>
              </a:tr>
              <a:tr h="3500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Lasy i użytkowanie terenu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lasy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emisje ze zużycia paliw i energii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23621"/>
                  </a:ext>
                </a:extLst>
              </a:tr>
              <a:tr h="521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użytkowanie gruntów (w tym błękitno–zielona infrastruktura miejska)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emisje ze zużycia paliw i energii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3361" marR="9336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55087"/>
                  </a:ext>
                </a:extLst>
              </a:tr>
            </a:tbl>
          </a:graphicData>
        </a:graphic>
      </p:graphicFrame>
      <p:sp>
        <p:nvSpPr>
          <p:cNvPr id="3" name="Tytuł 3">
            <a:extLst>
              <a:ext uri="{FF2B5EF4-FFF2-40B4-BE49-F238E27FC236}">
                <a16:creationId xmlns:a16="http://schemas.microsoft.com/office/drawing/2014/main" id="{0C801282-D09C-C440-71A1-84399D51F5B0}"/>
              </a:ext>
            </a:extLst>
          </p:cNvPr>
          <p:cNvSpPr txBox="1">
            <a:spLocks/>
          </p:cNvSpPr>
          <p:nvPr/>
        </p:nvSpPr>
        <p:spPr>
          <a:xfrm>
            <a:off x="3048000" y="342900"/>
            <a:ext cx="1165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/>
              <a:t>Sektory </a:t>
            </a:r>
            <a:endParaRPr lang="pl-PL" dirty="0">
              <a:latin typeface="Proto Mono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4865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200" y="342900"/>
            <a:ext cx="8229600" cy="1143000"/>
          </a:xfrm>
        </p:spPr>
        <p:txBody>
          <a:bodyPr/>
          <a:lstStyle/>
          <a:p>
            <a:r>
              <a:rPr lang="pl-PL" dirty="0"/>
              <a:t>Ciepłownie, CHP, elektrownie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14500"/>
            <a:ext cx="7351461" cy="6567856"/>
          </a:xfrm>
        </p:spPr>
      </p:pic>
    </p:spTree>
    <p:extLst>
      <p:ext uri="{BB962C8B-B14F-4D97-AF65-F5344CB8AC3E}">
        <p14:creationId xmlns:p14="http://schemas.microsoft.com/office/powerpoint/2010/main" val="27391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21FAD686-8DBE-FB51-1306-C64BA1ED3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/>
          <a:stretch/>
        </p:blipFill>
        <p:spPr bwMode="auto">
          <a:xfrm>
            <a:off x="8261752" y="1017268"/>
            <a:ext cx="4210754" cy="332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0B4068DF-05E2-1DE4-1FA0-9DDCC7661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 r="1649"/>
          <a:stretch/>
        </p:blipFill>
        <p:spPr bwMode="auto">
          <a:xfrm>
            <a:off x="1873944" y="4202918"/>
            <a:ext cx="7535806" cy="4298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D96FB7-E041-6089-DF10-455FCBBF507A}"/>
              </a:ext>
            </a:extLst>
          </p:cNvPr>
          <p:cNvSpPr txBox="1"/>
          <p:nvPr/>
        </p:nvSpPr>
        <p:spPr>
          <a:xfrm>
            <a:off x="2184033" y="2202670"/>
            <a:ext cx="588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Model budynku jednorodzinnego wolnostojącego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7478DA-7865-3812-81B5-A3A63F04B8A1}"/>
              </a:ext>
            </a:extLst>
          </p:cNvPr>
          <p:cNvSpPr txBox="1"/>
          <p:nvPr/>
        </p:nvSpPr>
        <p:spPr>
          <a:xfrm>
            <a:off x="2282061" y="8280386"/>
            <a:ext cx="7268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Model budynku jednorodzinnego w zabudowie szeregowej.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3498C54-5967-33EC-AE3A-8206CD4EA894}"/>
              </a:ext>
            </a:extLst>
          </p:cNvPr>
          <p:cNvSpPr txBox="1"/>
          <p:nvPr/>
        </p:nvSpPr>
        <p:spPr>
          <a:xfrm>
            <a:off x="9536111" y="8476443"/>
            <a:ext cx="7268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30A7"/>
                </a:solidFill>
                <a:latin typeface="Aspekta 450" pitchFamily="50" charset="-18"/>
              </a:rPr>
              <a:t>Model </a:t>
            </a:r>
            <a:r>
              <a:rPr lang="en-GB" sz="2800" dirty="0" err="1">
                <a:solidFill>
                  <a:srgbClr val="0030A7"/>
                </a:solidFill>
                <a:latin typeface="Aspekta 450" pitchFamily="50" charset="-18"/>
              </a:rPr>
              <a:t>budynku</a:t>
            </a:r>
            <a:r>
              <a:rPr lang="en-GB" sz="2800" dirty="0">
                <a:solidFill>
                  <a:srgbClr val="0030A7"/>
                </a:solidFill>
                <a:latin typeface="Aspekta 450" pitchFamily="50" charset="-18"/>
              </a:rPr>
              <a:t> </a:t>
            </a:r>
            <a:r>
              <a:rPr lang="en-GB" sz="2800" dirty="0" err="1">
                <a:solidFill>
                  <a:srgbClr val="0030A7"/>
                </a:solidFill>
                <a:latin typeface="Aspekta 450" pitchFamily="50" charset="-18"/>
              </a:rPr>
              <a:t>wielorodzinnego</a:t>
            </a:r>
            <a:r>
              <a:rPr lang="en-GB" sz="2800" dirty="0">
                <a:solidFill>
                  <a:srgbClr val="0030A7"/>
                </a:solidFill>
                <a:latin typeface="Aspekta 450" pitchFamily="50" charset="-18"/>
              </a:rPr>
              <a:t>.</a:t>
            </a:r>
          </a:p>
        </p:txBody>
      </p:sp>
      <p:pic>
        <p:nvPicPr>
          <p:cNvPr id="15" name="Obraz 14" descr="A drawing of a building&#10;&#10;Description automatically generated with low confidence">
            <a:extLst>
              <a:ext uri="{FF2B5EF4-FFF2-40B4-BE49-F238E27FC236}">
                <a16:creationId xmlns:a16="http://schemas.microsoft.com/office/drawing/2014/main" id="{CAAC480D-D7E9-69A1-DC25-D9EAEE95E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831" y="2892030"/>
            <a:ext cx="3582296" cy="509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50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EC456-14C2-D76E-5C23-48EC906A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Scenariusze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42A8D4-7647-545F-95A1-CCF4A596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16" y="2888864"/>
            <a:ext cx="13935940" cy="6178684"/>
          </a:xfrm>
        </p:spPr>
        <p:txBody>
          <a:bodyPr/>
          <a:lstStyle/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SA (Stagnacja aktualizacja) – brak celów klimatycznych i energetycznych, odniesienia, otoczenie idzie do przodu.   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KA (Krajowy Aktualizacja) – plany zapisane w </a:t>
            </a:r>
            <a:r>
              <a:rPr lang="pl-PL" sz="2800" dirty="0" err="1">
                <a:solidFill>
                  <a:srgbClr val="0030A7"/>
                </a:solidFill>
                <a:latin typeface="Aspekta 450" pitchFamily="50" charset="-18"/>
              </a:rPr>
              <a:t>KEPEiK</a:t>
            </a: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 v. 2024 r.</a:t>
            </a:r>
          </a:p>
          <a:p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MA (Małopolska aktualizacja) – cele zapisane w Regionalnym Planie Działań dla Klimatu i Energii</a:t>
            </a:r>
          </a:p>
          <a:p>
            <a:r>
              <a:rPr lang="pl-PL" sz="2800" dirty="0" err="1">
                <a:solidFill>
                  <a:srgbClr val="0030A7"/>
                </a:solidFill>
                <a:latin typeface="Aspekta 450" pitchFamily="50" charset="-18"/>
              </a:rPr>
              <a:t>OA</a:t>
            </a: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 (Optymistyczny aktualizacja) – cele w ramach Fit for 55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779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0E5D2-0DEA-BEF6-07B9-3C23A1D5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919F918-BED3-CC5F-B89C-89E06E561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1095"/>
              </p:ext>
            </p:extLst>
          </p:nvPr>
        </p:nvGraphicFramePr>
        <p:xfrm>
          <a:off x="3352800" y="2095500"/>
          <a:ext cx="13258800" cy="628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795129578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83186038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220901358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r>
                        <a:rPr lang="pl-PL" sz="2800" dirty="0"/>
                        <a:t>Krajowy Aktualizacja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Małopolska aktualizacja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Optymistyczny aktualizacja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86795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2030        50%</a:t>
                      </a:r>
                      <a:endParaRPr lang="en-GB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40%</a:t>
                      </a:r>
                    </a:p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2050:      neutralność</a:t>
                      </a: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55%</a:t>
                      </a:r>
                    </a:p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2050:      neutralność</a:t>
                      </a:r>
                      <a:endParaRPr lang="en-GB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372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  32,6%</a:t>
                      </a:r>
                    </a:p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2040:        58,4%</a:t>
                      </a: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 32%</a:t>
                      </a:r>
                      <a:endParaRPr lang="en-GB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 42,5%</a:t>
                      </a:r>
                      <a:endParaRPr lang="en-GB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16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  12,8%</a:t>
                      </a: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  <a:p>
                      <a:endParaRPr lang="pl-PL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 8,8%</a:t>
                      </a:r>
                      <a:endParaRPr lang="en-GB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kern="1200" dirty="0">
                          <a:solidFill>
                            <a:srgbClr val="0030A7"/>
                          </a:solidFill>
                          <a:latin typeface="Aspekta 450" pitchFamily="50" charset="-18"/>
                          <a:ea typeface="+mn-ea"/>
                          <a:cs typeface="+mn-cs"/>
                        </a:rPr>
                        <a:t>2030:       11,7%</a:t>
                      </a:r>
                      <a:endParaRPr lang="en-GB" sz="2800" kern="1200" dirty="0">
                        <a:solidFill>
                          <a:srgbClr val="0030A7"/>
                        </a:solidFill>
                        <a:latin typeface="Aspekta 450" pitchFamily="50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46167"/>
                  </a:ext>
                </a:extLst>
              </a:tr>
            </a:tbl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7D455F35-DBB0-4D2C-8A24-A5CC74454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81300"/>
            <a:ext cx="1828800" cy="18622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B7BEBD8-6B09-5812-0B8E-0CACD99B5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610100"/>
            <a:ext cx="1524000" cy="16844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9465E55-A532-C83A-A049-F464355B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667500"/>
            <a:ext cx="1546555" cy="1421465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E3AAA4E4-E213-9CA2-FBBB-777C754B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66700"/>
            <a:ext cx="8229600" cy="1143000"/>
          </a:xfrm>
        </p:spPr>
        <p:txBody>
          <a:bodyPr/>
          <a:lstStyle/>
          <a:p>
            <a:r>
              <a:rPr lang="pl-PL" dirty="0"/>
              <a:t>Cele scenariuszy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0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45B35144-F0A4-4B87-AE8B-63D1F476E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72605"/>
              </p:ext>
            </p:extLst>
          </p:nvPr>
        </p:nvGraphicFramePr>
        <p:xfrm>
          <a:off x="381000" y="2781300"/>
          <a:ext cx="8382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C44BEA42-D165-4D49-80B8-27A6E113B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695171"/>
              </p:ext>
            </p:extLst>
          </p:nvPr>
        </p:nvGraphicFramePr>
        <p:xfrm>
          <a:off x="8915400" y="114300"/>
          <a:ext cx="8763000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D81CCF9-04BA-B3F5-2655-41E76423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66700"/>
            <a:ext cx="8229600" cy="1143000"/>
          </a:xfrm>
        </p:spPr>
        <p:txBody>
          <a:bodyPr/>
          <a:lstStyle/>
          <a:p>
            <a:r>
              <a:rPr lang="pl-PL" dirty="0"/>
              <a:t>Produkcja energii elektrycznej</a:t>
            </a:r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F19A2A-49FF-AC08-8267-F5963FF1A6B3}"/>
              </a:ext>
            </a:extLst>
          </p:cNvPr>
          <p:cNvSpPr txBox="1"/>
          <p:nvPr/>
        </p:nvSpPr>
        <p:spPr>
          <a:xfrm>
            <a:off x="1447800" y="8801100"/>
            <a:ext cx="185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                  </a:t>
            </a: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Scenariusz SA                                                                                  Scenariusz MA                     </a:t>
            </a:r>
            <a:endParaRPr lang="en-GB" sz="28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3039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0996B23-7113-B01C-E244-8B23BC73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66700"/>
            <a:ext cx="8229600" cy="1143000"/>
          </a:xfrm>
        </p:spPr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83522ED-E6EA-C33E-6550-763F48D8D7EF}"/>
              </a:ext>
            </a:extLst>
          </p:cNvPr>
          <p:cNvSpPr txBox="1"/>
          <p:nvPr/>
        </p:nvSpPr>
        <p:spPr>
          <a:xfrm>
            <a:off x="2286000" y="2476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EFCE92-6880-2F56-9EC3-4A9C2310D80C}"/>
              </a:ext>
            </a:extLst>
          </p:cNvPr>
          <p:cNvSpPr txBox="1"/>
          <p:nvPr/>
        </p:nvSpPr>
        <p:spPr>
          <a:xfrm>
            <a:off x="914400" y="3162300"/>
            <a:ext cx="14325600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Wyznaczenie optymalnych ścieżek rozwoju w celu osiągnięcia celów klimatycznych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Określenie kosztów, wyzwań technologicznych, korzyści finansowych, środowiskowych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Budowa skalowalnego modelu energetycznego klasy 3E (Energy-</a:t>
            </a:r>
            <a:r>
              <a:rPr lang="pl-PL" sz="2800" dirty="0" err="1">
                <a:solidFill>
                  <a:srgbClr val="0030A7"/>
                </a:solidFill>
                <a:latin typeface="Aspekta 450" pitchFamily="50" charset="-18"/>
              </a:rPr>
              <a:t>Economy</a:t>
            </a: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-Environment) na poziomie województwa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dirty="0">
                <a:solidFill>
                  <a:srgbClr val="0030A7"/>
                </a:solidFill>
                <a:latin typeface="Aspekta 450" pitchFamily="50" charset="-18"/>
              </a:rPr>
              <a:t>Ewaluacja modelu</a:t>
            </a:r>
          </a:p>
        </p:txBody>
      </p:sp>
    </p:spTree>
    <p:extLst>
      <p:ext uri="{BB962C8B-B14F-4D97-AF65-F5344CB8AC3E}">
        <p14:creationId xmlns:p14="http://schemas.microsoft.com/office/powerpoint/2010/main" val="677491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B31A3987-49E1-6D3A-D05F-195EBB8DB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38600" y="647700"/>
            <a:ext cx="9167631" cy="6105642"/>
          </a:xfrm>
          <a:custGeom>
            <a:avLst/>
            <a:gdLst/>
            <a:ahLst/>
            <a:cxnLst/>
            <a:rect l="l" t="t" r="r" b="b"/>
            <a:pathLst>
              <a:path w="9167631" h="6105642">
                <a:moveTo>
                  <a:pt x="0" y="0"/>
                </a:moveTo>
                <a:lnTo>
                  <a:pt x="9167631" y="0"/>
                </a:lnTo>
                <a:lnTo>
                  <a:pt x="9167631" y="6105642"/>
                </a:lnTo>
                <a:lnTo>
                  <a:pt x="0" y="6105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A5CB16F-0C8D-FA61-0BFE-0437A5C10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81400" y="6667500"/>
            <a:ext cx="9900000" cy="1548000"/>
          </a:xfrm>
          <a:custGeom>
            <a:avLst/>
            <a:gdLst/>
            <a:ahLst/>
            <a:cxnLst/>
            <a:rect l="l" t="t" r="r" b="b"/>
            <a:pathLst>
              <a:path w="12766005" h="1906802">
                <a:moveTo>
                  <a:pt x="0" y="0"/>
                </a:moveTo>
                <a:lnTo>
                  <a:pt x="12766004" y="0"/>
                </a:lnTo>
                <a:lnTo>
                  <a:pt x="12766004" y="1906802"/>
                </a:lnTo>
                <a:lnTo>
                  <a:pt x="0" y="1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958" t="-391197" r="-23782" b="-33057"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8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7F1B43B4-6814-B728-5EE9-47CA300DCC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24400" y="647700"/>
            <a:ext cx="8706035" cy="6159093"/>
          </a:xfrm>
          <a:custGeom>
            <a:avLst/>
            <a:gdLst/>
            <a:ahLst/>
            <a:cxnLst/>
            <a:rect l="l" t="t" r="r" b="b"/>
            <a:pathLst>
              <a:path w="8706035" h="6159093">
                <a:moveTo>
                  <a:pt x="0" y="0"/>
                </a:moveTo>
                <a:lnTo>
                  <a:pt x="8706035" y="0"/>
                </a:lnTo>
                <a:lnTo>
                  <a:pt x="8706035" y="6159092"/>
                </a:lnTo>
                <a:lnTo>
                  <a:pt x="0" y="61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2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8699E-55A6-3DA1-06A2-5A49FC3B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36E8358-0389-9E9D-2BAF-3356B660C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7239000" cy="54102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Krajowy Plan w dziedzinie Energii i Klimatu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A34DBE-B0A2-26B7-9610-24FE480D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457700"/>
            <a:ext cx="286841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69AD-15E8-7F1B-FBCC-1C01318D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9831C03-25C9-3C80-C29B-ED220753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952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Krajowy Plan w dziedzinie Energii i Klimatu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5A4501-A490-C728-DEA0-02C3C65E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16840200" cy="5715000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Opracowany przez Ministerstwo Klimatu i Środowiska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Wymagane przez rozporządzenia i dyrektywy Parlamentu Europejskiego i Rady (UE)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Składane do Komisji Europejskiej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5 filarów: (i) bezpieczeństwa energetycznego,(ii) wewnętrznego rynku energii,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(iii) efektywności energetycznej, (iv) redukcji emisyjności, (v) badań naukowych, innowacji i konkurencyjności.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Modelowanie, założenia </a:t>
            </a:r>
            <a:r>
              <a:rPr lang="pl-PL" sz="3600">
                <a:solidFill>
                  <a:srgbClr val="0030A7"/>
                </a:solidFill>
                <a:latin typeface="Aspekta 450" pitchFamily="50" charset="-18"/>
              </a:rPr>
              <a:t>do modelu 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opracowała Agencja Rynku Energii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Model MESSAGE-PL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Scenariusze do 2040 roku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Szacunki nie mają charakteru celu</a:t>
            </a:r>
          </a:p>
          <a:p>
            <a:pPr marL="0" indent="0">
              <a:buNone/>
            </a:pPr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pPr marL="0" indent="0">
              <a:buNone/>
            </a:pPr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9121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9528-32A1-FD37-EE92-810FA6D05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92EC084-D271-46A7-E287-92B03D07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Krajowy Plan w dziedzinie Energii i Klimatu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FE7F0DC-55D3-FDDB-2CD1-E42F72B58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16840200" cy="5715000"/>
          </a:xfrm>
        </p:spPr>
        <p:txBody>
          <a:bodyPr>
            <a:normAutofit fontScale="92500" lnSpcReduction="20000"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Scenariusz Bazowy . Scenariusz transformacji w ścieżce zbliżonej do „biznes jak zwykle. (</a:t>
            </a:r>
            <a:r>
              <a:rPr lang="pl-PL" sz="3600" b="1" dirty="0" err="1">
                <a:solidFill>
                  <a:srgbClr val="0030A7"/>
                </a:solidFill>
                <a:latin typeface="Aspekta 450" pitchFamily="50" charset="-18"/>
              </a:rPr>
              <a:t>WEM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 – with </a:t>
            </a:r>
            <a:r>
              <a:rPr lang="pl-PL" sz="3600" dirty="0" err="1">
                <a:solidFill>
                  <a:srgbClr val="0030A7"/>
                </a:solidFill>
                <a:latin typeface="Aspekta 450" pitchFamily="50" charset="-18"/>
              </a:rPr>
              <a:t>existing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 </a:t>
            </a:r>
            <a:r>
              <a:rPr lang="pl-PL" sz="3600" dirty="0" err="1">
                <a:solidFill>
                  <a:srgbClr val="0030A7"/>
                </a:solidFill>
                <a:latin typeface="Aspekta 450" pitchFamily="50" charset="-18"/>
              </a:rPr>
              <a:t>measures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)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Scenariusz A</a:t>
            </a:r>
            <a:r>
              <a:rPr lang="en-GB" sz="3600" dirty="0" err="1">
                <a:solidFill>
                  <a:srgbClr val="0030A7"/>
                </a:solidFill>
                <a:latin typeface="Aspekta 450" pitchFamily="50" charset="-18"/>
              </a:rPr>
              <a:t>mbitny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.  Scenariusz aktywnej transformacji</a:t>
            </a:r>
            <a:r>
              <a:rPr lang="en-GB" sz="3600" dirty="0">
                <a:solidFill>
                  <a:srgbClr val="0030A7"/>
                </a:solidFill>
                <a:latin typeface="Aspekta 450" pitchFamily="50" charset="-18"/>
              </a:rPr>
              <a:t> (</a:t>
            </a:r>
            <a:r>
              <a:rPr lang="en-GB" sz="3600" b="1" dirty="0" err="1">
                <a:solidFill>
                  <a:srgbClr val="0030A7"/>
                </a:solidFill>
                <a:latin typeface="Aspekta 450" pitchFamily="50" charset="-18"/>
              </a:rPr>
              <a:t>WAM</a:t>
            </a:r>
            <a:r>
              <a:rPr lang="en-GB" sz="3600" dirty="0">
                <a:solidFill>
                  <a:srgbClr val="0030A7"/>
                </a:solidFill>
                <a:latin typeface="Aspekta 450" pitchFamily="50" charset="-18"/>
              </a:rPr>
              <a:t> – with additional measures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)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Scenariusze opracowane dla:</a:t>
            </a:r>
          </a:p>
          <a:p>
            <a:pPr lvl="1"/>
            <a:r>
              <a:rPr lang="pl-PL" sz="3200" dirty="0">
                <a:solidFill>
                  <a:srgbClr val="0030A7"/>
                </a:solidFill>
                <a:latin typeface="Aspekta 450" pitchFamily="50" charset="-18"/>
              </a:rPr>
              <a:t>Energia</a:t>
            </a:r>
          </a:p>
          <a:p>
            <a:pPr lvl="1"/>
            <a:r>
              <a:rPr lang="pl-PL" sz="3200" dirty="0">
                <a:solidFill>
                  <a:srgbClr val="0030A7"/>
                </a:solidFill>
                <a:latin typeface="Aspekta 450" pitchFamily="50" charset="-18"/>
              </a:rPr>
              <a:t>Procesy przemysłowe i użytkowanie produktów </a:t>
            </a:r>
          </a:p>
          <a:p>
            <a:pPr lvl="1"/>
            <a:r>
              <a:rPr lang="pl-PL" sz="3200" dirty="0">
                <a:solidFill>
                  <a:srgbClr val="0030A7"/>
                </a:solidFill>
                <a:latin typeface="Aspekta 450" pitchFamily="50" charset="-18"/>
              </a:rPr>
              <a:t>Rolnictwo</a:t>
            </a:r>
          </a:p>
          <a:p>
            <a:pPr lvl="1"/>
            <a:r>
              <a:rPr lang="pl-PL" sz="3200" dirty="0">
                <a:solidFill>
                  <a:srgbClr val="0030A7"/>
                </a:solidFill>
                <a:latin typeface="Aspekta 450" pitchFamily="50" charset="-18"/>
              </a:rPr>
              <a:t>Użytkowanie gruntów, zmiany użytkowania gruntów i leśnictwo</a:t>
            </a:r>
          </a:p>
          <a:p>
            <a:pPr lvl="1"/>
            <a:r>
              <a:rPr lang="pl-PL" sz="3200" dirty="0">
                <a:solidFill>
                  <a:srgbClr val="0030A7"/>
                </a:solidFill>
                <a:latin typeface="Aspekta 450" pitchFamily="50" charset="-18"/>
              </a:rPr>
              <a:t>Odpady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161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6FDA0-A86D-7258-7903-49A5F0BE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649BD4-94ED-529B-9365-3B0FD304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Bazowy. </a:t>
            </a:r>
            <a:r>
              <a:rPr lang="pl-PL" dirty="0" err="1">
                <a:latin typeface="Proto Mono" pitchFamily="50" charset="-18"/>
              </a:rPr>
              <a:t>WEM</a:t>
            </a:r>
            <a:r>
              <a:rPr lang="pl-PL" dirty="0">
                <a:latin typeface="Proto Mono" pitchFamily="50" charset="-18"/>
              </a:rPr>
              <a:t>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FD811A8-9A1C-B8F1-5B62-44935841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16840200" cy="5715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Scenariusz Bazowy . Scenariusz transformacji w ścieżce zbliżonej do „biznes jak zwykle. (</a:t>
            </a:r>
            <a:r>
              <a:rPr lang="pl-PL" sz="3600" b="1" dirty="0" err="1">
                <a:solidFill>
                  <a:srgbClr val="0030A7"/>
                </a:solidFill>
                <a:latin typeface="Aspekta 450" pitchFamily="50" charset="-18"/>
              </a:rPr>
              <a:t>WEM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 – with </a:t>
            </a:r>
            <a:r>
              <a:rPr lang="pl-PL" sz="3600" dirty="0" err="1">
                <a:solidFill>
                  <a:srgbClr val="0030A7"/>
                </a:solidFill>
                <a:latin typeface="Aspekta 450" pitchFamily="50" charset="-18"/>
              </a:rPr>
              <a:t>existing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 </a:t>
            </a:r>
            <a:r>
              <a:rPr lang="pl-PL" sz="3600" dirty="0" err="1">
                <a:solidFill>
                  <a:srgbClr val="0030A7"/>
                </a:solidFill>
                <a:latin typeface="Aspekta 450" pitchFamily="50" charset="-18"/>
              </a:rPr>
              <a:t>measures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)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prognozy opierają się na założeniu zbliżonego do aktualnego tempa rozwoju technicznego, organizacyjnego i ekonomicznego. 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033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8A44B-A55F-8AC2-96AF-018D5CBE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08E43E6-E4D4-8690-E4CF-7EAEE502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Scenariusz Ambitny. WAM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0C9939-94F3-11B3-D267-C08A47E7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16840200" cy="5715000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Scenariusz A</a:t>
            </a:r>
            <a:r>
              <a:rPr lang="en-GB" sz="3600" dirty="0" err="1">
                <a:solidFill>
                  <a:srgbClr val="0030A7"/>
                </a:solidFill>
                <a:latin typeface="Aspekta 450" pitchFamily="50" charset="-18"/>
              </a:rPr>
              <a:t>mbitny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.  Scenariusz aktywnej transformacji</a:t>
            </a:r>
            <a:r>
              <a:rPr lang="en-GB" sz="3600" dirty="0">
                <a:solidFill>
                  <a:srgbClr val="0030A7"/>
                </a:solidFill>
                <a:latin typeface="Aspekta 450" pitchFamily="50" charset="-18"/>
              </a:rPr>
              <a:t> (</a:t>
            </a:r>
            <a:r>
              <a:rPr lang="en-GB" sz="3600" b="1" dirty="0" err="1">
                <a:solidFill>
                  <a:srgbClr val="0030A7"/>
                </a:solidFill>
                <a:latin typeface="Aspekta 450" pitchFamily="50" charset="-18"/>
              </a:rPr>
              <a:t>WAM</a:t>
            </a:r>
            <a:r>
              <a:rPr lang="en-GB" sz="3600" dirty="0">
                <a:solidFill>
                  <a:srgbClr val="0030A7"/>
                </a:solidFill>
                <a:latin typeface="Aspekta 450" pitchFamily="50" charset="-18"/>
              </a:rPr>
              <a:t> – with additional measures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)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Dąży do realizacji założeń i celów Fit for 55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Przewiduje wdrażanie nowych instrumentów polityki klimatyczno-energetycznej                 w stosunku do dotychczasowych rozwiązań, celem przyspieszenia rozwoju i konkurencyjności oraz dążenia do neutralności klimatycznej.</a:t>
            </a: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Mimo tego, że scenariusz WAM wskazuje  szerszy wachlarz rozwiązań i działań inwestycyjnych, Polska osiąga w nim tylko część wskaźników i celów zawartych w pakiecie Fit for 55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424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7ABAD-CA69-7080-FDB3-3D7D9E0A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B17BB0B-39ED-DAD4-1861-E744BAFD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Inne założenia dla obu scenariuszy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69289E9-9AE2-A496-6F61-2FB0F3788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0300"/>
            <a:ext cx="16840200" cy="5715000"/>
          </a:xfrm>
        </p:spPr>
        <p:txBody>
          <a:bodyPr>
            <a:normAutofit fontScale="77500" lnSpcReduction="20000"/>
          </a:bodyPr>
          <a:lstStyle/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w sektorze energetycznym – technicznie możliwe tempo </a:t>
            </a:r>
            <a:r>
              <a:rPr lang="pl-PL" sz="3600" dirty="0" err="1">
                <a:solidFill>
                  <a:srgbClr val="0030A7"/>
                </a:solidFill>
                <a:latin typeface="Aspekta 450" pitchFamily="50" charset="-18"/>
              </a:rPr>
              <a:t>odstawień</a:t>
            </a:r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 źródeł węglowych, tak aby przyrostowi mocy zeroemisyjnych towarzyszył adekwatny poziom mocy dyspozycyjnych  gwarantujących pewność i stabilność dostaw energii (wystarczalność mocy);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w przemyśle – ocena tempa i głębokości zmian, które mogą zajść w przedsiębiorstwach – mając na względzie nakłady, techniczną możliwość zmiany urządzeń i procesów oraz dostępność nowych technologii,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 wpływ na rynek pracy – tak aby wygenerowane w ramach transformacji miejsca pracy powinny być trwałe,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r>
              <a:rPr lang="pl-PL" sz="3600" dirty="0">
                <a:solidFill>
                  <a:srgbClr val="0030A7"/>
                </a:solidFill>
                <a:latin typeface="Aspekta 450" pitchFamily="50" charset="-18"/>
              </a:rPr>
              <a:t>wpływ na rozwój gospodarczy – zmiany nie powinny ograniczać rozwoju gospodarczego Polski, wręcz przeciwnie – ma sprzyjać rozwojowi i poprawie konkurencyjności na arenie europejskiej i globalnej.</a:t>
            </a: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  <a:p>
            <a:endParaRPr lang="pl-PL" sz="3600" dirty="0">
              <a:solidFill>
                <a:srgbClr val="0030A7"/>
              </a:solidFill>
              <a:latin typeface="Aspekta 45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5210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A9B3-0879-4FD6-24D6-093C1227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691A86-E368-5512-9BC1-B53C12E1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11658600" cy="11430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Proto Mono" pitchFamily="50" charset="-18"/>
              </a:rPr>
              <a:t>Dane wejściowe dla obu scenariuszy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1C6013C-E5F3-2BA4-132C-E6EDABF4C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93282"/>
              </p:ext>
            </p:extLst>
          </p:nvPr>
        </p:nvGraphicFramePr>
        <p:xfrm>
          <a:off x="533400" y="2781300"/>
          <a:ext cx="16002000" cy="87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195647144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274055853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607327415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855425286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962792808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3111590262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116658025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3864852764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652272656"/>
                    </a:ext>
                  </a:extLst>
                </a:gridCol>
              </a:tblGrid>
              <a:tr h="2477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40665"/>
                  </a:ext>
                </a:extLst>
              </a:tr>
              <a:tr h="514203">
                <a:tc>
                  <a:txBody>
                    <a:bodyPr/>
                    <a:lstStyle/>
                    <a:p>
                      <a:r>
                        <a:rPr lang="en-GB" dirty="0"/>
                        <a:t>Cena za 1 </a:t>
                      </a:r>
                      <a:r>
                        <a:rPr lang="pl-PL" noProof="0" dirty="0"/>
                        <a:t>uprawnienia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42104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3361FAD4-7C07-C994-8592-33A5B327CA54}"/>
              </a:ext>
            </a:extLst>
          </p:cNvPr>
          <p:cNvSpPr txBox="1"/>
          <p:nvPr/>
        </p:nvSpPr>
        <p:spPr>
          <a:xfrm>
            <a:off x="1752600" y="2247900"/>
            <a:ext cx="144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Ceny uprawnień do emisji </a:t>
            </a:r>
            <a:r>
              <a:rPr lang="pl-PL" dirty="0" err="1"/>
              <a:t>GHG</a:t>
            </a:r>
            <a:r>
              <a:rPr lang="pl-PL" dirty="0"/>
              <a:t> w systemie EU </a:t>
            </a:r>
            <a:r>
              <a:rPr lang="pl-PL" dirty="0" err="1"/>
              <a:t>ETS</a:t>
            </a:r>
            <a:r>
              <a:rPr lang="pl-PL" dirty="0"/>
              <a:t> [EUR’2020/tCO2eq]</a:t>
            </a:r>
            <a:endParaRPr lang="en-GB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DBDB70D-C5D4-4A5E-49FD-4C5DEB97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305300"/>
            <a:ext cx="8230749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Pakiet 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Pakiet 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Pakiet 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 2007–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 2007–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 2007–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 2007–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 2007–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 2007–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1142</Words>
  <Application>Microsoft Office PowerPoint</Application>
  <PresentationFormat>Niestandardowy</PresentationFormat>
  <Paragraphs>222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Wingdings</vt:lpstr>
      <vt:lpstr>Arial</vt:lpstr>
      <vt:lpstr>Calibri</vt:lpstr>
      <vt:lpstr>Proto Mono</vt:lpstr>
      <vt:lpstr>Aspekta 450</vt:lpstr>
      <vt:lpstr>Office Theme</vt:lpstr>
      <vt:lpstr>Omówienie założeń modelowych                             i scenariuszowych zgodnych z aktualnymi kierunkami polityki ekologicznej</vt:lpstr>
      <vt:lpstr>Plan</vt:lpstr>
      <vt:lpstr>Prezentacja programu PowerPoint</vt:lpstr>
      <vt:lpstr>Krajowy Plan w dziedzinie Energii i Klimatu</vt:lpstr>
      <vt:lpstr>Krajowy Plan w dziedzinie Energii i Klimatu</vt:lpstr>
      <vt:lpstr>Scenariusz Bazowy. WEM </vt:lpstr>
      <vt:lpstr>Scenariusz Ambitny. WAM </vt:lpstr>
      <vt:lpstr>Inne założenia dla obu scenariuszy</vt:lpstr>
      <vt:lpstr>Dane wejściowe dla obu scenariuszy</vt:lpstr>
      <vt:lpstr>Scenariusz Bazowy. WEM </vt:lpstr>
      <vt:lpstr>Scenariusz Bazowy. WEM </vt:lpstr>
      <vt:lpstr>Scenariusz Ambitny. WAM </vt:lpstr>
      <vt:lpstr>Scenariusz Ambitny. WAM </vt:lpstr>
      <vt:lpstr>Scenariusz Ambitny. WAM </vt:lpstr>
      <vt:lpstr>Scenariusz Ambitny. WAM </vt:lpstr>
      <vt:lpstr>Polska a Fit for 55</vt:lpstr>
      <vt:lpstr>Prezentacja programu PowerPoint</vt:lpstr>
      <vt:lpstr>Topologia systemu odwzorowana w modelu TIMES-MAŁOPOLSKA</vt:lpstr>
      <vt:lpstr>Prezentacja programu PowerPoint</vt:lpstr>
      <vt:lpstr>Prezentacja programu PowerPoint</vt:lpstr>
      <vt:lpstr>Ciepłownie, CHP, elektrownie</vt:lpstr>
      <vt:lpstr>Prezentacja programu PowerPoint</vt:lpstr>
      <vt:lpstr>Scenariusze </vt:lpstr>
      <vt:lpstr>Cele scenariuszy</vt:lpstr>
      <vt:lpstr>Produkcja energii elektrycznej</vt:lpstr>
      <vt:lpstr>Podsumowanie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</dc:title>
  <dc:creator>janusz</dc:creator>
  <cp:lastModifiedBy>Janusz Zyśk</cp:lastModifiedBy>
  <cp:revision>33</cp:revision>
  <dcterms:created xsi:type="dcterms:W3CDTF">2006-08-16T00:00:00Z</dcterms:created>
  <dcterms:modified xsi:type="dcterms:W3CDTF">2025-07-10T10:05:31Z</dcterms:modified>
  <dc:identifier>DAGr0DxT3Zk</dc:identifier>
</cp:coreProperties>
</file>