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750" r:id="rId2"/>
    <p:sldId id="2147481038" r:id="rId3"/>
    <p:sldId id="2147481005" r:id="rId4"/>
    <p:sldId id="257" r:id="rId5"/>
    <p:sldId id="1164" r:id="rId6"/>
    <p:sldId id="2147481033" r:id="rId7"/>
    <p:sldId id="2147481039" r:id="rId8"/>
    <p:sldId id="2147481035" r:id="rId9"/>
    <p:sldId id="2147481036" r:id="rId10"/>
    <p:sldId id="2147481037" r:id="rId11"/>
    <p:sldId id="2147481021" r:id="rId12"/>
  </p:sldIdLst>
  <p:sldSz cx="12195175" cy="6859588"/>
  <p:notesSz cx="6819900" cy="9918700"/>
  <p:embeddedFontLst>
    <p:embeddedFont>
      <p:font typeface="PKO Bank Polski" panose="020B0604020202090204" pitchFamily="34" charset="0"/>
      <p:regular r:id="rId15"/>
      <p:bold r:id="rId16"/>
      <p:italic r:id="rId17"/>
    </p:embeddedFont>
    <p:embeddedFont>
      <p:font typeface="PKO Bank Polski Rg" panose="02000000000000000000" pitchFamily="2" charset="0"/>
      <p:regular r:id="rId18"/>
      <p:bold r:id="rId19"/>
      <p: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TT Interphases" panose="020B0604020202020204" pitchFamily="34" charset="0"/>
      <p:regular r:id="rId25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1pPr>
    <a:lvl2pPr marL="609600" indent="-152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2pPr>
    <a:lvl3pPr marL="1219200" indent="-304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3pPr>
    <a:lvl4pPr marL="1828800" indent="-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4pPr>
    <a:lvl5pPr marL="2438400" indent="-609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PKO Bank Polski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Tytuł i spis treści szablonu" id="{0670CD62-DB10-4BFC-A8E6-BBBFA8FD83CD}">
          <p14:sldIdLst>
            <p14:sldId id="750"/>
            <p14:sldId id="2147481038"/>
            <p14:sldId id="2147481005"/>
            <p14:sldId id="257"/>
            <p14:sldId id="1164"/>
            <p14:sldId id="2147481033"/>
            <p14:sldId id="2147481039"/>
            <p14:sldId id="2147481035"/>
            <p14:sldId id="2147481036"/>
            <p14:sldId id="2147481037"/>
            <p14:sldId id="2147481021"/>
          </p14:sldIdLst>
        </p14:section>
        <p14:section name="Znaki" id="{3D696C81-E6AC-4B5F-9B07-EB006DEF9199}">
          <p14:sldIdLst/>
        </p14:section>
        <p14:section name="Kolorystyka" id="{5B747E30-7914-4234-98CE-4A8BCD278A53}">
          <p14:sldIdLst/>
        </p14:section>
        <p14:section name="Nawigacja/proces" id="{4BBEB6EA-115C-4596-A064-5D81833D5657}">
          <p14:sldIdLst/>
        </p14:section>
        <p14:section name="Wpływ/nasilenie" id="{5D518F22-7976-4E16-8BCC-0D2F143E5A5C}">
          <p14:sldIdLst/>
        </p14:section>
        <p14:section name="Linia czasu" id="{CABCDC1C-5D77-4097-9253-5D9A012BF573}">
          <p14:sldIdLst/>
        </p14:section>
        <p14:section name="Wykresy" id="{BD792C4F-24F1-4C4C-9FAB-F5282F093869}">
          <p14:sldIdLst/>
        </p14:section>
        <p14:section name="Tabele" id="{E198E0E4-5DB5-494E-8689-BB6D401F0E19}">
          <p14:sldIdLst/>
        </p14:section>
        <p14:section name="Komentarz (dymek)" id="{E6D0D150-163D-4318-A34C-D9CCDC8BEC22}">
          <p14:sldIdLst/>
        </p14:section>
        <p14:section name="Wypunktowanie/wyróżnienie" id="{8B64157F-E781-4F63-8551-1B8616C51729}">
          <p14:sldIdLst/>
        </p14:section>
        <p14:section name="Kształty" id="{12C4E945-668F-4428-8272-6AE3ACF2432D}">
          <p14:sldIdLst/>
        </p14:section>
        <p14:section name="Urządzenia mobilne" id="{38472ADC-2C75-40C3-9858-81B7BBE31910}">
          <p14:sldIdLst/>
        </p14:section>
        <p14:section name="Pozostałe elementy" id="{28CCA2EE-14F0-4E4C-8D2B-A52ED87F7788}">
          <p14:sldIdLst/>
        </p14:section>
        <p14:section name="Mapy" id="{446FFDE7-A3BF-4AF7-9B8A-53D093E3009F}">
          <p14:sldIdLst/>
        </p14:section>
        <p14:section name="Ikony" id="{408D7F4C-EBD7-4A1D-9366-B8B7F3186106}">
          <p14:sldIdLst/>
        </p14:section>
        <p14:section name="Kształty zdjęć" id="{AC74BFB9-B9B6-4C5A-A50D-AAAE3307B3C2}">
          <p14:sldIdLst/>
        </p14:section>
        <p14:section name="Czas do prelekcji/wystąpienia" id="{BB5E7B14-0273-401A-B28D-85D653F41084}">
          <p14:sldIdLst/>
        </p14:section>
        <p14:section name="Slajdy tytułowe" id="{19E1C222-536B-40E7-8697-F1DA9A9DA9B1}">
          <p14:sldIdLst/>
        </p14:section>
        <p14:section name="Slady z danymi prelegenta" id="{FAE417B7-5BA6-4F14-A4F1-A09ADAC9A512}">
          <p14:sldIdLst/>
        </p14:section>
        <p14:section name="Spis treści" id="{D9FBDFE8-5278-4A82-BE67-22AEDBB80915}">
          <p14:sldIdLst/>
        </p14:section>
        <p14:section name="Slajdy z tekstem w 1 kolumnie" id="{137A2B89-0E1C-46EB-8854-5BBFB50514D7}">
          <p14:sldIdLst/>
        </p14:section>
        <p14:section name="Slajdy z tekstem w 2 kolumnach" id="{78EF58A7-A16C-4F56-ABA2-E214D464B1A7}">
          <p14:sldIdLst/>
        </p14:section>
        <p14:section name="Slajdy z tekstem w 3 i więcej kolumnach" id="{E564B59E-A1D7-46CD-A7F2-B73D93014EC9}">
          <p14:sldIdLst/>
        </p14:section>
        <p14:section name="Slajdy big data" id="{67F2DB6C-9204-4153-BA6F-87E55D15F004}">
          <p14:sldIdLst/>
        </p14:section>
        <p14:section name="Slajdy z elementami graficznymi" id="{5EC12EDD-8CA3-4ECC-910C-56C43CEC14C0}">
          <p14:sldIdLst/>
        </p14:section>
        <p14:section name="Osoby i dane kontaktowe" id="{0C701FDA-F6E7-4AE7-BD52-711026A16ECC}">
          <p14:sldIdLst/>
        </p14:section>
        <p14:section name="Slajdy końcowe" id="{C997C9B4-BB70-4456-A462-8EDC5B2B648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A"/>
    <a:srgbClr val="AC8121"/>
    <a:srgbClr val="8A8A8A"/>
    <a:srgbClr val="E4202C"/>
    <a:srgbClr val="403F39"/>
    <a:srgbClr val="4D86BF"/>
    <a:srgbClr val="76A1CE"/>
    <a:srgbClr val="E6B99A"/>
    <a:srgbClr val="A79E99"/>
    <a:srgbClr val="11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2907" autoAdjust="0"/>
  </p:normalViewPr>
  <p:slideViewPr>
    <p:cSldViewPr snapToObjects="1">
      <p:cViewPr varScale="1">
        <p:scale>
          <a:sx n="118" d="100"/>
          <a:sy n="118" d="100"/>
        </p:scale>
        <p:origin x="464" y="192"/>
      </p:cViewPr>
      <p:guideLst/>
    </p:cSldViewPr>
  </p:slideViewPr>
  <p:outlineViewPr>
    <p:cViewPr>
      <p:scale>
        <a:sx n="33" d="100"/>
        <a:sy n="33" d="100"/>
      </p:scale>
      <p:origin x="0" y="-9535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-51642"/>
    </p:cViewPr>
  </p:sorterViewPr>
  <p:notesViewPr>
    <p:cSldViewPr snapToObjects="1">
      <p:cViewPr varScale="1">
        <p:scale>
          <a:sx n="81" d="100"/>
          <a:sy n="81" d="100"/>
        </p:scale>
        <p:origin x="3990" y="96"/>
      </p:cViewPr>
      <p:guideLst>
        <p:guide orient="horz" pos="3124"/>
        <p:guide pos="214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l-PL"/>
              <a:t>Zużycie energii przez centra danych na świecie w TWh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TWh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41-4DB4-8547-7EC1DD5942AA}"/>
              </c:ext>
            </c:extLst>
          </c:dPt>
          <c:dPt>
            <c:idx val="1"/>
            <c:invertIfNegative val="1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41-4DB4-8547-7EC1DD5942AA}"/>
              </c:ext>
            </c:extLst>
          </c:dPt>
          <c:dPt>
            <c:idx val="2"/>
            <c:invertIfNegative val="1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41-4DB4-8547-7EC1DD5942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2022</c:v>
                </c:pt>
                <c:pt idx="1">
                  <c:v>2024</c:v>
                </c:pt>
                <c:pt idx="2">
                  <c:v>2026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460</c:v>
                </c:pt>
                <c:pt idx="1">
                  <c:v>720</c:v>
                </c:pt>
                <c:pt idx="2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F-4C3B-9C0A-FB3D93F485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6802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3BEA986-8495-8743-9340-8268A24E2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B2822479-1495-1C4C-9DDA-CB27EA4528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fld id="{23A26433-E9B9-8B4D-9ADF-713D01D90D61}" type="datetimeFigureOut">
              <a:rPr lang="pl-PL"/>
              <a:pPr>
                <a:defRPr/>
              </a:pPr>
              <a:t>23.06.2025</a:t>
            </a:fld>
            <a:endParaRPr lang="pl-PL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208A9D4F-1F80-194D-A77E-26188252BE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PKO Bank Polski" pitchFamily="34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C72AC926-AC19-DF4C-9A62-79C973114A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754BAF-A185-6246-ACEF-305DF0D03C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9ADD3A-62AE-7B4B-82AC-32D23704E6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3A80D2-8B43-DD46-9237-53671F446A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2029" y="1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FD7D3AD-7EDA-794B-8C23-056A68139B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4538"/>
            <a:ext cx="6613525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ADA8D95-890C-5846-A3DD-FF980D819B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664" y="4711499"/>
            <a:ext cx="5456574" cy="4463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5E2D161-E056-8E44-847A-B69F31C4DA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682"/>
            <a:ext cx="295569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82B3015-0095-EE43-A2C8-85562CD2F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029" y="9420682"/>
            <a:ext cx="2956780" cy="4957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B03631-8E3F-2342-B38D-9B9C2BB930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03631-8E3F-2342-B38D-9B9C2BB930C2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526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3" name="Grupa 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2" name="Prostokąt 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7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3489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32378"/>
            <a:ext cx="3297146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32378"/>
            <a:ext cx="3348037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4400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3430587"/>
            <a:ext cx="3297146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3430587"/>
            <a:ext cx="3348037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9394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21014" y="3069754"/>
            <a:ext cx="3331886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6A5AD2CC-4EC4-9A4F-96BC-07462E821E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207348"/>
            <a:ext cx="3331886" cy="7427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48354" y="3069754"/>
            <a:ext cx="3294000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48354" y="5207346"/>
            <a:ext cx="3294000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42275" y="3069754"/>
            <a:ext cx="334803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37808" y="5207346"/>
            <a:ext cx="3352505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21" name="Prostokąt 2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248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1632378"/>
            <a:ext cx="238320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554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5F942960-F55C-FC4E-96AB-90B8EAF5D28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2840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5CEE0C6D-EE55-BC4B-8C5E-4B7A19E4D3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986493" y="3430587"/>
            <a:ext cx="2383200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489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ztałty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248806" y="2147151"/>
            <a:ext cx="1728000" cy="17280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242050" y="2134061"/>
            <a:ext cx="1727998" cy="4139739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133993"/>
            <a:ext cx="1728000" cy="172806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2011552" y="2134061"/>
            <a:ext cx="3951740" cy="1728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numeru slajdu 3"/>
          <p:cNvSpPr txBox="1">
            <a:spLocks/>
          </p:cNvSpPr>
          <p:nvPr userDrawn="1"/>
        </p:nvSpPr>
        <p:spPr bwMode="auto">
          <a:xfrm>
            <a:off x="7515692" y="11567242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2" name="Symbol zastępczy obrazu 61"/>
          <p:cNvSpPr>
            <a:spLocks noGrp="1"/>
          </p:cNvSpPr>
          <p:nvPr>
            <p:ph type="pic" sz="quarter" idx="28" hasCustomPrompt="1"/>
          </p:nvPr>
        </p:nvSpPr>
        <p:spPr>
          <a:xfrm>
            <a:off x="10255564" y="2133712"/>
            <a:ext cx="1939611" cy="1728000"/>
          </a:xfrm>
          <a:custGeom>
            <a:avLst/>
            <a:gdLst>
              <a:gd name="connsiteX0" fmla="*/ 864000 w 1939611"/>
              <a:gd name="connsiteY0" fmla="*/ 0 h 1728000"/>
              <a:gd name="connsiteX1" fmla="*/ 1939611 w 1939611"/>
              <a:gd name="connsiteY1" fmla="*/ 0 h 1728000"/>
              <a:gd name="connsiteX2" fmla="*/ 1939611 w 1939611"/>
              <a:gd name="connsiteY2" fmla="*/ 1728000 h 1728000"/>
              <a:gd name="connsiteX3" fmla="*/ 864000 w 1939611"/>
              <a:gd name="connsiteY3" fmla="*/ 1728000 h 1728000"/>
              <a:gd name="connsiteX4" fmla="*/ 0 w 1939611"/>
              <a:gd name="connsiteY4" fmla="*/ 864000 h 1728000"/>
              <a:gd name="connsiteX5" fmla="*/ 864000 w 1939611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611" h="1728000">
                <a:moveTo>
                  <a:pt x="864000" y="0"/>
                </a:moveTo>
                <a:lnTo>
                  <a:pt x="1939611" y="0"/>
                </a:lnTo>
                <a:lnTo>
                  <a:pt x="1939611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9" name="Symbol zastępczy obrazu 68"/>
          <p:cNvSpPr>
            <a:spLocks noGrp="1"/>
          </p:cNvSpPr>
          <p:nvPr>
            <p:ph type="pic" sz="quarter" idx="29" hasCustomPrompt="1"/>
          </p:nvPr>
        </p:nvSpPr>
        <p:spPr>
          <a:xfrm>
            <a:off x="8253245" y="4233200"/>
            <a:ext cx="3941930" cy="1728000"/>
          </a:xfrm>
          <a:custGeom>
            <a:avLst/>
            <a:gdLst>
              <a:gd name="connsiteX0" fmla="*/ 864000 w 3941930"/>
              <a:gd name="connsiteY0" fmla="*/ 0 h 1728000"/>
              <a:gd name="connsiteX1" fmla="*/ 3941930 w 3941930"/>
              <a:gd name="connsiteY1" fmla="*/ 0 h 1728000"/>
              <a:gd name="connsiteX2" fmla="*/ 3941930 w 3941930"/>
              <a:gd name="connsiteY2" fmla="*/ 1728000 h 1728000"/>
              <a:gd name="connsiteX3" fmla="*/ 864000 w 3941930"/>
              <a:gd name="connsiteY3" fmla="*/ 1728000 h 1728000"/>
              <a:gd name="connsiteX4" fmla="*/ 0 w 3941930"/>
              <a:gd name="connsiteY4" fmla="*/ 864000 h 1728000"/>
              <a:gd name="connsiteX5" fmla="*/ 864000 w 3941930"/>
              <a:gd name="connsiteY5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1930" h="1728000">
                <a:moveTo>
                  <a:pt x="864000" y="0"/>
                </a:moveTo>
                <a:lnTo>
                  <a:pt x="3941930" y="0"/>
                </a:lnTo>
                <a:lnTo>
                  <a:pt x="3941930" y="1728000"/>
                </a:lnTo>
                <a:lnTo>
                  <a:pt x="864000" y="1728000"/>
                </a:ln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0" name="Symbol zastępczy obrazu 69"/>
          <p:cNvSpPr>
            <a:spLocks noGrp="1"/>
          </p:cNvSpPr>
          <p:nvPr>
            <p:ph type="pic" sz="quarter" idx="30" hasCustomPrompt="1"/>
          </p:nvPr>
        </p:nvSpPr>
        <p:spPr>
          <a:xfrm>
            <a:off x="0" y="4233200"/>
            <a:ext cx="3952097" cy="1728000"/>
          </a:xfrm>
          <a:custGeom>
            <a:avLst/>
            <a:gdLst>
              <a:gd name="connsiteX0" fmla="*/ 0 w 3941930"/>
              <a:gd name="connsiteY0" fmla="*/ 0 h 1728000"/>
              <a:gd name="connsiteX1" fmla="*/ 3077930 w 3941930"/>
              <a:gd name="connsiteY1" fmla="*/ 0 h 1728000"/>
              <a:gd name="connsiteX2" fmla="*/ 3941930 w 3941930"/>
              <a:gd name="connsiteY2" fmla="*/ 864000 h 1728000"/>
              <a:gd name="connsiteX3" fmla="*/ 3077930 w 3941930"/>
              <a:gd name="connsiteY3" fmla="*/ 1728000 h 1728000"/>
              <a:gd name="connsiteX4" fmla="*/ 0 w 3941930"/>
              <a:gd name="connsiteY4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930" h="1728000">
                <a:moveTo>
                  <a:pt x="0" y="0"/>
                </a:moveTo>
                <a:lnTo>
                  <a:pt x="3077930" y="0"/>
                </a:lnTo>
                <a:cubicBezTo>
                  <a:pt x="3555104" y="0"/>
                  <a:pt x="3941930" y="386826"/>
                  <a:pt x="3941930" y="864000"/>
                </a:cubicBezTo>
                <a:cubicBezTo>
                  <a:pt x="3941930" y="1341174"/>
                  <a:pt x="3555104" y="1728000"/>
                  <a:pt x="3077930" y="1728000"/>
                </a:cubicBezTo>
                <a:lnTo>
                  <a:pt x="0" y="172800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8" name="Symbol zastępczy obrazu 67"/>
          <p:cNvSpPr>
            <a:spLocks noGrp="1"/>
          </p:cNvSpPr>
          <p:nvPr>
            <p:ph type="pic" sz="quarter" idx="31" hasCustomPrompt="1"/>
          </p:nvPr>
        </p:nvSpPr>
        <p:spPr>
          <a:xfrm>
            <a:off x="4235294" y="4233201"/>
            <a:ext cx="1727998" cy="2626388"/>
          </a:xfrm>
          <a:custGeom>
            <a:avLst/>
            <a:gdLst>
              <a:gd name="connsiteX0" fmla="*/ 863999 w 1727998"/>
              <a:gd name="connsiteY0" fmla="*/ 0 h 2626388"/>
              <a:gd name="connsiteX1" fmla="*/ 1727998 w 1727998"/>
              <a:gd name="connsiteY1" fmla="*/ 863999 h 2626388"/>
              <a:gd name="connsiteX2" fmla="*/ 1727998 w 1727998"/>
              <a:gd name="connsiteY2" fmla="*/ 2581067 h 2626388"/>
              <a:gd name="connsiteX3" fmla="*/ 1725710 w 1727998"/>
              <a:gd name="connsiteY3" fmla="*/ 2626388 h 2626388"/>
              <a:gd name="connsiteX4" fmla="*/ 2289 w 1727998"/>
              <a:gd name="connsiteY4" fmla="*/ 2626388 h 2626388"/>
              <a:gd name="connsiteX5" fmla="*/ 0 w 1727998"/>
              <a:gd name="connsiteY5" fmla="*/ 2581067 h 2626388"/>
              <a:gd name="connsiteX6" fmla="*/ 0 w 1727998"/>
              <a:gd name="connsiteY6" fmla="*/ 863999 h 2626388"/>
              <a:gd name="connsiteX7" fmla="*/ 863999 w 1727998"/>
              <a:gd name="connsiteY7" fmla="*/ 0 h 262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7998" h="2626388">
                <a:moveTo>
                  <a:pt x="863999" y="0"/>
                </a:moveTo>
                <a:cubicBezTo>
                  <a:pt x="1341172" y="0"/>
                  <a:pt x="1727998" y="386826"/>
                  <a:pt x="1727998" y="863999"/>
                </a:cubicBezTo>
                <a:lnTo>
                  <a:pt x="1727998" y="2581067"/>
                </a:lnTo>
                <a:lnTo>
                  <a:pt x="1725710" y="2626388"/>
                </a:lnTo>
                <a:lnTo>
                  <a:pt x="2289" y="2626388"/>
                </a:lnTo>
                <a:lnTo>
                  <a:pt x="0" y="2581067"/>
                </a:lnTo>
                <a:lnTo>
                  <a:pt x="0" y="863999"/>
                </a:lnTo>
                <a:cubicBezTo>
                  <a:pt x="0" y="386826"/>
                  <a:pt x="386826" y="0"/>
                  <a:pt x="863999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8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4" name="Grupa 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126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3856" y="-2283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10944" y="3428517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084955" y="3428517"/>
            <a:ext cx="61102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461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3746" y="34320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059732" y="34320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8129788" y="3432076"/>
            <a:ext cx="4074677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00" indent="-1524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200" indent="-3048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400" indent="-60960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PKO Bank Polski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30889F3-EF20-5E4E-B63E-E52FAA4339CD}" type="slidenum">
              <a:rPr lang="pl-PL" altLang="pl-PL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pl-PL" altLang="pl-PL" dirty="0">
              <a:solidFill>
                <a:schemeClr val="tx1"/>
              </a:solidFill>
            </a:endParaRP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147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djęć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147351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6099951" y="3430800"/>
            <a:ext cx="60948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10944" y="-2283"/>
            <a:ext cx="611152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097588" y="0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68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4797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rgbClr val="004C9A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004C9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rgbClr val="8A8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rgbClr val="004C9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rgbClr val="004C9A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0141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2">
    <p:bg>
      <p:bgPr>
        <a:gradFill>
          <a:gsLst>
            <a:gs pos="35000">
              <a:srgbClr val="004C9A"/>
            </a:gs>
            <a:gs pos="67597">
              <a:srgbClr val="032352"/>
            </a:gs>
            <a:gs pos="100000">
              <a:srgbClr val="05011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1677103" y="3450634"/>
            <a:ext cx="2475797" cy="1938992"/>
          </a:xfrm>
          <a:prstGeom prst="rect">
            <a:avLst/>
          </a:prstGeom>
          <a:effectLst>
            <a:outerShdw blurRad="101600" dist="38100" dir="2700000" rotWithShape="0">
              <a:srgbClr val="00468C"/>
            </a:outerShdw>
          </a:effectLst>
        </p:spPr>
        <p:txBody>
          <a:bodyPr wrap="square" lIns="0" tIns="0" rIns="0" bIns="0" anchor="b">
            <a:noAutofit/>
          </a:bodyPr>
          <a:lstStyle>
            <a:lvl1pPr lvl="0" algn="r">
              <a:defRPr lang="pl-PL" sz="12000" b="0" kern="0" baseline="0" noProof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  <a:lvl2pPr>
              <a:defRPr b="1">
                <a:solidFill>
                  <a:srgbClr val="00468C"/>
                </a:solidFill>
                <a:cs typeface="Arial" charset="0"/>
              </a:defRPr>
            </a:lvl2pPr>
            <a:lvl3pPr>
              <a:defRPr b="1">
                <a:solidFill>
                  <a:srgbClr val="00468C"/>
                </a:solidFill>
                <a:cs typeface="Arial" charset="0"/>
              </a:defRPr>
            </a:lvl3pPr>
            <a:lvl4pPr>
              <a:defRPr b="1">
                <a:solidFill>
                  <a:srgbClr val="00468C"/>
                </a:solidFill>
                <a:cs typeface="Arial" charset="0"/>
              </a:defRPr>
            </a:lvl4pPr>
            <a:lvl5pPr>
              <a:defRPr b="1">
                <a:solidFill>
                  <a:srgbClr val="00468C"/>
                </a:solidFill>
                <a:cs typeface="Arial" charset="0"/>
              </a:defRPr>
            </a:lvl5pPr>
            <a:lvl6pPr marL="60972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6pPr>
            <a:lvl7pPr marL="12194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7pPr>
            <a:lvl8pPr marL="182916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8pPr>
            <a:lvl9pPr marL="2438888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9pPr>
          </a:lstStyle>
          <a:p>
            <a:pPr lvl="0"/>
            <a:endParaRPr 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cxnSp>
        <p:nvCxnSpPr>
          <p:cNvPr id="15" name="Łącznik prosty 14"/>
          <p:cNvCxnSpPr/>
          <p:nvPr userDrawn="1"/>
        </p:nvCxnSpPr>
        <p:spPr>
          <a:xfrm>
            <a:off x="2065139" y="3581635"/>
            <a:ext cx="824567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8" name="Prostokąt 1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6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5124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677103" y="3450634"/>
            <a:ext cx="2475797" cy="1938992"/>
          </a:xfrm>
          <a:prstGeom prst="rect">
            <a:avLst/>
          </a:prstGeom>
          <a:effectLst>
            <a:outerShdw blurRad="101600" dist="38100" dir="2700000" rotWithShape="0">
              <a:srgbClr val="00468C"/>
            </a:outerShdw>
          </a:effectLst>
        </p:spPr>
        <p:txBody>
          <a:bodyPr wrap="square" lIns="0" tIns="0" rIns="0" bIns="0" anchor="b">
            <a:noAutofit/>
          </a:bodyPr>
          <a:lstStyle>
            <a:lvl1pPr lvl="0" algn="r">
              <a:defRPr lang="pl-PL" sz="12000" b="0" kern="0" baseline="0" noProof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  <a:lvl2pPr>
              <a:defRPr b="1">
                <a:solidFill>
                  <a:srgbClr val="00468C"/>
                </a:solidFill>
                <a:cs typeface="Arial" charset="0"/>
              </a:defRPr>
            </a:lvl2pPr>
            <a:lvl3pPr>
              <a:defRPr b="1">
                <a:solidFill>
                  <a:srgbClr val="00468C"/>
                </a:solidFill>
                <a:cs typeface="Arial" charset="0"/>
              </a:defRPr>
            </a:lvl3pPr>
            <a:lvl4pPr>
              <a:defRPr b="1">
                <a:solidFill>
                  <a:srgbClr val="00468C"/>
                </a:solidFill>
                <a:cs typeface="Arial" charset="0"/>
              </a:defRPr>
            </a:lvl4pPr>
            <a:lvl5pPr>
              <a:defRPr b="1">
                <a:solidFill>
                  <a:srgbClr val="00468C"/>
                </a:solidFill>
                <a:cs typeface="Arial" charset="0"/>
              </a:defRPr>
            </a:lvl5pPr>
            <a:lvl6pPr marL="609722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6pPr>
            <a:lvl7pPr marL="1219444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7pPr>
            <a:lvl8pPr marL="1829166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8pPr>
            <a:lvl9pPr marL="2438888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9pPr>
          </a:lstStyle>
          <a:p>
            <a:pPr lvl="0"/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5139" y="1638214"/>
            <a:ext cx="2087761" cy="1547403"/>
          </a:xfrm>
          <a:effectLst/>
        </p:spPr>
        <p:txBody>
          <a:bodyPr wrap="square" lIns="0" tIns="0" rIns="0" bIns="0" anchor="ctr" anchorCtr="0">
            <a:noAutofit/>
          </a:bodyPr>
          <a:lstStyle>
            <a:lvl1pPr algn="r">
              <a:defRPr lang="en-PL" sz="10000" b="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000</a:t>
            </a:r>
            <a:endParaRPr lang="en-PL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2" y="163036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1998" y="3970623"/>
            <a:ext cx="5581651" cy="1547403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ctr" anchorCtr="0">
            <a:noAutofit/>
          </a:bodyPr>
          <a:lstStyle>
            <a:lvl1pPr marL="0" indent="0">
              <a:defRPr lang="en-PL" sz="2500" kern="0" baseline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działu/rozdziału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5139" y="3970622"/>
            <a:ext cx="2087761" cy="1547403"/>
          </a:xfrm>
          <a:prstGeom prst="rect">
            <a:avLst/>
          </a:prstGeom>
          <a:effectLst/>
        </p:spPr>
        <p:txBody>
          <a:bodyPr wrap="square" lIns="0" tIns="0" rIns="0" bIns="0" anchor="ctr" anchorCtr="0">
            <a:noAutofit/>
          </a:bodyPr>
          <a:lstStyle>
            <a:lvl1pPr>
              <a:defRPr lang="en-PL" sz="10000" b="1" kern="0" baseline="0" noProof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pl-PL" dirty="0"/>
              <a:t>000</a:t>
            </a:r>
            <a:endParaRPr lang="en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2065139" y="3581635"/>
            <a:ext cx="82585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146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004C9A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baseline="0" dirty="0">
                <a:solidFill>
                  <a:srgbClr val="004C9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000110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5">
    <p:bg>
      <p:bgPr>
        <a:gradFill>
          <a:gsLst>
            <a:gs pos="35000">
              <a:srgbClr val="004C9A"/>
            </a:gs>
            <a:gs pos="67597">
              <a:srgbClr val="032352"/>
            </a:gs>
            <a:gs pos="100000">
              <a:srgbClr val="05011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210" cy="2246647"/>
          </a:xfrm>
          <a:effectLst>
            <a:outerShdw blurRad="101600" dist="38100" dir="2700000" rotWithShape="0">
              <a:srgbClr val="00468C"/>
            </a:outerShdw>
          </a:effectLst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902" cy="936104"/>
          </a:xfrm>
          <a:prstGeom prst="rect">
            <a:avLst/>
          </a:prstGeom>
          <a:ln w="25400">
            <a:miter lim="400000"/>
          </a:ln>
          <a:effectLst>
            <a:outerShdw blurRad="101600" dist="38100" dir="2700000" rotWithShape="0">
              <a:srgbClr val="00468C"/>
            </a:outerShdw>
          </a:effectLst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8" name="Prostokąt 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6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373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1" y="0"/>
            <a:ext cx="12195175" cy="6859588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103" y="2385678"/>
            <a:ext cx="9713192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chemeClr val="bg1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Big data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8429" y="5013970"/>
            <a:ext cx="9721884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big data</a:t>
            </a:r>
            <a:endParaRPr lang="en-PL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8" name="Prostokąt 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6893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804999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4" y="5157986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526825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248651" y="1973128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970478" y="1976692"/>
            <a:ext cx="1948009" cy="1947323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9715" y="4248264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9715" y="4653637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579277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87978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87978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3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241603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0304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0304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sp>
        <p:nvSpPr>
          <p:cNvPr id="4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8994679" y="5152020"/>
            <a:ext cx="2383200" cy="780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03380" y="4242298"/>
            <a:ext cx="2374500" cy="3904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defRPr lang="en-GB" sz="22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03380" y="4647671"/>
            <a:ext cx="2374500" cy="390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PL" sz="1500" b="0" dirty="0">
                <a:solidFill>
                  <a:srgbClr val="8A8A8A"/>
                </a:solidFill>
              </a:defRPr>
            </a:lvl1pPr>
          </a:lstStyle>
          <a:p>
            <a:pPr marL="0" lvl="0" indent="0"/>
            <a:r>
              <a:rPr lang="pl-PL" dirty="0"/>
              <a:t>Stanowisko</a:t>
            </a:r>
            <a:endParaRPr lang="en-PL" dirty="0"/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27" name="Prostokąt 2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8" name="Obraz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82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oby i 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25521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2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14388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61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23123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30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67661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1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2365263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2367661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3" name="Picture Placeholder 10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8055315" y="471556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4" name="Picture Placehold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044182" y="329671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5" name="Picture Placehold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052917" y="187229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36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597455" y="187710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595057" y="329671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597455" y="471797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410985" y="4710759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0" name="Picture Placeholder 10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4399852" y="3291904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1" name="Picture Placeholder 10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4408587" y="1867480"/>
            <a:ext cx="1213627" cy="1213200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>
            <a:noAutofit/>
          </a:bodyPr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4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5953125" y="1872290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4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5950727" y="329190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4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5953125" y="4713164"/>
            <a:ext cx="1785239" cy="120839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defRPr sz="11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28" name="Prostokąt 2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9" name="Obraz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58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52263"/>
            <a:ext cx="766899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9915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8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1017526"/>
            <a:ext cx="9505950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/>
            </a:lvl1pPr>
          </a:lstStyle>
          <a:p>
            <a:pPr lvl="0"/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2386840"/>
            <a:ext cx="9505953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8031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4934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190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8" name="Prostokąt 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642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345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1208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Podziękowanie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2907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7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7" name="Prostokąt 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97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35350"/>
            <a:ext cx="6097587" cy="345082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8" name="Prostokąt 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49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22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893475"/>
            <a:ext cx="9505950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43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7">
    <p:bg>
      <p:bgPr>
        <a:gradFill>
          <a:gsLst>
            <a:gs pos="35000">
              <a:srgbClr val="004C9A"/>
            </a:gs>
            <a:gs pos="67597">
              <a:srgbClr val="032352"/>
            </a:gs>
            <a:gs pos="100000">
              <a:srgbClr val="05011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2385678"/>
            <a:ext cx="7813674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FFFFFF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Tytuł prezentacji/</a:t>
            </a:r>
            <a:br>
              <a:rPr lang="pl-PL" dirty="0"/>
            </a:br>
            <a:r>
              <a:rPr lang="pl-PL" dirty="0"/>
              <a:t>działu/rozdziału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9665" y="5013970"/>
            <a:ext cx="7820666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prezentacji/działu/rozdziału</a:t>
            </a:r>
            <a:endParaRPr lang="en-PL" dirty="0"/>
          </a:p>
        </p:txBody>
      </p:sp>
      <p:sp>
        <p:nvSpPr>
          <p:cNvPr id="7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6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25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4524F4-6EE4-EF45-859E-0EBC59CC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2385678"/>
            <a:ext cx="7813674" cy="2246647"/>
          </a:xfrm>
          <a:effectLst/>
        </p:spPr>
        <p:txBody>
          <a:bodyPr wrap="square" lIns="0" tIns="0" rIns="0" bIns="0" anchor="b">
            <a:noAutofit/>
          </a:bodyPr>
          <a:lstStyle>
            <a:lvl1pPr>
              <a:defRPr lang="en-PL" sz="7501" baseline="0" dirty="0">
                <a:solidFill>
                  <a:srgbClr val="004C9A"/>
                </a:solidFill>
                <a:latin typeface="+mj-lt"/>
                <a:ea typeface="PKOBankPolski-Regular"/>
                <a:cs typeface="PKOBankPolski-Regular"/>
              </a:defRPr>
            </a:lvl1pPr>
          </a:lstStyle>
          <a:p>
            <a:pPr lvl="0"/>
            <a:r>
              <a:rPr lang="pl-PL" dirty="0"/>
              <a:t>Tytuł prezentacji/</a:t>
            </a:r>
            <a:br>
              <a:rPr lang="pl-PL" dirty="0"/>
            </a:br>
            <a:r>
              <a:rPr lang="pl-PL" dirty="0"/>
              <a:t>działu/rozdziału</a:t>
            </a:r>
            <a:endParaRPr lang="en-P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62EA2B-1E74-CB4D-A0C8-9C6900EBC1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9665" y="5013970"/>
            <a:ext cx="7820666" cy="936104"/>
          </a:xfrm>
          <a:prstGeom prst="rect">
            <a:avLst/>
          </a:prstGeom>
          <a:ln w="25400">
            <a:miter lim="400000"/>
          </a:ln>
          <a:effectLst/>
        </p:spPr>
        <p:txBody>
          <a:bodyPr lIns="72000" tIns="0" rIns="0" bIns="0" anchor="t" anchorCtr="0">
            <a:noAutofit/>
          </a:bodyPr>
          <a:lstStyle>
            <a:lvl1pPr marL="0" indent="0">
              <a:defRPr lang="en-PL" sz="3000" kern="0" dirty="0">
                <a:solidFill>
                  <a:srgbClr val="004C9A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defTabSz="914264" eaLnBrk="1" fontAlgn="auto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Podtytuł prezentacji/działu/rozdziału</a:t>
            </a:r>
            <a:endParaRPr lang="en-PL" dirty="0"/>
          </a:p>
        </p:txBody>
      </p:sp>
      <p:sp>
        <p:nvSpPr>
          <p:cNvPr id="12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583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2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0937" y="3429794"/>
            <a:ext cx="7789376" cy="18578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1" smtClean="0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pl-PL" dirty="0"/>
              <a:t>Tytuł prezentacji.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936" y="5593295"/>
            <a:ext cx="7789377" cy="6805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 sz="190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Wydarzenie/jednostka organizacyjna/data</a:t>
            </a:r>
          </a:p>
        </p:txBody>
      </p:sp>
    </p:spTree>
    <p:extLst>
      <p:ext uri="{BB962C8B-B14F-4D97-AF65-F5344CB8AC3E}">
        <p14:creationId xmlns:p14="http://schemas.microsoft.com/office/powerpoint/2010/main" val="18030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80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00937" y="3429794"/>
            <a:ext cx="7789376" cy="18578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1" baseline="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pl-PL" dirty="0"/>
              <a:t>Tytuł prezentacji.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936" y="5593295"/>
            <a:ext cx="7789377" cy="68050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900" baseline="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r>
              <a:rPr lang="pl-PL" dirty="0"/>
              <a:t>Wydarzenie/jednostka organizacyjna/data</a:t>
            </a:r>
          </a:p>
        </p:txBody>
      </p:sp>
    </p:spTree>
    <p:extLst>
      <p:ext uri="{BB962C8B-B14F-4D97-AF65-F5344CB8AC3E}">
        <p14:creationId xmlns:p14="http://schemas.microsoft.com/office/powerpoint/2010/main" val="181469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4190541"/>
            <a:ext cx="766899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3730692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21806" y="5002244"/>
            <a:ext cx="766899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98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09" y="4584196"/>
            <a:ext cx="10586703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092" y="5395899"/>
            <a:ext cx="10586703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0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3" y="945518"/>
            <a:ext cx="6589007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21806" y="1757221"/>
            <a:ext cx="6589007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71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leg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945518"/>
            <a:ext cx="9505330" cy="73969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Imię i nazwisko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5346" y="1757221"/>
            <a:ext cx="9505330" cy="5517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3000" b="0" kern="0" baseline="0" smtClean="0">
                <a:solidFill>
                  <a:srgbClr val="8A8A8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Jednostka organizacyjna/stanowisko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601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nume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004C9A"/>
              </a:buClr>
              <a:buFont typeface="+mj-lt"/>
              <a:buAutoNum type="arabicPeriod"/>
              <a:defRPr sz="2500">
                <a:solidFill>
                  <a:srgbClr val="004C9A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779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z bulle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6" name="Symbol zastępczy zawartości 8"/>
          <p:cNvSpPr>
            <a:spLocks noGrp="1"/>
          </p:cNvSpPr>
          <p:nvPr>
            <p:ph sz="quarter" idx="12"/>
          </p:nvPr>
        </p:nvSpPr>
        <p:spPr>
          <a:xfrm>
            <a:off x="804863" y="1627200"/>
            <a:ext cx="10585450" cy="4316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rgbClr val="004C9A"/>
              </a:buClr>
              <a:buFont typeface="Symbol" panose="05050102010706020507" pitchFamily="18" charset="2"/>
              <a:buChar char="·"/>
              <a:defRPr sz="2500">
                <a:solidFill>
                  <a:srgbClr val="004C9A"/>
                </a:solidFill>
              </a:defRPr>
            </a:lvl1pPr>
            <a:lvl2pPr>
              <a:defRPr sz="17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94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4" y="3825838"/>
            <a:ext cx="363696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363696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497196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889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9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baseline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15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7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518026"/>
            <a:ext cx="10585450" cy="4319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6" y="4148712"/>
            <a:ext cx="10585447" cy="1201891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4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363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405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773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5027729"/>
            <a:ext cx="10585450" cy="922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3825838"/>
            <a:ext cx="1058544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4618276"/>
            <a:ext cx="1058545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9" name="Prostokąt 1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66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212129" y="2595604"/>
            <a:ext cx="1770918" cy="1770294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477"/>
            <a:ext cx="9505952" cy="4901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629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6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30588"/>
            <a:ext cx="12195174" cy="345559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476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560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92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8" name="Prostokąt 1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32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3058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3058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3353"/>
            <a:ext cx="9505950" cy="11220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9" name="Prostokąt 1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5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57732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8" name="Prostokąt 1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8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obrazu 19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8" name="Prostokąt 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696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1" name="Symbol zastępczy obrazu 2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41603" y="0"/>
            <a:ext cx="5978573" cy="6859588"/>
          </a:xfrm>
          <a:custGeom>
            <a:avLst/>
            <a:gdLst>
              <a:gd name="connsiteX0" fmla="*/ 950131 w 5920592"/>
              <a:gd name="connsiteY0" fmla="*/ 0 h 6859588"/>
              <a:gd name="connsiteX1" fmla="*/ 5920592 w 5920592"/>
              <a:gd name="connsiteY1" fmla="*/ 0 h 6859588"/>
              <a:gd name="connsiteX2" fmla="*/ 5920592 w 5920592"/>
              <a:gd name="connsiteY2" fmla="*/ 6859588 h 6859588"/>
              <a:gd name="connsiteX3" fmla="*/ 934905 w 5920592"/>
              <a:gd name="connsiteY3" fmla="*/ 6859588 h 6859588"/>
              <a:gd name="connsiteX4" fmla="*/ 803827 w 5920592"/>
              <a:gd name="connsiteY4" fmla="*/ 6630684 h 6859588"/>
              <a:gd name="connsiteX5" fmla="*/ 0 w 5920592"/>
              <a:gd name="connsiteY5" fmla="*/ 3443089 h 6859588"/>
              <a:gd name="connsiteX6" fmla="*/ 803827 w 5920592"/>
              <a:gd name="connsiteY6" fmla="*/ 255494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0592" h="6859588">
                <a:moveTo>
                  <a:pt x="950131" y="0"/>
                </a:moveTo>
                <a:lnTo>
                  <a:pt x="5920592" y="0"/>
                </a:lnTo>
                <a:lnTo>
                  <a:pt x="5920592" y="6859588"/>
                </a:lnTo>
                <a:lnTo>
                  <a:pt x="934905" y="6859588"/>
                </a:lnTo>
                <a:lnTo>
                  <a:pt x="803827" y="6630684"/>
                </a:lnTo>
                <a:cubicBezTo>
                  <a:pt x="291190" y="5683129"/>
                  <a:pt x="0" y="4597254"/>
                  <a:pt x="0" y="3443089"/>
                </a:cubicBezTo>
                <a:cubicBezTo>
                  <a:pt x="0" y="2288924"/>
                  <a:pt x="291190" y="1203049"/>
                  <a:pt x="803827" y="255494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55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150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2676495"/>
            <a:ext cx="6661151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488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1485900"/>
            <a:ext cx="6661013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2278016"/>
            <a:ext cx="6661015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5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5000" y="2676495"/>
            <a:ext cx="6661014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55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7411" y="0"/>
            <a:ext cx="5960535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642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obrazu 2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-4885" y="-4538"/>
            <a:ext cx="5948586" cy="6864126"/>
          </a:xfrm>
          <a:custGeom>
            <a:avLst/>
            <a:gdLst>
              <a:gd name="connsiteX0" fmla="*/ 0 w 5948586"/>
              <a:gd name="connsiteY0" fmla="*/ 0 h 6864126"/>
              <a:gd name="connsiteX1" fmla="*/ 5032724 w 5948586"/>
              <a:gd name="connsiteY1" fmla="*/ 0 h 6864126"/>
              <a:gd name="connsiteX2" fmla="*/ 5151109 w 5948586"/>
              <a:gd name="connsiteY2" fmla="*/ 209035 h 6864126"/>
              <a:gd name="connsiteX3" fmla="*/ 5941422 w 5948586"/>
              <a:gd name="connsiteY3" fmla="*/ 2997815 h 6864126"/>
              <a:gd name="connsiteX4" fmla="*/ 5948586 w 5948586"/>
              <a:gd name="connsiteY4" fmla="*/ 3228040 h 6864126"/>
              <a:gd name="connsiteX5" fmla="*/ 5948586 w 5948586"/>
              <a:gd name="connsiteY5" fmla="*/ 3636087 h 6864126"/>
              <a:gd name="connsiteX6" fmla="*/ 5941422 w 5948586"/>
              <a:gd name="connsiteY6" fmla="*/ 3866311 h 6864126"/>
              <a:gd name="connsiteX7" fmla="*/ 5151109 w 5948586"/>
              <a:gd name="connsiteY7" fmla="*/ 6655092 h 6864126"/>
              <a:gd name="connsiteX8" fmla="*/ 5032724 w 5948586"/>
              <a:gd name="connsiteY8" fmla="*/ 6864126 h 6864126"/>
              <a:gd name="connsiteX9" fmla="*/ 0 w 5948586"/>
              <a:gd name="connsiteY9" fmla="*/ 6864126 h 686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586" h="6864126">
                <a:moveTo>
                  <a:pt x="0" y="0"/>
                </a:moveTo>
                <a:lnTo>
                  <a:pt x="5032724" y="0"/>
                </a:lnTo>
                <a:lnTo>
                  <a:pt x="5151109" y="209035"/>
                </a:lnTo>
                <a:cubicBezTo>
                  <a:pt x="5599666" y="1047362"/>
                  <a:pt x="5878678" y="1992767"/>
                  <a:pt x="5941422" y="2997815"/>
                </a:cubicBezTo>
                <a:lnTo>
                  <a:pt x="5948586" y="3228040"/>
                </a:lnTo>
                <a:lnTo>
                  <a:pt x="5948586" y="3636087"/>
                </a:lnTo>
                <a:lnTo>
                  <a:pt x="5941422" y="3866311"/>
                </a:lnTo>
                <a:cubicBezTo>
                  <a:pt x="5878678" y="4871359"/>
                  <a:pt x="5599666" y="5816765"/>
                  <a:pt x="5151109" y="6655092"/>
                </a:cubicBezTo>
                <a:lnTo>
                  <a:pt x="5032724" y="6864126"/>
                </a:lnTo>
                <a:lnTo>
                  <a:pt x="0" y="68641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6492875" y="2676495"/>
            <a:ext cx="4897298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75" y="1485900"/>
            <a:ext cx="4897297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2875" y="2278016"/>
            <a:ext cx="48972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284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1" name="Prostokąt 1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588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4729163" y="2676495"/>
            <a:ext cx="6661010" cy="32734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1485900"/>
            <a:ext cx="6661009" cy="683754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2278016"/>
            <a:ext cx="6661011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1" name="Prostokąt 1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Obraz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383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799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1632378"/>
            <a:ext cx="54371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923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953125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284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829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804999" y="3430588"/>
            <a:ext cx="54371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2" name="Prostokąt 11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027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 kolumna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1058545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474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422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144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125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1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488137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226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41015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13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969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23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103399"/>
            <a:ext cx="1240357" cy="1368152"/>
          </a:xfrm>
          <a:prstGeom prst="rect">
            <a:avLst/>
          </a:prstGeom>
        </p:spPr>
      </p:pic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18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9" name="Prostokąt 1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998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5148262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6242050" y="1629594"/>
            <a:ext cx="5140701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20" name="Prostokąt 1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03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73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1" name="Prostokąt 1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7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8055175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66611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143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8061245" y="0"/>
            <a:ext cx="4133931" cy="6859588"/>
          </a:xfrm>
          <a:custGeom>
            <a:avLst/>
            <a:gdLst>
              <a:gd name="connsiteX0" fmla="*/ 961971 w 4133931"/>
              <a:gd name="connsiteY0" fmla="*/ 0 h 6859588"/>
              <a:gd name="connsiteX1" fmla="*/ 4133931 w 4133931"/>
              <a:gd name="connsiteY1" fmla="*/ 0 h 6859588"/>
              <a:gd name="connsiteX2" fmla="*/ 4133931 w 4133931"/>
              <a:gd name="connsiteY2" fmla="*/ 6859588 h 6859588"/>
              <a:gd name="connsiteX3" fmla="*/ 961971 w 4133931"/>
              <a:gd name="connsiteY3" fmla="*/ 6859588 h 6859588"/>
              <a:gd name="connsiteX4" fmla="*/ 890562 w 4133931"/>
              <a:gd name="connsiteY4" fmla="*/ 6747301 h 6859588"/>
              <a:gd name="connsiteX5" fmla="*/ 805972 w 4133931"/>
              <a:gd name="connsiteY5" fmla="*/ 6600543 h 6859588"/>
              <a:gd name="connsiteX6" fmla="*/ 0 w 4133931"/>
              <a:gd name="connsiteY6" fmla="*/ 3425256 h 6859588"/>
              <a:gd name="connsiteX7" fmla="*/ 623765 w 4133931"/>
              <a:gd name="connsiteY7" fmla="*/ 610254 h 6859588"/>
              <a:gd name="connsiteX8" fmla="*/ 769274 w 4133931"/>
              <a:gd name="connsiteY8" fmla="*/ 322533 h 6859588"/>
              <a:gd name="connsiteX9" fmla="*/ 858167 w 4133931"/>
              <a:gd name="connsiteY9" fmla="*/ 163226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931" h="6859588">
                <a:moveTo>
                  <a:pt x="961971" y="0"/>
                </a:moveTo>
                <a:lnTo>
                  <a:pt x="4133931" y="0"/>
                </a:lnTo>
                <a:lnTo>
                  <a:pt x="4133931" y="6859588"/>
                </a:lnTo>
                <a:lnTo>
                  <a:pt x="961971" y="6859588"/>
                </a:lnTo>
                <a:lnTo>
                  <a:pt x="890562" y="6747301"/>
                </a:lnTo>
                <a:lnTo>
                  <a:pt x="805972" y="6600543"/>
                </a:lnTo>
                <a:cubicBezTo>
                  <a:pt x="291967" y="5656647"/>
                  <a:pt x="0" y="4574965"/>
                  <a:pt x="0" y="3425256"/>
                </a:cubicBezTo>
                <a:cubicBezTo>
                  <a:pt x="0" y="2419262"/>
                  <a:pt x="223538" y="1465350"/>
                  <a:pt x="623765" y="610254"/>
                </a:cubicBezTo>
                <a:lnTo>
                  <a:pt x="769274" y="322533"/>
                </a:lnTo>
                <a:lnTo>
                  <a:pt x="858167" y="163226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6661152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2" y="441462"/>
            <a:ext cx="6661151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392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1" name="Prostokąt 1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68C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746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1632378"/>
            <a:ext cx="316848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1632378"/>
            <a:ext cx="3132622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338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414000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163" y="441462"/>
            <a:ext cx="558089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163" y="1233900"/>
            <a:ext cx="558089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68C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0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3" name="Prostokąt 12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255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4132585" cy="6859588"/>
          </a:xfrm>
          <a:custGeom>
            <a:avLst/>
            <a:gdLst>
              <a:gd name="connsiteX0" fmla="*/ 0 w 4132585"/>
              <a:gd name="connsiteY0" fmla="*/ 0 h 6859588"/>
              <a:gd name="connsiteX1" fmla="*/ 3180618 w 4132585"/>
              <a:gd name="connsiteY1" fmla="*/ 0 h 6859588"/>
              <a:gd name="connsiteX2" fmla="*/ 3226885 w 4132585"/>
              <a:gd name="connsiteY2" fmla="*/ 72752 h 6859588"/>
              <a:gd name="connsiteX3" fmla="*/ 3328759 w 4132585"/>
              <a:gd name="connsiteY3" fmla="*/ 249970 h 6859588"/>
              <a:gd name="connsiteX4" fmla="*/ 4132585 w 4132585"/>
              <a:gd name="connsiteY4" fmla="*/ 3425256 h 6859588"/>
              <a:gd name="connsiteX5" fmla="*/ 3510481 w 4132585"/>
              <a:gd name="connsiteY5" fmla="*/ 6240260 h 6859588"/>
              <a:gd name="connsiteX6" fmla="*/ 3395833 w 4132585"/>
              <a:gd name="connsiteY6" fmla="*/ 6467561 h 6859588"/>
              <a:gd name="connsiteX7" fmla="*/ 3275762 w 4132585"/>
              <a:gd name="connsiteY7" fmla="*/ 6682746 h 6859588"/>
              <a:gd name="connsiteX8" fmla="*/ 3163299 w 4132585"/>
              <a:gd name="connsiteY8" fmla="*/ 6859588 h 6859588"/>
              <a:gd name="connsiteX9" fmla="*/ 0 w 4132585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2585" h="6859588">
                <a:moveTo>
                  <a:pt x="0" y="0"/>
                </a:moveTo>
                <a:lnTo>
                  <a:pt x="3180618" y="0"/>
                </a:lnTo>
                <a:lnTo>
                  <a:pt x="3226885" y="72752"/>
                </a:lnTo>
                <a:lnTo>
                  <a:pt x="3328759" y="249970"/>
                </a:lnTo>
                <a:cubicBezTo>
                  <a:pt x="3841395" y="1193866"/>
                  <a:pt x="4132585" y="2275548"/>
                  <a:pt x="4132585" y="3425256"/>
                </a:cubicBezTo>
                <a:cubicBezTo>
                  <a:pt x="4132585" y="4431252"/>
                  <a:pt x="3909643" y="5385164"/>
                  <a:pt x="3510481" y="6240260"/>
                </a:cubicBezTo>
                <a:lnTo>
                  <a:pt x="3395833" y="6467561"/>
                </a:lnTo>
                <a:lnTo>
                  <a:pt x="3275762" y="6682746"/>
                </a:lnTo>
                <a:lnTo>
                  <a:pt x="3163299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9023" y="441462"/>
            <a:ext cx="5581032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9023" y="1233900"/>
            <a:ext cx="5581034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22" hasCustomPrompt="1"/>
          </p:nvPr>
        </p:nvSpPr>
        <p:spPr>
          <a:xfrm>
            <a:off x="4729023" y="3430588"/>
            <a:ext cx="3168489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57553" y="3430588"/>
            <a:ext cx="3132622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8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933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1643353"/>
            <a:ext cx="334803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1632378"/>
            <a:ext cx="3347899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0073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9163" y="0"/>
            <a:ext cx="2736850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3" y="3430588"/>
            <a:ext cx="334803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4B4601A2-24AB-3D4F-8C15-75794F7963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42275" y="3419613"/>
            <a:ext cx="3347899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3348037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3" y="1233900"/>
            <a:ext cx="3348038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473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726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1645367"/>
            <a:ext cx="2484301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1632378"/>
            <a:ext cx="2520950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790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586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69225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60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4999" y="3430588"/>
            <a:ext cx="2484301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76638" y="3417599"/>
            <a:ext cx="2520950" cy="25213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533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99011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7587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097587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69225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69225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144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070589" y="1632378"/>
            <a:ext cx="4319586" cy="4319586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A1A0B55-8162-8F4C-8C8A-9045AAC17E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4999" y="3069754"/>
            <a:ext cx="2501911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19" name="Symbol zastępczy zawartości 8">
            <a:extLst>
              <a:ext uri="{FF2B5EF4-FFF2-40B4-BE49-F238E27FC236}">
                <a16:creationId xmlns:a16="http://schemas.microsoft.com/office/drawing/2014/main" id="{A13972A2-F474-3C43-AC89-04C793174C20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04999" y="5207346"/>
            <a:ext cx="2501911" cy="7427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6B5CA479-D345-AB44-B17A-78E63B535B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76637" y="3069754"/>
            <a:ext cx="2521088" cy="7427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sp>
        <p:nvSpPr>
          <p:cNvPr id="21" name="Symbol zastępczy zawartości 8">
            <a:extLst>
              <a:ext uri="{FF2B5EF4-FFF2-40B4-BE49-F238E27FC236}">
                <a16:creationId xmlns:a16="http://schemas.microsoft.com/office/drawing/2014/main" id="{03B886E0-2B8D-C54F-BACD-924D567E725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76637" y="5207346"/>
            <a:ext cx="2521088" cy="74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763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1632378"/>
            <a:ext cx="5148263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796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862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6242050" y="3430587"/>
            <a:ext cx="5148263" cy="2508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9" name="Prostokąt 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45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73910"/>
            <a:ext cx="10585449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prezentacji/działu/rozdziału</a:t>
            </a:r>
            <a:endParaRPr lang="en-PL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8" name="Prostokąt 1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369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013" y="2027628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64666" y="2027628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5736" y="4129577"/>
            <a:ext cx="5132111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>
            <a:extLst>
              <a:ext uri="{FF2B5EF4-FFF2-40B4-BE49-F238E27FC236}">
                <a16:creationId xmlns:a16="http://schemas.microsoft.com/office/drawing/2014/main" id="{256735BD-43BB-8940-BC42-2908CA3D1F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59389" y="4129577"/>
            <a:ext cx="513092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0238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v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82484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2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77207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364171" y="2027628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>
            <a:extLst>
              <a:ext uri="{FF2B5EF4-FFF2-40B4-BE49-F238E27FC236}">
                <a16:creationId xmlns:a16="http://schemas.microsoft.com/office/drawing/2014/main" id="{311D255A-B3A8-5940-BB3B-7F3E6A9F8A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358894" y="4129577"/>
            <a:ext cx="2945884" cy="17982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9" name="Prostokąt 1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45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7316"/>
          </a:xfrm>
          <a:custGeom>
            <a:avLst/>
            <a:gdLst>
              <a:gd name="connsiteX0" fmla="*/ 0 w 12195174"/>
              <a:gd name="connsiteY0" fmla="*/ 0 h 3437316"/>
              <a:gd name="connsiteX1" fmla="*/ 12195174 w 12195174"/>
              <a:gd name="connsiteY1" fmla="*/ 0 h 3437316"/>
              <a:gd name="connsiteX2" fmla="*/ 12195174 w 12195174"/>
              <a:gd name="connsiteY2" fmla="*/ 2854946 h 3437316"/>
              <a:gd name="connsiteX3" fmla="*/ 12195172 w 12195174"/>
              <a:gd name="connsiteY3" fmla="*/ 2854946 h 3437316"/>
              <a:gd name="connsiteX4" fmla="*/ 12195172 w 12195174"/>
              <a:gd name="connsiteY4" fmla="*/ 2852704 h 3437316"/>
              <a:gd name="connsiteX5" fmla="*/ 11903718 w 12195174"/>
              <a:gd name="connsiteY5" fmla="*/ 2912772 h 3437316"/>
              <a:gd name="connsiteX6" fmla="*/ 11748374 w 12195174"/>
              <a:gd name="connsiteY6" fmla="*/ 2943593 h 3437316"/>
              <a:gd name="connsiteX7" fmla="*/ 6097589 w 12195174"/>
              <a:gd name="connsiteY7" fmla="*/ 3437316 h 3437316"/>
              <a:gd name="connsiteX8" fmla="*/ 446803 w 12195174"/>
              <a:gd name="connsiteY8" fmla="*/ 2943593 h 3437316"/>
              <a:gd name="connsiteX9" fmla="*/ 291179 w 12195174"/>
              <a:gd name="connsiteY9" fmla="*/ 2912717 h 3437316"/>
              <a:gd name="connsiteX10" fmla="*/ 0 w 12195174"/>
              <a:gd name="connsiteY10" fmla="*/ 2852705 h 34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5174" h="3437316">
                <a:moveTo>
                  <a:pt x="0" y="0"/>
                </a:moveTo>
                <a:lnTo>
                  <a:pt x="12195174" y="0"/>
                </a:lnTo>
                <a:lnTo>
                  <a:pt x="12195174" y="2854946"/>
                </a:lnTo>
                <a:lnTo>
                  <a:pt x="12195172" y="2854946"/>
                </a:lnTo>
                <a:lnTo>
                  <a:pt x="12195172" y="2852704"/>
                </a:lnTo>
                <a:lnTo>
                  <a:pt x="11903718" y="2912772"/>
                </a:lnTo>
                <a:lnTo>
                  <a:pt x="11748374" y="2943593"/>
                </a:lnTo>
                <a:cubicBezTo>
                  <a:pt x="10068603" y="3258463"/>
                  <a:pt x="8143627" y="3437316"/>
                  <a:pt x="6097589" y="3437316"/>
                </a:cubicBezTo>
                <a:cubicBezTo>
                  <a:pt x="4051551" y="3437316"/>
                  <a:pt x="2126574" y="3258463"/>
                  <a:pt x="446803" y="2943593"/>
                </a:cubicBezTo>
                <a:lnTo>
                  <a:pt x="291179" y="2912717"/>
                </a:lnTo>
                <a:lnTo>
                  <a:pt x="0" y="2852705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78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7970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0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01110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1276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1276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8" name="Prostokąt 17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95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-1006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-1006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488137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488137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9" name="Prostokąt 18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" name="Obraz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0677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41015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41015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382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12195174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548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097586" y="3429794"/>
            <a:ext cx="6097587" cy="3430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73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" y="3442402"/>
            <a:ext cx="12195174" cy="3443776"/>
          </a:xfrm>
          <a:custGeom>
            <a:avLst/>
            <a:gdLst>
              <a:gd name="connsiteX0" fmla="*/ 6097584 w 12195174"/>
              <a:gd name="connsiteY0" fmla="*/ 0 h 3443776"/>
              <a:gd name="connsiteX1" fmla="*/ 11742702 w 12195174"/>
              <a:gd name="connsiteY1" fmla="*/ 507153 h 3443776"/>
              <a:gd name="connsiteX2" fmla="*/ 12195172 w 12195174"/>
              <a:gd name="connsiteY2" fmla="*/ 599460 h 3443776"/>
              <a:gd name="connsiteX3" fmla="*/ 12195172 w 12195174"/>
              <a:gd name="connsiteY3" fmla="*/ 581182 h 3443776"/>
              <a:gd name="connsiteX4" fmla="*/ 12195174 w 12195174"/>
              <a:gd name="connsiteY4" fmla="*/ 581182 h 3443776"/>
              <a:gd name="connsiteX5" fmla="*/ 12195174 w 12195174"/>
              <a:gd name="connsiteY5" fmla="*/ 3443776 h 3443776"/>
              <a:gd name="connsiteX6" fmla="*/ 0 w 12195174"/>
              <a:gd name="connsiteY6" fmla="*/ 3443776 h 3443776"/>
              <a:gd name="connsiteX7" fmla="*/ 0 w 12195174"/>
              <a:gd name="connsiteY7" fmla="*/ 599459 h 3443776"/>
              <a:gd name="connsiteX8" fmla="*/ 452466 w 12195174"/>
              <a:gd name="connsiteY8" fmla="*/ 507153 h 3443776"/>
              <a:gd name="connsiteX9" fmla="*/ 6097584 w 12195174"/>
              <a:gd name="connsiteY9" fmla="*/ 0 h 344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4" h="3443776">
                <a:moveTo>
                  <a:pt x="6097584" y="0"/>
                </a:moveTo>
                <a:cubicBezTo>
                  <a:pt x="8141570" y="0"/>
                  <a:pt x="10064616" y="183718"/>
                  <a:pt x="11742702" y="507153"/>
                </a:cubicBezTo>
                <a:lnTo>
                  <a:pt x="12195172" y="599460"/>
                </a:lnTo>
                <a:lnTo>
                  <a:pt x="12195172" y="581182"/>
                </a:lnTo>
                <a:lnTo>
                  <a:pt x="12195174" y="581182"/>
                </a:lnTo>
                <a:lnTo>
                  <a:pt x="12195174" y="3443776"/>
                </a:lnTo>
                <a:lnTo>
                  <a:pt x="0" y="3443776"/>
                </a:lnTo>
                <a:lnTo>
                  <a:pt x="0" y="599459"/>
                </a:lnTo>
                <a:lnTo>
                  <a:pt x="452466" y="507153"/>
                </a:lnTo>
                <a:cubicBezTo>
                  <a:pt x="2130552" y="183718"/>
                  <a:pt x="4053598" y="0"/>
                  <a:pt x="6097584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0285" y="472808"/>
            <a:ext cx="2201677" cy="2200902"/>
          </a:xfrm>
          <a:prstGeom prst="ellipse">
            <a:avLst/>
          </a:prstGeom>
          <a:solidFill>
            <a:srgbClr val="B7B7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 baseline="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1322" y="893475"/>
            <a:ext cx="6589491" cy="1473775"/>
          </a:xfrm>
        </p:spPr>
        <p:txBody>
          <a:bodyPr wrap="square" lIns="0" tIns="0" rIns="0" bIns="0" anchor="ctr" anchorCtr="0">
            <a:noAutofit/>
          </a:bodyPr>
          <a:lstStyle>
            <a:lvl1pPr>
              <a:defRPr lang="en-PL" sz="50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prezentacji/ działu/rozdziału</a:t>
            </a:r>
            <a:endParaRPr lang="en-PL" dirty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0" name="Prostokąt 9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626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29788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-3746" y="3429794"/>
            <a:ext cx="40644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060654" y="3429794"/>
            <a:ext cx="4069134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19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678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9149814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100614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-9587" y="3455378"/>
            <a:ext cx="3049200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3039613" y="3455378"/>
            <a:ext cx="3061001" cy="3430800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863" y="441462"/>
            <a:ext cx="9505950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862" y="1233900"/>
            <a:ext cx="9505953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3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804863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4456205" y="1629594"/>
            <a:ext cx="3297146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6" hasCustomPrompt="1"/>
          </p:nvPr>
        </p:nvSpPr>
        <p:spPr>
          <a:xfrm>
            <a:off x="8034714" y="1629594"/>
            <a:ext cx="3348037" cy="10686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5372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26593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971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0" name="Grupa 9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1" name="Prostokąt 10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255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493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193931" y="0"/>
            <a:ext cx="2997424" cy="6859588"/>
          </a:xfrm>
          <a:custGeom>
            <a:avLst/>
            <a:gdLst>
              <a:gd name="connsiteX0" fmla="*/ 945196 w 2997424"/>
              <a:gd name="connsiteY0" fmla="*/ 0 h 6859588"/>
              <a:gd name="connsiteX1" fmla="*/ 2997424 w 2997424"/>
              <a:gd name="connsiteY1" fmla="*/ 0 h 6859588"/>
              <a:gd name="connsiteX2" fmla="*/ 2997424 w 2997424"/>
              <a:gd name="connsiteY2" fmla="*/ 6859588 h 6859588"/>
              <a:gd name="connsiteX3" fmla="*/ 911668 w 2997424"/>
              <a:gd name="connsiteY3" fmla="*/ 6859588 h 6859588"/>
              <a:gd name="connsiteX4" fmla="*/ 910768 w 2997424"/>
              <a:gd name="connsiteY4" fmla="*/ 6858000 h 6859588"/>
              <a:gd name="connsiteX5" fmla="*/ 945196 w 2997424"/>
              <a:gd name="connsiteY5" fmla="*/ 6858000 h 6859588"/>
              <a:gd name="connsiteX6" fmla="*/ 798891 w 2997424"/>
              <a:gd name="connsiteY6" fmla="*/ 6603552 h 6859588"/>
              <a:gd name="connsiteX7" fmla="*/ 8578 w 2997424"/>
              <a:gd name="connsiteY7" fmla="*/ 3856717 h 6859588"/>
              <a:gd name="connsiteX8" fmla="*/ 0 w 2997424"/>
              <a:gd name="connsiteY8" fmla="*/ 3585201 h 6859588"/>
              <a:gd name="connsiteX9" fmla="*/ 0 w 2997424"/>
              <a:gd name="connsiteY9" fmla="*/ 3272799 h 6859588"/>
              <a:gd name="connsiteX10" fmla="*/ 8578 w 2997424"/>
              <a:gd name="connsiteY10" fmla="*/ 3001283 h 6859588"/>
              <a:gd name="connsiteX11" fmla="*/ 798891 w 2997424"/>
              <a:gd name="connsiteY11" fmla="*/ 25444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7424" h="6859588">
                <a:moveTo>
                  <a:pt x="945196" y="0"/>
                </a:moveTo>
                <a:lnTo>
                  <a:pt x="2997424" y="0"/>
                </a:lnTo>
                <a:lnTo>
                  <a:pt x="2997424" y="6859588"/>
                </a:lnTo>
                <a:lnTo>
                  <a:pt x="911668" y="6859588"/>
                </a:lnTo>
                <a:lnTo>
                  <a:pt x="910768" y="6858000"/>
                </a:lnTo>
                <a:lnTo>
                  <a:pt x="945196" y="6858000"/>
                </a:lnTo>
                <a:lnTo>
                  <a:pt x="798891" y="6603552"/>
                </a:lnTo>
                <a:cubicBezTo>
                  <a:pt x="350335" y="5777834"/>
                  <a:pt x="71323" y="4846648"/>
                  <a:pt x="8578" y="3856717"/>
                </a:cubicBezTo>
                <a:lnTo>
                  <a:pt x="0" y="3585201"/>
                </a:lnTo>
                <a:lnTo>
                  <a:pt x="0" y="3272799"/>
                </a:lnTo>
                <a:lnTo>
                  <a:pt x="8578" y="3001283"/>
                </a:lnTo>
                <a:cubicBezTo>
                  <a:pt x="71323" y="2011352"/>
                  <a:pt x="350335" y="1080166"/>
                  <a:pt x="798891" y="254448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999" y="441462"/>
            <a:ext cx="7813674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999" y="1233900"/>
            <a:ext cx="7813676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804999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3477914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7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6150828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5419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962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1636978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1643353"/>
            <a:ext cx="2376488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1643353"/>
            <a:ext cx="2467845" cy="43065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128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1389" y="0"/>
            <a:ext cx="2997424" cy="6859588"/>
          </a:xfrm>
          <a:prstGeom prst="rect">
            <a:avLst/>
          </a:pr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ctr" anchorCtr="0"/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1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6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4" name="Prostokąt 13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6427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v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-5523" y="0"/>
            <a:ext cx="2997424" cy="6859588"/>
          </a:xfrm>
          <a:custGeom>
            <a:avLst/>
            <a:gdLst>
              <a:gd name="connsiteX0" fmla="*/ 0 w 2997424"/>
              <a:gd name="connsiteY0" fmla="*/ 0 h 6859588"/>
              <a:gd name="connsiteX1" fmla="*/ 2053114 w 2997424"/>
              <a:gd name="connsiteY1" fmla="*/ 0 h 6859588"/>
              <a:gd name="connsiteX2" fmla="*/ 2199419 w 2997424"/>
              <a:gd name="connsiteY2" fmla="*/ 254508 h 6859588"/>
              <a:gd name="connsiteX3" fmla="*/ 2989732 w 2997424"/>
              <a:gd name="connsiteY3" fmla="*/ 3001979 h 6859588"/>
              <a:gd name="connsiteX4" fmla="*/ 2997424 w 2997424"/>
              <a:gd name="connsiteY4" fmla="*/ 3245516 h 6859588"/>
              <a:gd name="connsiteX5" fmla="*/ 2997424 w 2997424"/>
              <a:gd name="connsiteY5" fmla="*/ 3614073 h 6859588"/>
              <a:gd name="connsiteX6" fmla="*/ 2989732 w 2997424"/>
              <a:gd name="connsiteY6" fmla="*/ 3857610 h 6859588"/>
              <a:gd name="connsiteX7" fmla="*/ 2199419 w 2997424"/>
              <a:gd name="connsiteY7" fmla="*/ 6605081 h 6859588"/>
              <a:gd name="connsiteX8" fmla="*/ 2053114 w 2997424"/>
              <a:gd name="connsiteY8" fmla="*/ 6859588 h 6859588"/>
              <a:gd name="connsiteX9" fmla="*/ 0 w 2997424"/>
              <a:gd name="connsiteY9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7424" h="6859588">
                <a:moveTo>
                  <a:pt x="0" y="0"/>
                </a:moveTo>
                <a:lnTo>
                  <a:pt x="2053114" y="0"/>
                </a:lnTo>
                <a:lnTo>
                  <a:pt x="2199419" y="254508"/>
                </a:lnTo>
                <a:cubicBezTo>
                  <a:pt x="2647976" y="1080417"/>
                  <a:pt x="2926987" y="2011818"/>
                  <a:pt x="2989732" y="3001979"/>
                </a:cubicBezTo>
                <a:lnTo>
                  <a:pt x="2997424" y="3245516"/>
                </a:lnTo>
                <a:lnTo>
                  <a:pt x="2997424" y="3614073"/>
                </a:lnTo>
                <a:lnTo>
                  <a:pt x="2989732" y="3857610"/>
                </a:lnTo>
                <a:cubicBezTo>
                  <a:pt x="2926987" y="4847771"/>
                  <a:pt x="2647976" y="5779172"/>
                  <a:pt x="2199419" y="6605081"/>
                </a:cubicBezTo>
                <a:lnTo>
                  <a:pt x="2053114" y="6859588"/>
                </a:lnTo>
                <a:lnTo>
                  <a:pt x="0" y="6859588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buNone/>
              <a:defRPr sz="1500">
                <a:solidFill>
                  <a:srgbClr val="004C9A"/>
                </a:solidFill>
                <a:latin typeface="+mj-lt"/>
              </a:defRPr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zdjęcie</a:t>
            </a:r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1EDDF6B-EA86-B647-A769-55CA0BD226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3548" y="6273800"/>
            <a:ext cx="82676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A9D25B8-9178-4847-A91B-A75A5B75B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38" y="441462"/>
            <a:ext cx="6734175" cy="684076"/>
          </a:xfrm>
        </p:spPr>
        <p:txBody>
          <a:bodyPr wrap="square" lIns="0" tIns="0" rIns="0" bIns="0" anchor="b">
            <a:noAutofit/>
          </a:bodyPr>
          <a:lstStyle>
            <a:lvl1pPr>
              <a:defRPr lang="en-PL" sz="2500" baseline="0" dirty="0">
                <a:solidFill>
                  <a:srgbClr val="004C9A"/>
                </a:solidFill>
              </a:defRPr>
            </a:lvl1pPr>
          </a:lstStyle>
          <a:p>
            <a:r>
              <a:rPr lang="pl-PL" dirty="0"/>
              <a:t>Tytuł slajdu</a:t>
            </a:r>
            <a:endParaRPr lang="en-PL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B0101C5-00E8-964C-95E8-D27ED7DFB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638" y="1233900"/>
            <a:ext cx="6734177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lang="en-GB" sz="1500" b="0" kern="0" smtClean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2pPr>
            <a:lvl3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3pPr>
            <a:lvl4pPr>
              <a:defRPr lang="en-GB" sz="1500" b="0" kern="1200" smtClean="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4pPr>
            <a:lvl5pPr>
              <a:defRPr lang="en-PL" sz="1500" b="0" kern="1200">
                <a:solidFill>
                  <a:srgbClr val="00468C"/>
                </a:solidFill>
                <a:latin typeface="PKO Bank Polski" pitchFamily="34" charset="0"/>
                <a:ea typeface="+mn-ea"/>
                <a:cs typeface="Arial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pl-PL" dirty="0"/>
              <a:t>Podtytuł slajdu</a:t>
            </a:r>
            <a:endParaRPr lang="en-PL" dirty="0"/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1" hasCustomPrompt="1"/>
          </p:nvPr>
        </p:nvSpPr>
        <p:spPr>
          <a:xfrm>
            <a:off x="3576638" y="3424213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1" name="Symbol zastępczy zawartości 8"/>
          <p:cNvSpPr>
            <a:spLocks noGrp="1"/>
          </p:cNvSpPr>
          <p:nvPr>
            <p:ph sz="quarter" idx="24" hasCustomPrompt="1"/>
          </p:nvPr>
        </p:nvSpPr>
        <p:spPr>
          <a:xfrm>
            <a:off x="6249553" y="3430588"/>
            <a:ext cx="2376488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sp>
        <p:nvSpPr>
          <p:cNvPr id="15" name="Symbol zastępczy zawartości 8"/>
          <p:cNvSpPr>
            <a:spLocks noGrp="1"/>
          </p:cNvSpPr>
          <p:nvPr>
            <p:ph sz="quarter" idx="25" hasCustomPrompt="1"/>
          </p:nvPr>
        </p:nvSpPr>
        <p:spPr>
          <a:xfrm>
            <a:off x="8922467" y="3430588"/>
            <a:ext cx="2467845" cy="25193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pl-PL" dirty="0"/>
              <a:t>Treść slajdu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</a:t>
            </a:r>
          </a:p>
          <a:p>
            <a:pPr lvl="3"/>
            <a:r>
              <a:rPr lang="pl-PL" dirty="0"/>
              <a:t>Czwarty</a:t>
            </a:r>
          </a:p>
          <a:p>
            <a:pPr lvl="4"/>
            <a:r>
              <a:rPr lang="pl-PL" dirty="0"/>
              <a:t>Piąty</a:t>
            </a:r>
          </a:p>
        </p:txBody>
      </p:sp>
      <p:grpSp>
        <p:nvGrpSpPr>
          <p:cNvPr id="16" name="Grupa 15"/>
          <p:cNvGrpSpPr/>
          <p:nvPr userDrawn="1"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7" name="Prostokąt 16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7" cy="1368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7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E1D713D-3FBC-CA4E-9D59-4164F127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15" y="441325"/>
            <a:ext cx="6932336" cy="61220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lvl="0"/>
            <a:r>
              <a:rPr lang="pl-PL" noProof="0" dirty="0"/>
              <a:t>Kliknij, aby edytować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4E4444B-1AB3-D542-9243-78832EF661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53732" y="6275388"/>
            <a:ext cx="83647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0" r:id="rId2"/>
    <p:sldLayoutId id="2147484509" r:id="rId3"/>
    <p:sldLayoutId id="2147484535" r:id="rId4"/>
    <p:sldLayoutId id="2147484507" r:id="rId5"/>
    <p:sldLayoutId id="2147484537" r:id="rId6"/>
    <p:sldLayoutId id="2147484519" r:id="rId7"/>
    <p:sldLayoutId id="2147484539" r:id="rId8"/>
    <p:sldLayoutId id="2147484545" r:id="rId9"/>
    <p:sldLayoutId id="2147484547" r:id="rId10"/>
    <p:sldLayoutId id="2147484607" r:id="rId11"/>
    <p:sldLayoutId id="2147484540" r:id="rId12"/>
    <p:sldLayoutId id="2147484508" r:id="rId13"/>
    <p:sldLayoutId id="2147484521" r:id="rId14"/>
    <p:sldLayoutId id="2147484522" r:id="rId15"/>
    <p:sldLayoutId id="2147484516" r:id="rId16"/>
    <p:sldLayoutId id="2147484481" r:id="rId17"/>
    <p:sldLayoutId id="2147484479" r:id="rId18"/>
    <p:sldLayoutId id="2147484452" r:id="rId19"/>
    <p:sldLayoutId id="2147484451" r:id="rId20"/>
    <p:sldLayoutId id="2147484534" r:id="rId21"/>
    <p:sldLayoutId id="2147484544" r:id="rId22"/>
    <p:sldLayoutId id="2147484511" r:id="rId23"/>
    <p:sldLayoutId id="2147484546" r:id="rId24"/>
    <p:sldLayoutId id="2147484484" r:id="rId25"/>
    <p:sldLayoutId id="2147484608" r:id="rId26"/>
    <p:sldLayoutId id="2147484517" r:id="rId27"/>
    <p:sldLayoutId id="2147484606" r:id="rId28"/>
    <p:sldLayoutId id="2147484536" r:id="rId29"/>
    <p:sldLayoutId id="2147484518" r:id="rId30"/>
    <p:sldLayoutId id="2147484538" r:id="rId31"/>
    <p:sldLayoutId id="2147484520" r:id="rId32"/>
    <p:sldLayoutId id="2147484555" r:id="rId33"/>
    <p:sldLayoutId id="2147484554" r:id="rId34"/>
    <p:sldLayoutId id="2147484548" r:id="rId35"/>
    <p:sldLayoutId id="2147484549" r:id="rId36"/>
    <p:sldLayoutId id="2147484550" r:id="rId37"/>
    <p:sldLayoutId id="2147484551" r:id="rId38"/>
    <p:sldLayoutId id="2147484587" r:id="rId39"/>
    <p:sldLayoutId id="2147484588" r:id="rId40"/>
    <p:sldLayoutId id="2147484482" r:id="rId41"/>
    <p:sldLayoutId id="2147484504" r:id="rId42"/>
    <p:sldLayoutId id="2147484485" r:id="rId43"/>
    <p:sldLayoutId id="2147484501" r:id="rId44"/>
    <p:sldLayoutId id="2147484469" r:id="rId45"/>
    <p:sldLayoutId id="2147484503" r:id="rId46"/>
    <p:sldLayoutId id="2147484563" r:id="rId47"/>
    <p:sldLayoutId id="2147484564" r:id="rId48"/>
    <p:sldLayoutId id="2147484565" r:id="rId49"/>
    <p:sldLayoutId id="2147484566" r:id="rId50"/>
    <p:sldLayoutId id="2147484543" r:id="rId51"/>
    <p:sldLayoutId id="2147484513" r:id="rId52"/>
    <p:sldLayoutId id="2147484515" r:id="rId53"/>
    <p:sldLayoutId id="2147484523" r:id="rId54"/>
    <p:sldLayoutId id="2147484524" r:id="rId55"/>
    <p:sldLayoutId id="2147484525" r:id="rId56"/>
    <p:sldLayoutId id="2147484603" r:id="rId57"/>
    <p:sldLayoutId id="2147484589" r:id="rId58"/>
    <p:sldLayoutId id="2147484590" r:id="rId59"/>
    <p:sldLayoutId id="2147484591" r:id="rId60"/>
    <p:sldLayoutId id="2147484592" r:id="rId61"/>
    <p:sldLayoutId id="2147484468" r:id="rId62"/>
    <p:sldLayoutId id="2147484488" r:id="rId63"/>
    <p:sldLayoutId id="2147484556" r:id="rId64"/>
    <p:sldLayoutId id="2147484557" r:id="rId65"/>
    <p:sldLayoutId id="2147484483" r:id="rId66"/>
    <p:sldLayoutId id="2147484489" r:id="rId67"/>
    <p:sldLayoutId id="2147484558" r:id="rId68"/>
    <p:sldLayoutId id="2147484560" r:id="rId69"/>
    <p:sldLayoutId id="2147484486" r:id="rId70"/>
    <p:sldLayoutId id="2147484562" r:id="rId71"/>
    <p:sldLayoutId id="2147484567" r:id="rId72"/>
    <p:sldLayoutId id="2147484568" r:id="rId73"/>
    <p:sldLayoutId id="2147484569" r:id="rId74"/>
    <p:sldLayoutId id="2147484570" r:id="rId75"/>
    <p:sldLayoutId id="2147484571" r:id="rId76"/>
    <p:sldLayoutId id="2147484572" r:id="rId77"/>
    <p:sldLayoutId id="2147484466" r:id="rId78"/>
    <p:sldLayoutId id="2147484541" r:id="rId79"/>
    <p:sldLayoutId id="2147484573" r:id="rId80"/>
    <p:sldLayoutId id="2147484574" r:id="rId81"/>
    <p:sldLayoutId id="2147484514" r:id="rId82"/>
    <p:sldLayoutId id="2147484512" r:id="rId83"/>
    <p:sldLayoutId id="2147484526" r:id="rId84"/>
    <p:sldLayoutId id="2147484527" r:id="rId85"/>
    <p:sldLayoutId id="2147484528" r:id="rId86"/>
    <p:sldLayoutId id="2147484604" r:id="rId87"/>
    <p:sldLayoutId id="2147484593" r:id="rId88"/>
    <p:sldLayoutId id="2147484594" r:id="rId89"/>
    <p:sldLayoutId id="2147484595" r:id="rId90"/>
    <p:sldLayoutId id="2147484596" r:id="rId91"/>
    <p:sldLayoutId id="2147484599" r:id="rId92"/>
    <p:sldLayoutId id="2147484600" r:id="rId93"/>
    <p:sldLayoutId id="2147484601" r:id="rId94"/>
    <p:sldLayoutId id="2147484602" r:id="rId95"/>
    <p:sldLayoutId id="2147484470" r:id="rId96"/>
    <p:sldLayoutId id="2147484502" r:id="rId97"/>
    <p:sldLayoutId id="2147484559" r:id="rId98"/>
    <p:sldLayoutId id="2147484561" r:id="rId99"/>
    <p:sldLayoutId id="2147484499" r:id="rId100"/>
    <p:sldLayoutId id="2147484542" r:id="rId101"/>
    <p:sldLayoutId id="2147484491" r:id="rId102"/>
    <p:sldLayoutId id="2147484500" r:id="rId103"/>
    <p:sldLayoutId id="2147484464" r:id="rId104"/>
    <p:sldLayoutId id="2147484505" r:id="rId105"/>
    <p:sldLayoutId id="2147484494" r:id="rId106"/>
    <p:sldLayoutId id="2147484495" r:id="rId107"/>
    <p:sldLayoutId id="2147484496" r:id="rId108"/>
    <p:sldLayoutId id="2147484498" r:id="rId109"/>
    <p:sldLayoutId id="2147484552" r:id="rId110"/>
    <p:sldLayoutId id="2147484506" r:id="rId111"/>
    <p:sldLayoutId id="2147484553" r:id="rId112"/>
    <p:sldLayoutId id="2147484480" r:id="rId113"/>
    <p:sldLayoutId id="2147484477" r:id="rId114"/>
    <p:sldLayoutId id="2147484532" r:id="rId115"/>
    <p:sldLayoutId id="2147484476" r:id="rId116"/>
    <p:sldLayoutId id="2147484533" r:id="rId117"/>
    <p:sldLayoutId id="2147484578" r:id="rId118"/>
    <p:sldLayoutId id="2147484579" r:id="rId119"/>
    <p:sldLayoutId id="2147484582" r:id="rId120"/>
    <p:sldLayoutId id="2147484584" r:id="rId121"/>
    <p:sldLayoutId id="2147484580" r:id="rId122"/>
    <p:sldLayoutId id="2147484581" r:id="rId123"/>
    <p:sldLayoutId id="2147484583" r:id="rId124"/>
    <p:sldLayoutId id="2147484585" r:id="rId125"/>
    <p:sldLayoutId id="2147484609" r:id="rId12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700" b="0" kern="0" noProof="0">
          <a:solidFill>
            <a:srgbClr val="004C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C"/>
          </a:solidFill>
          <a:latin typeface="PKO Bank Polski" pitchFamily="34" charset="0"/>
          <a:cs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>
          <a:solidFill>
            <a:srgbClr val="273A7C"/>
          </a:solidFill>
          <a:latin typeface="PKO Bank Polski Rg" pitchFamily="50" charset="0"/>
          <a:cs typeface="Arial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2pPr>
      <a:lvl3pPr marL="12795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3pPr>
      <a:lvl4pPr marL="1771650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4pPr>
      <a:lvl5pPr marL="2244725" indent="-3302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defRPr sz="1700">
          <a:solidFill>
            <a:schemeClr val="tx1"/>
          </a:solidFill>
          <a:latin typeface="+mn-lt"/>
          <a:cs typeface="+mn-cs"/>
        </a:defRPr>
      </a:lvl5pPr>
      <a:lvl6pPr marL="3353471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963192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4572914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5182636" indent="-304861" algn="l" rtl="0" fontAlgn="base">
        <a:spcBef>
          <a:spcPct val="20000"/>
        </a:spcBef>
        <a:spcAft>
          <a:spcPct val="0"/>
        </a:spcAft>
        <a:buClr>
          <a:srgbClr val="E4202C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507" userDrawn="1">
          <p15:clr>
            <a:srgbClr val="F26B43"/>
          </p15:clr>
        </p15:guide>
        <p15:guide id="3" pos="7175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18" orient="horz" pos="10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obrazu 13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211"/>
          <a:stretch>
            <a:fillRect/>
          </a:stretch>
        </p:blipFill>
        <p:spPr/>
      </p:pic>
      <p:grpSp>
        <p:nvGrpSpPr>
          <p:cNvPr id="6" name="Grupa 5"/>
          <p:cNvGrpSpPr/>
          <p:nvPr/>
        </p:nvGrpSpPr>
        <p:grpSpPr>
          <a:xfrm>
            <a:off x="5782946" y="3124551"/>
            <a:ext cx="629279" cy="629279"/>
            <a:chOff x="5782946" y="3071146"/>
            <a:chExt cx="629279" cy="629279"/>
          </a:xfrm>
        </p:grpSpPr>
        <p:sp>
          <p:nvSpPr>
            <p:cNvPr id="7" name="Elipsa 24"/>
            <p:cNvSpPr/>
            <p:nvPr/>
          </p:nvSpPr>
          <p:spPr>
            <a:xfrm rot="5400000">
              <a:off x="5782946" y="3071146"/>
              <a:ext cx="629279" cy="629279"/>
            </a:xfrm>
            <a:prstGeom prst="ellipse">
              <a:avLst/>
            </a:prstGeom>
            <a:solidFill>
              <a:srgbClr val="004C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pl-PL" sz="4000" dirty="0">
                <a:latin typeface="+mj-lt"/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6097588" y="3256894"/>
              <a:ext cx="1" cy="278163"/>
            </a:xfrm>
            <a:prstGeom prst="line">
              <a:avLst/>
            </a:prstGeom>
            <a:noFill/>
            <a:ln w="50800" cap="rnd">
              <a:solidFill>
                <a:schemeClr val="bg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>
                <a:latin typeface="+mj-lt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10490075" y="0"/>
            <a:ext cx="1705101" cy="1471550"/>
            <a:chOff x="10490075" y="0"/>
            <a:chExt cx="1705101" cy="1471550"/>
          </a:xfrm>
        </p:grpSpPr>
        <p:sp>
          <p:nvSpPr>
            <p:cNvPr id="16" name="Prostokąt 15"/>
            <p:cNvSpPr/>
            <p:nvPr userDrawn="1"/>
          </p:nvSpPr>
          <p:spPr>
            <a:xfrm>
              <a:off x="10490076" y="0"/>
              <a:ext cx="1705100" cy="147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75" y="103399"/>
              <a:ext cx="1240356" cy="1368151"/>
            </a:xfrm>
            <a:prstGeom prst="rect">
              <a:avLst/>
            </a:prstGeom>
          </p:spPr>
        </p:pic>
      </p:grpSp>
      <p:sp>
        <p:nvSpPr>
          <p:cNvPr id="10" name="Tytuł 9">
            <a:extLst>
              <a:ext uri="{FF2B5EF4-FFF2-40B4-BE49-F238E27FC236}">
                <a16:creationId xmlns:a16="http://schemas.microsoft.com/office/drawing/2014/main" id="{521DDE6B-1D56-4B7B-B6F8-2E27CC9C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84" y="5157986"/>
            <a:ext cx="10585447" cy="1201891"/>
          </a:xfrm>
        </p:spPr>
        <p:txBody>
          <a:bodyPr/>
          <a:lstStyle/>
          <a:p>
            <a:r>
              <a:rPr lang="pl-PL" dirty="0"/>
              <a:t>Możliwości finansowania potrzeb </a:t>
            </a:r>
            <a:br>
              <a:rPr lang="pl-PL" dirty="0"/>
            </a:br>
            <a:r>
              <a:rPr lang="pl-PL" dirty="0"/>
              <a:t>inwestycyjnych transformacji </a:t>
            </a:r>
            <a:br>
              <a:rPr lang="pl-PL" dirty="0"/>
            </a:br>
            <a:r>
              <a:rPr lang="pl-PL" dirty="0"/>
              <a:t>polskiej energetyki – PKO Bank Polski SA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5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E6EF7B-C64F-4BED-AA8E-B87AE42D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10</a:t>
            </a:fld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998D0FE-CE9C-43C2-AA8C-378E0A1E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593" y="849042"/>
            <a:ext cx="6239074" cy="684076"/>
          </a:xfrm>
        </p:spPr>
        <p:txBody>
          <a:bodyPr/>
          <a:lstStyle/>
          <a:p>
            <a:r>
              <a:rPr lang="pl-PL" b="1" dirty="0"/>
              <a:t>Rola sektora finansowego i kompetencji inżynieryjnych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7ED36A-CE44-4D66-860D-0EA566366C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6927" y="1821981"/>
            <a:ext cx="6408712" cy="4316400"/>
          </a:xfrm>
        </p:spPr>
        <p:txBody>
          <a:bodyPr/>
          <a:lstStyle/>
          <a:p>
            <a:endParaRPr lang="pl-PL" sz="2000" dirty="0"/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ea typeface="+mn-ea"/>
              </a:rPr>
              <a:t>Ocena techniczna i doradztwo projektowe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4C9A"/>
              </a:solidFill>
              <a:ea typeface="+mn-ea"/>
            </a:endParaRP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ea typeface="+mn-ea"/>
              </a:rPr>
              <a:t>Wsparcie w aktywnym zarządzaniu profilem konsumpcji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4C9A"/>
              </a:solidFill>
              <a:ea typeface="+mn-ea"/>
            </a:endParaRP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ea typeface="+mn-ea"/>
              </a:rPr>
              <a:t>Wsparcie w projektowaniu i integracji PV, magazynów i </a:t>
            </a:r>
            <a:r>
              <a:rPr lang="pl-PL" sz="2000" dirty="0" err="1">
                <a:solidFill>
                  <a:srgbClr val="004C9A"/>
                </a:solidFill>
                <a:ea typeface="+mn-ea"/>
              </a:rPr>
              <a:t>mikrosieci</a:t>
            </a:r>
            <a:endParaRPr lang="pl-PL" sz="2000" dirty="0">
              <a:solidFill>
                <a:srgbClr val="004C9A"/>
              </a:solidFill>
              <a:ea typeface="+mn-ea"/>
            </a:endParaRPr>
          </a:p>
          <a:p>
            <a:pPr marL="819150" lvl="1" indent="-34290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4C9A"/>
              </a:solidFill>
              <a:ea typeface="+mn-ea"/>
            </a:endParaRP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ea typeface="+mn-ea"/>
              </a:rPr>
              <a:t>Monitorowanie wpływu inwestycji na redukcję emisji i zgodność z ESG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F450C1-2AAA-4925-947D-AD518DCD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79" y="994"/>
            <a:ext cx="45175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10600412" y="6316027"/>
            <a:ext cx="826765" cy="360362"/>
          </a:xfrm>
        </p:spPr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>
                <a:latin typeface="+mj-lt"/>
              </a:rPr>
              <a:pPr>
                <a:defRPr/>
              </a:pPr>
              <a:t>11</a:t>
            </a:fld>
            <a:endParaRPr lang="pl-PL" altLang="pl-PL" dirty="0">
              <a:latin typeface="+mj-l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2E0FB71-E7CC-42BD-B132-AC2C149523AD}"/>
              </a:ext>
            </a:extLst>
          </p:cNvPr>
          <p:cNvSpPr/>
          <p:nvPr/>
        </p:nvSpPr>
        <p:spPr>
          <a:xfrm>
            <a:off x="696987" y="2075577"/>
            <a:ext cx="100092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77CC4BC-B54E-4DE9-968C-C36DE390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3" y="2803495"/>
            <a:ext cx="12120789" cy="13542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endParaRPr lang="pl-PL" altLang="pl-PL" sz="2500" b="1" kern="0" dirty="0">
              <a:solidFill>
                <a:srgbClr val="004C9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0EB8B76-774A-4610-A04B-27D1324B82EB}"/>
              </a:ext>
            </a:extLst>
          </p:cNvPr>
          <p:cNvSpPr/>
          <p:nvPr/>
        </p:nvSpPr>
        <p:spPr>
          <a:xfrm>
            <a:off x="372020" y="2075577"/>
            <a:ext cx="57255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429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  <a:t>OZE i energetyka rozproszona – fundamentem nowoczesnej energetyki</a:t>
            </a:r>
          </a:p>
          <a:p>
            <a:pPr marL="819150" lvl="1" indent="-3429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4C9A"/>
              </a:solidFill>
              <a:latin typeface="+mn-lt"/>
              <a:cs typeface="+mn-cs"/>
            </a:endParaRPr>
          </a:p>
          <a:p>
            <a:pPr marL="819150" lvl="1" indent="-3429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  <a:t>Centra danych jako naturalny odbiorca </a:t>
            </a:r>
            <a:b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</a:br>
            <a: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  <a:t>dla rozproszonych odnawialnych źródeł energii</a:t>
            </a:r>
          </a:p>
          <a:p>
            <a:pPr marL="819150" lvl="1" indent="-3429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4C9A"/>
              </a:solidFill>
              <a:latin typeface="+mn-lt"/>
              <a:cs typeface="+mn-cs"/>
            </a:endParaRPr>
          </a:p>
          <a:p>
            <a:pPr marL="819150" lvl="1" indent="-3429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  <a:t>Banki łącznikiem kapitału, technologii </a:t>
            </a:r>
            <a:b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</a:br>
            <a:r>
              <a:rPr lang="pl-PL" sz="2000" dirty="0">
                <a:solidFill>
                  <a:srgbClr val="004C9A"/>
                </a:solidFill>
                <a:latin typeface="+mn-lt"/>
                <a:cs typeface="+mn-cs"/>
              </a:rPr>
              <a:t>i odpowiedzialności klimatycznej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99C8AA2-CBFB-43AF-8F72-4DD8E604B1C3}"/>
              </a:ext>
            </a:extLst>
          </p:cNvPr>
          <p:cNvSpPr txBox="1"/>
          <p:nvPr/>
        </p:nvSpPr>
        <p:spPr>
          <a:xfrm>
            <a:off x="516967" y="510559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kern="0" dirty="0">
                <a:solidFill>
                  <a:srgbClr val="004C9A"/>
                </a:solidFill>
                <a:latin typeface="+mj-lt"/>
                <a:ea typeface="+mj-ea"/>
                <a:cs typeface="+mj-cs"/>
              </a:rPr>
              <a:t>Podsumowanie</a:t>
            </a:r>
          </a:p>
        </p:txBody>
      </p:sp>
      <p:pic>
        <p:nvPicPr>
          <p:cNvPr id="8" name="Picture 2" descr="CAKE: Transformacja energetyczna Unii musi wziąć poprawkę na bezpieczeństwo  (ANALIZA) | Portal Biznes Alert">
            <a:extLst>
              <a:ext uri="{FF2B5EF4-FFF2-40B4-BE49-F238E27FC236}">
                <a16:creationId xmlns:a16="http://schemas.microsoft.com/office/drawing/2014/main" id="{05318382-E886-4A9D-BFEA-4ECDC5B2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-662" r="43800" b="662"/>
          <a:stretch/>
        </p:blipFill>
        <p:spPr bwMode="auto">
          <a:xfrm>
            <a:off x="6752991" y="-42006"/>
            <a:ext cx="5490609" cy="69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8382" y="912919"/>
            <a:ext cx="5411452" cy="73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1"/>
              </a:lnSpc>
            </a:pPr>
            <a:r>
              <a:rPr lang="pl-PL" sz="2500" b="1" dirty="0">
                <a:solidFill>
                  <a:srgbClr val="0030A8"/>
                </a:solidFill>
                <a:latin typeface="+mj-lt"/>
                <a:ea typeface="TT Interphases"/>
                <a:cs typeface="TT Interphases"/>
                <a:sym typeface="TT Interphases"/>
              </a:rPr>
              <a:t>Krzysztof Dresler</a:t>
            </a:r>
            <a:endParaRPr lang="en-US" sz="2500" b="1" dirty="0">
              <a:solidFill>
                <a:srgbClr val="0030A8"/>
              </a:solidFill>
              <a:latin typeface="+mj-lt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41503" y="1138652"/>
            <a:ext cx="5902278" cy="5352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6393" lvl="1" indent="-177836">
              <a:lnSpc>
                <a:spcPct val="150000"/>
              </a:lnSpc>
              <a:spcBef>
                <a:spcPts val="800"/>
              </a:spcBef>
              <a:buFont typeface="Arial"/>
              <a:buChar char="•"/>
              <a:tabLst>
                <a:tab pos="4183370" algn="l"/>
              </a:tabLst>
            </a:pP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Zebrałem prawie 30 lat doświadczenia w sektorze finansowym i branży zielonej energii. 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Obecnie pełnię funkcję Wiceprezesa Zarządu PKO Banku Polskiego, odpowiadając 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za Obszar Finansowy, a także jestem Przewodniczącym Komitetu Technologii Wodorowych PSNM.</a:t>
            </a:r>
          </a:p>
          <a:p>
            <a:pPr marL="296393" lvl="1" indent="-177836">
              <a:lnSpc>
                <a:spcPct val="150000"/>
              </a:lnSpc>
              <a:spcBef>
                <a:spcPts val="800"/>
              </a:spcBef>
              <a:buFont typeface="Arial"/>
              <a:buChar char="•"/>
            </a:pP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Wcześniej współtworzyłem globalną firmę IMPACT </a:t>
            </a:r>
            <a:r>
              <a:rPr lang="pl-PL" sz="1134" dirty="0" err="1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Clean</a:t>
            </a: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Power Technology, specjalizującą się w systemach bateryjnych dla pojazdów elektrycznych i stacjonarnych magazynach energii. 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Pracowałem również jako Wiceprezes PKO BP ds. ryzyka, założyłem BAAK </a:t>
            </a:r>
            <a:r>
              <a:rPr lang="pl-PL" sz="1134" dirty="0" err="1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Structured</a:t>
            </a: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Finance, byłem sekretarzem Rady Nadzorczej PZU SA oraz </a:t>
            </a:r>
            <a:r>
              <a:rPr lang="pl-PL" sz="1134" dirty="0" err="1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Risk</a:t>
            </a: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Managerem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 KDPW.</a:t>
            </a:r>
          </a:p>
          <a:p>
            <a:pPr marL="296393" lvl="1" indent="-177836">
              <a:lnSpc>
                <a:spcPct val="150000"/>
              </a:lnSpc>
              <a:spcBef>
                <a:spcPts val="800"/>
              </a:spcBef>
              <a:buFont typeface="Arial"/>
              <a:buChar char="•"/>
            </a:pP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Posiadam dyplom magistra Szkoły Głównej Handlowej w Warszawie oraz tytuł MBA Green Transformation  WSB w Nowym Sączu, ukończyłem studia podyplomowe z filozofii, controllingu bankowego i zarządzania (University of New </a:t>
            </a:r>
            <a:r>
              <a:rPr lang="pl-PL" sz="1134" dirty="0" err="1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Brunswick</a:t>
            </a: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). 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 2012 roku zostałem odznaczony przez Prezesa NBP za zasługi dla bankowości 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 Polsce.</a:t>
            </a:r>
          </a:p>
          <a:p>
            <a:pPr marL="296393" lvl="1" indent="-177836">
              <a:lnSpc>
                <a:spcPct val="150000"/>
              </a:lnSpc>
              <a:spcBef>
                <a:spcPts val="800"/>
              </a:spcBef>
              <a:buFont typeface="Arial"/>
              <a:buChar char="•"/>
            </a:pP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Poza pracą jestem pasjonatem triathlonu i członkiem zarządu TRICLUB </a:t>
            </a:r>
            <a:r>
              <a:rPr lang="pl-PL" sz="1134" dirty="0" err="1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Association</a:t>
            </a: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.</a:t>
            </a:r>
            <a:b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</a:b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Angażuję się również w edukację jako członek zarządu szkoły średniej oraz rady nadzorczej EFPA Foundation. </a:t>
            </a:r>
          </a:p>
          <a:p>
            <a:pPr marL="296393" lvl="1" indent="-177836">
              <a:lnSpc>
                <a:spcPct val="150000"/>
              </a:lnSpc>
              <a:spcBef>
                <a:spcPts val="800"/>
              </a:spcBef>
              <a:buFont typeface="Arial"/>
              <a:buChar char="•"/>
            </a:pPr>
            <a:r>
              <a:rPr lang="pl-PL" sz="1134" dirty="0">
                <a:solidFill>
                  <a:srgbClr val="0030A8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Mówię biegle po angielsku i niemiecku. Prywatnie – mąż i ojciec dwóch córek.</a:t>
            </a:r>
            <a:endParaRPr lang="en-US" sz="1134" dirty="0">
              <a:solidFill>
                <a:srgbClr val="0030A8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910F93-9D2B-4A78-98C7-A90D927F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4" y="2207769"/>
            <a:ext cx="4648877" cy="29523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903B1C6-C20A-442A-BF9A-7BFDC04C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958" y="155990"/>
            <a:ext cx="1163299" cy="710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0">
            <a:extLst>
              <a:ext uri="{FF2B5EF4-FFF2-40B4-BE49-F238E27FC236}">
                <a16:creationId xmlns:a16="http://schemas.microsoft.com/office/drawing/2014/main" id="{CBAFDB48-59CB-44E6-9313-C49CCFEF469D}"/>
              </a:ext>
            </a:extLst>
          </p:cNvPr>
          <p:cNvSpPr txBox="1">
            <a:spLocks/>
          </p:cNvSpPr>
          <p:nvPr/>
        </p:nvSpPr>
        <p:spPr>
          <a:xfrm>
            <a:off x="444477" y="600312"/>
            <a:ext cx="7648065" cy="6840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PL" sz="2500" b="0" kern="0" baseline="0" noProof="0" dirty="0">
                <a:solidFill>
                  <a:srgbClr val="004C9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468C"/>
                </a:solidFill>
                <a:latin typeface="PKO Bank Polski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468C"/>
                </a:solidFill>
                <a:latin typeface="PKO Bank Polski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468C"/>
                </a:solidFill>
                <a:latin typeface="PKO Bank Polski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00468C"/>
                </a:solidFill>
                <a:latin typeface="PKO Bank Polski" pitchFamily="34" charset="0"/>
                <a:cs typeface="Arial" charset="0"/>
              </a:defRPr>
            </a:lvl5pPr>
            <a:lvl6pPr marL="60972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6pPr>
            <a:lvl7pPr marL="1219444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7pPr>
            <a:lvl8pPr marL="1829166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8pPr>
            <a:lvl9pPr marL="243888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273A7C"/>
                </a:solidFill>
                <a:latin typeface="PKO Bank Polski Rg" pitchFamily="50" charset="0"/>
                <a:cs typeface="Arial" charset="0"/>
              </a:defRPr>
            </a:lvl9pPr>
          </a:lstStyle>
          <a:p>
            <a:pPr eaLnBrk="0" hangingPunct="0"/>
            <a:r>
              <a:rPr lang="pl-PL" b="1" dirty="0"/>
              <a:t>Obecny świat potrzebuje nowej wrażliwości opartej </a:t>
            </a:r>
            <a:br>
              <a:rPr lang="pl-PL" b="1" dirty="0"/>
            </a:br>
            <a:r>
              <a:rPr lang="pl-PL" b="1" dirty="0"/>
              <a:t>na sprawiedliwym, zrównoważonym i harmonijnym  rozwoju, bo narastają wyzwania związane z: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2B755AB-60C7-4FA0-8188-852F84B05AA1}"/>
              </a:ext>
            </a:extLst>
          </p:cNvPr>
          <p:cNvSpPr/>
          <p:nvPr/>
        </p:nvSpPr>
        <p:spPr>
          <a:xfrm>
            <a:off x="439204" y="5037196"/>
            <a:ext cx="4433121" cy="338566"/>
          </a:xfrm>
          <a:prstGeom prst="rect">
            <a:avLst/>
          </a:prstGeom>
          <a:ln w="25400">
            <a:miter lim="400000"/>
          </a:ln>
        </p:spPr>
        <p:txBody>
          <a:bodyPr wrap="square" tIns="45726" bIns="45726" anchor="b">
            <a:spAutoFit/>
          </a:bodyPr>
          <a:lstStyle/>
          <a:p>
            <a:pPr algn="just">
              <a:buClr>
                <a:srgbClr val="50AAFA"/>
              </a:buClr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16AD58C-A66F-479C-8CC0-B8221F8F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93" y="0"/>
            <a:ext cx="4092821" cy="6859588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7C8817C-98F3-4315-84FE-7965B76E7D4C}"/>
              </a:ext>
            </a:extLst>
          </p:cNvPr>
          <p:cNvSpPr/>
          <p:nvPr/>
        </p:nvSpPr>
        <p:spPr>
          <a:xfrm>
            <a:off x="423991" y="1936676"/>
            <a:ext cx="3244251" cy="4717499"/>
          </a:xfrm>
          <a:prstGeom prst="rect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Negatywnymi tendencjami klimatycznymi</a:t>
            </a:r>
            <a:b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i środowiskowymi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Nierównościami społecznymi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Zaburzeniami pokoju </a:t>
            </a:r>
            <a:b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na świecie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Podważaniem fundamentów prawnych i instytucjonalnych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Utratą renty geograficznej</a:t>
            </a:r>
          </a:p>
          <a:p>
            <a:pPr marL="176213" indent="-176213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Wzrostem ryzyka geopolitycznego</a:t>
            </a:r>
            <a:r>
              <a:rPr lang="pl-PL" sz="1600" dirty="0">
                <a:solidFill>
                  <a:srgbClr val="3836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54B018A-C5DC-4158-9B36-89EE39FEB9D6}"/>
              </a:ext>
            </a:extLst>
          </p:cNvPr>
          <p:cNvSpPr/>
          <p:nvPr/>
        </p:nvSpPr>
        <p:spPr>
          <a:xfrm>
            <a:off x="4297387" y="1917626"/>
            <a:ext cx="3755920" cy="4717499"/>
          </a:xfrm>
          <a:prstGeom prst="rect">
            <a:avLst/>
          </a:prstGeom>
          <a:solidFill>
            <a:schemeClr val="accent1">
              <a:lumMod val="40000"/>
              <a:lumOff val="6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 panose="020F0502020204030204" pitchFamily="34" charset="0"/>
              </a:rPr>
              <a:t>Czy zatem nowa rola banków </a:t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 panose="020F0502020204030204" pitchFamily="34" charset="0"/>
              </a:rPr>
              <a:t>w gospodarce to:</a:t>
            </a:r>
            <a:r>
              <a:rPr lang="pl-PL" sz="1600" b="1" dirty="0">
                <a:latin typeface="+mj-lt"/>
                <a:cs typeface="Calibri" panose="020F0502020204030204" pitchFamily="34" charset="0"/>
              </a:rPr>
              <a:t>:</a:t>
            </a:r>
            <a:endParaRPr lang="pl-PL" sz="1600" b="1" dirty="0">
              <a:solidFill>
                <a:srgbClr val="383634"/>
              </a:solidFill>
              <a:latin typeface="+mj-lt"/>
              <a:cs typeface="Calibri" panose="020F0502020204030204" pitchFamily="34" charset="0"/>
            </a:endParaRPr>
          </a:p>
          <a:p>
            <a:pPr marL="176213" lvl="1" indent="-176213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finansowanie innowacji </a:t>
            </a:r>
            <a:b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i nowych technologii oraz ich komercjalizacji</a:t>
            </a:r>
          </a:p>
          <a:p>
            <a:pPr marL="176213" lvl="1" indent="-176213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zorientowanie na wzmacnianie kompetencji przyszłości </a:t>
            </a:r>
            <a:b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w zaawansowanych technologiach</a:t>
            </a:r>
          </a:p>
          <a:p>
            <a:pPr marL="176213" indent="-176213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finansowanie czystej energii i niższych jej kosztów dla gospodarki i ludności</a:t>
            </a:r>
          </a:p>
          <a:p>
            <a:pPr marL="176213" indent="-176213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zorientowanie na eliminację ubóstwa, ochronę zdrowia i poprawę dobrostanu</a:t>
            </a:r>
          </a:p>
          <a:p>
            <a:pPr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pl-PL" sz="1600" b="1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…czyli profilowanie zmian nawyków </a:t>
            </a:r>
            <a:br>
              <a:rPr lang="pl-PL" sz="1600" b="1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383634"/>
                </a:solidFill>
                <a:latin typeface="+mj-lt"/>
                <a:cs typeface="Calibri" panose="020F0502020204030204" pitchFamily="34" charset="0"/>
              </a:rPr>
              <a:t>i odpowiedzialne finansowanie zrównoważonego rozwoju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9FAC6015-F9A2-4D21-A13F-3E0B1BE41002}"/>
              </a:ext>
            </a:extLst>
          </p:cNvPr>
          <p:cNvSpPr/>
          <p:nvPr/>
        </p:nvSpPr>
        <p:spPr>
          <a:xfrm>
            <a:off x="3789428" y="3887672"/>
            <a:ext cx="431872" cy="77740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F5F6F6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34053" y="3681723"/>
            <a:ext cx="1688553" cy="1688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 sz="1134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21887" y="645308"/>
            <a:ext cx="10009062" cy="73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1"/>
              </a:lnSpc>
            </a:pPr>
            <a:r>
              <a:rPr lang="pl-PL" sz="2500" b="1" dirty="0">
                <a:solidFill>
                  <a:srgbClr val="0030A8"/>
                </a:solidFill>
                <a:latin typeface="+mj-lt"/>
                <a:sym typeface="Montserrat"/>
              </a:rPr>
              <a:t>PKO Bank Polski liderem polskiej bankowości </a:t>
            </a:r>
            <a:endParaRPr lang="en-US" sz="2500" b="1" dirty="0">
              <a:solidFill>
                <a:srgbClr val="0030A8"/>
              </a:solidFill>
              <a:latin typeface="+mj-lt"/>
              <a:sym typeface="Montserrat"/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CB42E3A-CF83-46E3-A83D-7D80FC932F87}"/>
              </a:ext>
            </a:extLst>
          </p:cNvPr>
          <p:cNvGrpSpPr/>
          <p:nvPr/>
        </p:nvGrpSpPr>
        <p:grpSpPr>
          <a:xfrm>
            <a:off x="762353" y="2108688"/>
            <a:ext cx="2889221" cy="4064936"/>
            <a:chOff x="768350" y="1384299"/>
            <a:chExt cx="3093352" cy="4494214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90FFBFB8-E54E-4554-9193-2A475C683ADD}"/>
                </a:ext>
              </a:extLst>
            </p:cNvPr>
            <p:cNvSpPr/>
            <p:nvPr/>
          </p:nvSpPr>
          <p:spPr>
            <a:xfrm>
              <a:off x="768978" y="1384299"/>
              <a:ext cx="3092723" cy="4494214"/>
            </a:xfrm>
            <a:prstGeom prst="roundRect">
              <a:avLst>
                <a:gd name="adj" fmla="val 102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9">
                <a:defRPr/>
              </a:pPr>
              <a:endParaRPr lang="pl-PL" sz="1133" dirty="0">
                <a:solidFill>
                  <a:srgbClr val="FFFFFF"/>
                </a:solidFill>
                <a:latin typeface="PKO Bank Polski"/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35D20FC8-2477-4E39-A887-1DC2AC13F3B2}"/>
                </a:ext>
              </a:extLst>
            </p:cNvPr>
            <p:cNvSpPr/>
            <p:nvPr/>
          </p:nvSpPr>
          <p:spPr>
            <a:xfrm>
              <a:off x="2339788" y="5213722"/>
              <a:ext cx="1521913" cy="6647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9">
                <a:defRPr/>
              </a:pPr>
              <a:endParaRPr lang="pl-PL" sz="1133" dirty="0">
                <a:solidFill>
                  <a:srgbClr val="FFFFFF"/>
                </a:solidFill>
                <a:latin typeface="PKO Bank Polski"/>
              </a:endParaRPr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A119032B-EAA6-4D81-93C7-DF3789359B43}"/>
                </a:ext>
              </a:extLst>
            </p:cNvPr>
            <p:cNvSpPr/>
            <p:nvPr/>
          </p:nvSpPr>
          <p:spPr>
            <a:xfrm>
              <a:off x="768350" y="1388446"/>
              <a:ext cx="3093352" cy="6647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39">
                <a:defRPr/>
              </a:pPr>
              <a:endParaRPr lang="pl-PL" sz="1133" dirty="0">
                <a:solidFill>
                  <a:srgbClr val="FFFFFF"/>
                </a:solidFill>
                <a:latin typeface="PKO Bank Polski"/>
              </a:endParaRPr>
            </a:p>
          </p:txBody>
        </p:sp>
      </p:grpSp>
      <p:sp>
        <p:nvSpPr>
          <p:cNvPr id="27" name="Symbol zastępczy tekstu 5">
            <a:extLst>
              <a:ext uri="{FF2B5EF4-FFF2-40B4-BE49-F238E27FC236}">
                <a16:creationId xmlns:a16="http://schemas.microsoft.com/office/drawing/2014/main" id="{339D524C-859B-4BF0-A85F-9732D7C823AC}"/>
              </a:ext>
            </a:extLst>
          </p:cNvPr>
          <p:cNvSpPr txBox="1">
            <a:spLocks/>
          </p:cNvSpPr>
          <p:nvPr/>
        </p:nvSpPr>
        <p:spPr>
          <a:xfrm>
            <a:off x="1867823" y="2411560"/>
            <a:ext cx="1447402" cy="490500"/>
          </a:xfrm>
          <a:prstGeom prst="rect">
            <a:avLst/>
          </a:prstGeom>
        </p:spPr>
        <p:txBody>
          <a:bodyPr wrap="square" lIns="0" tIns="0" rIns="0" bIns="119996"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06450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279525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771650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244725" indent="-330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609539">
              <a:buClr>
                <a:srgbClr val="004C9A"/>
              </a:buClr>
              <a:defRPr/>
            </a:pPr>
            <a:r>
              <a:rPr lang="pl-PL" sz="1200" kern="0" dirty="0">
                <a:solidFill>
                  <a:srgbClr val="004C9A"/>
                </a:solidFill>
                <a:latin typeface="PKO Bank Polski"/>
              </a:rPr>
              <a:t>Kluczowe dane </a:t>
            </a:r>
            <a:br>
              <a:rPr lang="pl-PL" sz="1200" kern="0" dirty="0">
                <a:solidFill>
                  <a:srgbClr val="004C9A"/>
                </a:solidFill>
                <a:latin typeface="PKO Bank Polski"/>
              </a:rPr>
            </a:br>
            <a:r>
              <a:rPr lang="pl-PL" sz="1200" kern="0" dirty="0">
                <a:solidFill>
                  <a:srgbClr val="004C9A"/>
                </a:solidFill>
                <a:latin typeface="PKO Bank Polski"/>
              </a:rPr>
              <a:t>finansowe Q1’25</a:t>
            </a: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07541F25-E74A-4AB6-BE7F-95650F4EC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659" y="2260906"/>
            <a:ext cx="521131" cy="515759"/>
          </a:xfrm>
          <a:prstGeom prst="rect">
            <a:avLst/>
          </a:prstGeom>
        </p:spPr>
      </p:pic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85A8002B-9FB5-484D-BA01-5833D64FA4A8}"/>
              </a:ext>
            </a:extLst>
          </p:cNvPr>
          <p:cNvCxnSpPr>
            <a:cxnSpLocks/>
          </p:cNvCxnSpPr>
          <p:nvPr/>
        </p:nvCxnSpPr>
        <p:spPr>
          <a:xfrm>
            <a:off x="1727776" y="2411702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>
            <a:extLst>
              <a:ext uri="{FF2B5EF4-FFF2-40B4-BE49-F238E27FC236}">
                <a16:creationId xmlns:a16="http://schemas.microsoft.com/office/drawing/2014/main" id="{EDBEE3B4-961B-48BA-B13B-0B63AFFC63AA}"/>
              </a:ext>
            </a:extLst>
          </p:cNvPr>
          <p:cNvGrpSpPr/>
          <p:nvPr/>
        </p:nvGrpSpPr>
        <p:grpSpPr>
          <a:xfrm>
            <a:off x="3757875" y="4170819"/>
            <a:ext cx="1297860" cy="865826"/>
            <a:chOff x="4126785" y="1737676"/>
            <a:chExt cx="1946846" cy="1298776"/>
          </a:xfrm>
        </p:grpSpPr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951DD46-2C82-4037-A4C2-7DA1C09763C6}"/>
                </a:ext>
              </a:extLst>
            </p:cNvPr>
            <p:cNvSpPr txBox="1"/>
            <p:nvPr/>
          </p:nvSpPr>
          <p:spPr>
            <a:xfrm>
              <a:off x="4126785" y="1737676"/>
              <a:ext cx="1946846" cy="27124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buClr>
                  <a:srgbClr val="004C9A"/>
                </a:buClr>
                <a:defRPr/>
              </a:pPr>
              <a:r>
                <a:rPr lang="pl-PL" sz="1334" b="1" dirty="0">
                  <a:solidFill>
                    <a:srgbClr val="004C9A"/>
                  </a:solidFill>
                  <a:latin typeface="PKO Bank Polski"/>
                </a:rPr>
                <a:t>Suma bilansowa</a:t>
              </a:r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8ACDF309-1CD5-47AC-AA37-94E29AFA2D92}"/>
                </a:ext>
              </a:extLst>
            </p:cNvPr>
            <p:cNvSpPr txBox="1"/>
            <p:nvPr/>
          </p:nvSpPr>
          <p:spPr>
            <a:xfrm>
              <a:off x="4126785" y="2045257"/>
              <a:ext cx="1027629" cy="677032"/>
            </a:xfrm>
            <a:prstGeom prst="rect">
              <a:avLst/>
            </a:prstGeom>
          </p:spPr>
          <p:txBody>
            <a:bodyPr wrap="square" lIns="0" tIns="0" rIns="71998" bIns="0" rtlCol="0" anchor="t" anchorCtr="0">
              <a:spAutoFit/>
            </a:bodyPr>
            <a:lstStyle/>
            <a:p>
              <a:pPr defTabSz="609539">
                <a:defRPr/>
              </a:pPr>
              <a:r>
                <a:rPr lang="pl-PL" sz="2933" b="1" spc="-7" dirty="0">
                  <a:solidFill>
                    <a:srgbClr val="E4202C"/>
                  </a:solidFill>
                </a:rPr>
                <a:t>531</a:t>
              </a:r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C2E9E78B-1815-45A8-A5AB-E817B30C7501}"/>
                </a:ext>
              </a:extLst>
            </p:cNvPr>
            <p:cNvSpPr txBox="1"/>
            <p:nvPr/>
          </p:nvSpPr>
          <p:spPr>
            <a:xfrm>
              <a:off x="5189716" y="2118973"/>
              <a:ext cx="606899" cy="451467"/>
            </a:xfrm>
            <a:prstGeom prst="rect">
              <a:avLst/>
            </a:prstGeom>
          </p:spPr>
          <p:txBody>
            <a:bodyPr wrap="square" lIns="71998" tIns="0" rIns="0" bIns="0" rtlCol="0" anchor="t" anchorCtr="0">
              <a:noAutofit/>
            </a:bodyPr>
            <a:lstStyle/>
            <a:p>
              <a:pPr defTabSz="609539">
                <a:defRPr/>
              </a:pPr>
              <a:r>
                <a:rPr lang="pl-PL" sz="1067" b="1" dirty="0">
                  <a:solidFill>
                    <a:srgbClr val="E4202C"/>
                  </a:solidFill>
                </a:rPr>
                <a:t>mld </a:t>
              </a:r>
              <a:br>
                <a:rPr lang="pl-PL" sz="1067" b="1" dirty="0">
                  <a:solidFill>
                    <a:srgbClr val="E4202C"/>
                  </a:solidFill>
                </a:rPr>
              </a:br>
              <a:r>
                <a:rPr lang="pl-PL" sz="1067" b="1" dirty="0">
                  <a:solidFill>
                    <a:srgbClr val="E4202C"/>
                  </a:solidFill>
                </a:rPr>
                <a:t>PLN</a:t>
              </a:r>
            </a:p>
          </p:txBody>
        </p: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0FDC992B-348E-4DFE-9295-C1144FA4F53F}"/>
                </a:ext>
              </a:extLst>
            </p:cNvPr>
            <p:cNvCxnSpPr>
              <a:cxnSpLocks/>
            </p:cNvCxnSpPr>
            <p:nvPr/>
          </p:nvCxnSpPr>
          <p:spPr>
            <a:xfrm>
              <a:off x="5172065" y="2144654"/>
              <a:ext cx="0" cy="432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590EBE20-0C38-4189-9C35-654144DC5B81}"/>
                </a:ext>
              </a:extLst>
            </p:cNvPr>
            <p:cNvSpPr txBox="1"/>
            <p:nvPr/>
          </p:nvSpPr>
          <p:spPr>
            <a:xfrm>
              <a:off x="4126785" y="2724426"/>
              <a:ext cx="1692394" cy="312026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+8,2% r/r </a:t>
              </a:r>
            </a:p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+1,2% kw/kw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9E1D87C9-80FB-47FE-96CB-CEA1D9E988A6}"/>
              </a:ext>
            </a:extLst>
          </p:cNvPr>
          <p:cNvGrpSpPr/>
          <p:nvPr/>
        </p:nvGrpSpPr>
        <p:grpSpPr>
          <a:xfrm>
            <a:off x="7390232" y="4170546"/>
            <a:ext cx="1767695" cy="1024406"/>
            <a:chOff x="4036067" y="3808969"/>
            <a:chExt cx="2651620" cy="1536653"/>
          </a:xfrm>
        </p:grpSpPr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1DA0AD6E-65C9-4678-8841-775264D04048}"/>
                </a:ext>
              </a:extLst>
            </p:cNvPr>
            <p:cNvSpPr txBox="1"/>
            <p:nvPr/>
          </p:nvSpPr>
          <p:spPr>
            <a:xfrm>
              <a:off x="4036067" y="4118569"/>
              <a:ext cx="1455694" cy="677032"/>
            </a:xfrm>
            <a:prstGeom prst="rect">
              <a:avLst/>
            </a:prstGeom>
          </p:spPr>
          <p:txBody>
            <a:bodyPr wrap="square" lIns="0" tIns="0" rIns="71998" bIns="0" rtlCol="0" anchor="t" anchorCtr="0">
              <a:spAutoFit/>
            </a:bodyPr>
            <a:lstStyle/>
            <a:p>
              <a:pPr defTabSz="609539">
                <a:defRPr/>
              </a:pPr>
              <a:r>
                <a:rPr lang="pl-PL" sz="2933" b="1" spc="-7" dirty="0">
                  <a:solidFill>
                    <a:srgbClr val="E4202C"/>
                  </a:solidFill>
                </a:rPr>
                <a:t>18,6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6957738D-7597-4AFA-AC2D-FA9E03BB0C2C}"/>
                </a:ext>
              </a:extLst>
            </p:cNvPr>
            <p:cNvSpPr txBox="1"/>
            <p:nvPr/>
          </p:nvSpPr>
          <p:spPr>
            <a:xfrm>
              <a:off x="4126785" y="3808969"/>
              <a:ext cx="1692394" cy="27124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buClr>
                  <a:srgbClr val="004C9A"/>
                </a:buClr>
                <a:defRPr/>
              </a:pPr>
              <a:r>
                <a:rPr lang="pl-PL" sz="1334" b="1" dirty="0">
                  <a:solidFill>
                    <a:srgbClr val="004C9A"/>
                  </a:solidFill>
                  <a:latin typeface="PKO Bank Polski"/>
                </a:rPr>
                <a:t>ROE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8D85106-7F53-4137-8E8D-5C4ACFB2D270}"/>
                </a:ext>
              </a:extLst>
            </p:cNvPr>
            <p:cNvSpPr txBox="1"/>
            <p:nvPr/>
          </p:nvSpPr>
          <p:spPr>
            <a:xfrm>
              <a:off x="5494787" y="4181382"/>
              <a:ext cx="522235" cy="398462"/>
            </a:xfrm>
            <a:prstGeom prst="rect">
              <a:avLst/>
            </a:prstGeom>
          </p:spPr>
          <p:txBody>
            <a:bodyPr wrap="square" lIns="71998" tIns="0" rIns="0" bIns="0" rtlCol="0" anchor="t" anchorCtr="0">
              <a:noAutofit/>
            </a:bodyPr>
            <a:lstStyle/>
            <a:p>
              <a:pPr defTabSz="609539">
                <a:defRPr/>
              </a:pPr>
              <a:r>
                <a:rPr lang="pl-PL" sz="1333" b="1" dirty="0">
                  <a:solidFill>
                    <a:srgbClr val="E4202C"/>
                  </a:solidFill>
                </a:rPr>
                <a:t>%</a:t>
              </a:r>
            </a:p>
          </p:txBody>
        </p: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96967B81-72F4-4BDE-BD8B-A0791BC45694}"/>
                </a:ext>
              </a:extLst>
            </p:cNvPr>
            <p:cNvCxnSpPr>
              <a:cxnSpLocks/>
            </p:cNvCxnSpPr>
            <p:nvPr/>
          </p:nvCxnSpPr>
          <p:spPr>
            <a:xfrm>
              <a:off x="5471274" y="4190272"/>
              <a:ext cx="0" cy="432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C4EA762A-609D-4D82-8013-7B041F550519}"/>
                </a:ext>
              </a:extLst>
            </p:cNvPr>
            <p:cNvSpPr txBox="1"/>
            <p:nvPr/>
          </p:nvSpPr>
          <p:spPr>
            <a:xfrm>
              <a:off x="4154785" y="4764103"/>
              <a:ext cx="2532902" cy="581519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spcAft>
                  <a:spcPts val="200"/>
                </a:spcAft>
                <a:defRPr/>
              </a:pPr>
              <a:r>
                <a:rPr lang="pl-PL" sz="1100" dirty="0"/>
                <a:t>+0,9 </a:t>
              </a:r>
              <a:r>
                <a:rPr lang="pl-PL" sz="1100" dirty="0" err="1"/>
                <a:t>p.p</a:t>
              </a:r>
              <a:r>
                <a:rPr lang="pl-PL" sz="1100" dirty="0"/>
                <a:t>. r/r</a:t>
              </a:r>
            </a:p>
            <a:p>
              <a:pPr defTabSz="609539">
                <a:spcAft>
                  <a:spcPts val="200"/>
                </a:spcAft>
                <a:defRPr/>
              </a:pPr>
              <a:r>
                <a:rPr lang="pl-PL" sz="1100" dirty="0"/>
                <a:t>-0,3 </a:t>
              </a:r>
              <a:r>
                <a:rPr lang="pl-PL" sz="1100" dirty="0" err="1"/>
                <a:t>p.p</a:t>
              </a:r>
              <a:r>
                <a:rPr lang="pl-PL" sz="1100" dirty="0"/>
                <a:t>. </a:t>
              </a:r>
              <a:r>
                <a:rPr lang="pl-PL" sz="1100" dirty="0" err="1"/>
                <a:t>kw</a:t>
              </a:r>
              <a:r>
                <a:rPr lang="pl-PL" sz="1100" dirty="0"/>
                <a:t>/</a:t>
              </a:r>
              <a:r>
                <a:rPr lang="pl-PL" sz="1100" dirty="0" err="1"/>
                <a:t>kw</a:t>
              </a:r>
              <a:endParaRPr lang="pl-PL" sz="106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410803B6-4012-4EF7-9886-88CE3739B7E4}"/>
              </a:ext>
            </a:extLst>
          </p:cNvPr>
          <p:cNvGrpSpPr/>
          <p:nvPr/>
        </p:nvGrpSpPr>
        <p:grpSpPr>
          <a:xfrm>
            <a:off x="5424010" y="4170548"/>
            <a:ext cx="1825704" cy="657735"/>
            <a:chOff x="9431066" y="3636002"/>
            <a:chExt cx="2738634" cy="986631"/>
          </a:xfrm>
        </p:grpSpPr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C7A934F1-935E-4FCB-B3FF-1EB38CD46551}"/>
                </a:ext>
              </a:extLst>
            </p:cNvPr>
            <p:cNvSpPr txBox="1"/>
            <p:nvPr/>
          </p:nvSpPr>
          <p:spPr>
            <a:xfrm>
              <a:off x="9627431" y="3945600"/>
              <a:ext cx="1159231" cy="677033"/>
            </a:xfrm>
            <a:prstGeom prst="rect">
              <a:avLst/>
            </a:prstGeom>
          </p:spPr>
          <p:txBody>
            <a:bodyPr wrap="square" lIns="0" tIns="0" rIns="71998" bIns="0" rtlCol="0" anchor="t" anchorCtr="0">
              <a:spAutoFit/>
            </a:bodyPr>
            <a:lstStyle/>
            <a:p>
              <a:pPr defTabSz="609539">
                <a:defRPr/>
              </a:pPr>
              <a:r>
                <a:rPr lang="pl-PL" sz="2933" b="1" spc="-7" dirty="0">
                  <a:solidFill>
                    <a:srgbClr val="E4202C"/>
                  </a:solidFill>
                </a:rPr>
                <a:t>11,2</a:t>
              </a:r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A1C676CE-7EE9-45D6-B1A2-1AAE5FE4BADA}"/>
                </a:ext>
              </a:extLst>
            </p:cNvPr>
            <p:cNvSpPr txBox="1"/>
            <p:nvPr/>
          </p:nvSpPr>
          <p:spPr>
            <a:xfrm>
              <a:off x="9431066" y="3636002"/>
              <a:ext cx="2738634" cy="250504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buClr>
                  <a:srgbClr val="004C9A"/>
                </a:buClr>
                <a:defRPr/>
              </a:pPr>
              <a:r>
                <a:rPr lang="pl-PL" sz="1334" b="1" dirty="0">
                  <a:solidFill>
                    <a:srgbClr val="004C9A"/>
                  </a:solidFill>
                  <a:latin typeface="PKO Bank Polski"/>
                </a:rPr>
                <a:t>Dochody podstawowe</a:t>
              </a:r>
              <a:r>
                <a:rPr lang="pl-PL" sz="1334" b="1" baseline="30000" dirty="0">
                  <a:solidFill>
                    <a:srgbClr val="FF0000"/>
                  </a:solidFill>
                  <a:latin typeface="PKO Bank Polski"/>
                </a:rPr>
                <a:t>1</a:t>
              </a:r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6587CBDC-1E31-4943-84F2-678740D09F8F}"/>
                </a:ext>
              </a:extLst>
            </p:cNvPr>
            <p:cNvSpPr txBox="1"/>
            <p:nvPr/>
          </p:nvSpPr>
          <p:spPr>
            <a:xfrm>
              <a:off x="10813891" y="4038132"/>
              <a:ext cx="556450" cy="462285"/>
            </a:xfrm>
            <a:prstGeom prst="rect">
              <a:avLst/>
            </a:prstGeom>
          </p:spPr>
          <p:txBody>
            <a:bodyPr wrap="square" lIns="71998" tIns="0" rIns="0" bIns="0" rtlCol="0" anchor="t" anchorCtr="0">
              <a:noAutofit/>
            </a:bodyPr>
            <a:lstStyle/>
            <a:p>
              <a:pPr defTabSz="609539">
                <a:defRPr/>
              </a:pPr>
              <a:r>
                <a:rPr lang="pl-PL" sz="1333" b="1" dirty="0">
                  <a:solidFill>
                    <a:srgbClr val="E4202C"/>
                  </a:solidFill>
                </a:rPr>
                <a:t>%</a:t>
              </a:r>
            </a:p>
            <a:p>
              <a:pPr defTabSz="609539">
                <a:defRPr/>
              </a:pPr>
              <a:r>
                <a:rPr lang="pl-PL" sz="1333" b="1" dirty="0">
                  <a:solidFill>
                    <a:srgbClr val="E4202C"/>
                  </a:solidFill>
                </a:rPr>
                <a:t>r/r </a:t>
              </a:r>
            </a:p>
          </p:txBody>
        </p: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E215FCBA-29EB-42D5-87AE-9FF0A2A19AA9}"/>
                </a:ext>
              </a:extLst>
            </p:cNvPr>
            <p:cNvCxnSpPr>
              <a:cxnSpLocks/>
            </p:cNvCxnSpPr>
            <p:nvPr/>
          </p:nvCxnSpPr>
          <p:spPr>
            <a:xfrm>
              <a:off x="10794230" y="4047024"/>
              <a:ext cx="0" cy="432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85FD5E78-101E-49DE-A049-B1EA46F99BC3}"/>
              </a:ext>
            </a:extLst>
          </p:cNvPr>
          <p:cNvCxnSpPr>
            <a:cxnSpLocks/>
          </p:cNvCxnSpPr>
          <p:nvPr/>
        </p:nvCxnSpPr>
        <p:spPr>
          <a:xfrm>
            <a:off x="3607811" y="3967386"/>
            <a:ext cx="4718760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9AF8A8CC-7FDA-4B14-8276-9691B2BA93BB}"/>
              </a:ext>
            </a:extLst>
          </p:cNvPr>
          <p:cNvCxnSpPr>
            <a:cxnSpLocks/>
          </p:cNvCxnSpPr>
          <p:nvPr/>
        </p:nvCxnSpPr>
        <p:spPr>
          <a:xfrm flipV="1">
            <a:off x="5156361" y="4094945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34DFC05E-7C63-4C50-A2F6-3C3E065E7ECF}"/>
              </a:ext>
            </a:extLst>
          </p:cNvPr>
          <p:cNvCxnSpPr>
            <a:cxnSpLocks/>
          </p:cNvCxnSpPr>
          <p:nvPr/>
        </p:nvCxnSpPr>
        <p:spPr>
          <a:xfrm flipV="1">
            <a:off x="7249715" y="4091558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>
            <a:extLst>
              <a:ext uri="{FF2B5EF4-FFF2-40B4-BE49-F238E27FC236}">
                <a16:creationId xmlns:a16="http://schemas.microsoft.com/office/drawing/2014/main" id="{1C9D8C52-8C18-422D-A074-71EC6A3D6349}"/>
              </a:ext>
            </a:extLst>
          </p:cNvPr>
          <p:cNvGrpSpPr/>
          <p:nvPr/>
        </p:nvGrpSpPr>
        <p:grpSpPr>
          <a:xfrm>
            <a:off x="7470635" y="2845784"/>
            <a:ext cx="1128230" cy="875274"/>
            <a:chOff x="7215780" y="3592346"/>
            <a:chExt cx="1692394" cy="1312949"/>
          </a:xfrm>
        </p:grpSpPr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809E009B-3DCD-4345-ADF3-DEEBC3AD19E7}"/>
                </a:ext>
              </a:extLst>
            </p:cNvPr>
            <p:cNvSpPr txBox="1"/>
            <p:nvPr/>
          </p:nvSpPr>
          <p:spPr>
            <a:xfrm>
              <a:off x="7215780" y="3592346"/>
              <a:ext cx="1692394" cy="27124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buClr>
                  <a:srgbClr val="004C9A"/>
                </a:buClr>
                <a:defRPr/>
              </a:pPr>
              <a:r>
                <a:rPr lang="pl-PL" sz="1334" b="1" dirty="0">
                  <a:solidFill>
                    <a:srgbClr val="004C9A"/>
                  </a:solidFill>
                  <a:latin typeface="PKO Bank Polski"/>
                </a:rPr>
                <a:t>Finansowanie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5195BD1C-E6F0-42AA-BD4C-C9BEEC664D11}"/>
                </a:ext>
              </a:extLst>
            </p:cNvPr>
            <p:cNvSpPr txBox="1"/>
            <p:nvPr/>
          </p:nvSpPr>
          <p:spPr>
            <a:xfrm>
              <a:off x="7215780" y="3898346"/>
              <a:ext cx="1051209" cy="677033"/>
            </a:xfrm>
            <a:prstGeom prst="rect">
              <a:avLst/>
            </a:prstGeom>
          </p:spPr>
          <p:txBody>
            <a:bodyPr wrap="square" lIns="0" tIns="0" rIns="71998" bIns="0" rtlCol="0" anchor="t" anchorCtr="0">
              <a:spAutoFit/>
            </a:bodyPr>
            <a:lstStyle/>
            <a:p>
              <a:pPr defTabSz="609539">
                <a:defRPr/>
              </a:pPr>
              <a:r>
                <a:rPr lang="pl-PL" sz="2933" b="1" spc="-7" dirty="0">
                  <a:solidFill>
                    <a:srgbClr val="E4202C"/>
                  </a:solidFill>
                </a:rPr>
                <a:t>300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2ECE2222-D895-4E8A-AE80-6D77CCEAF243}"/>
                </a:ext>
              </a:extLst>
            </p:cNvPr>
            <p:cNvSpPr txBox="1"/>
            <p:nvPr/>
          </p:nvSpPr>
          <p:spPr>
            <a:xfrm>
              <a:off x="8301274" y="3987813"/>
              <a:ext cx="606899" cy="451467"/>
            </a:xfrm>
            <a:prstGeom prst="rect">
              <a:avLst/>
            </a:prstGeom>
          </p:spPr>
          <p:txBody>
            <a:bodyPr wrap="square" lIns="71998" tIns="0" rIns="0" bIns="0" rtlCol="0" anchor="t" anchorCtr="0">
              <a:noAutofit/>
            </a:bodyPr>
            <a:lstStyle/>
            <a:p>
              <a:pPr defTabSz="609539">
                <a:defRPr/>
              </a:pPr>
              <a:r>
                <a:rPr lang="pl-PL" sz="1067" b="1" dirty="0">
                  <a:solidFill>
                    <a:srgbClr val="E4202C"/>
                  </a:solidFill>
                </a:rPr>
                <a:t>mld </a:t>
              </a:r>
              <a:br>
                <a:rPr lang="pl-PL" sz="1067" b="1" dirty="0">
                  <a:solidFill>
                    <a:srgbClr val="E4202C"/>
                  </a:solidFill>
                </a:rPr>
              </a:br>
              <a:r>
                <a:rPr lang="pl-PL" sz="1067" b="1" dirty="0">
                  <a:solidFill>
                    <a:srgbClr val="E4202C"/>
                  </a:solidFill>
                </a:rPr>
                <a:t>PLN</a:t>
              </a: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3F73DFF0-554C-4BE9-AC84-EEABC21C207E}"/>
                </a:ext>
              </a:extLst>
            </p:cNvPr>
            <p:cNvSpPr txBox="1"/>
            <p:nvPr/>
          </p:nvSpPr>
          <p:spPr>
            <a:xfrm>
              <a:off x="7215780" y="4593268"/>
              <a:ext cx="1692394" cy="312027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+8,6% r/r</a:t>
              </a:r>
            </a:p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+1,8% kw/kw</a:t>
              </a:r>
            </a:p>
          </p:txBody>
        </p:sp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35E8EEE6-56B4-4B92-B17B-04AA5A69B4B5}"/>
                </a:ext>
              </a:extLst>
            </p:cNvPr>
            <p:cNvCxnSpPr>
              <a:cxnSpLocks/>
            </p:cNvCxnSpPr>
            <p:nvPr/>
          </p:nvCxnSpPr>
          <p:spPr>
            <a:xfrm>
              <a:off x="8266989" y="4013494"/>
              <a:ext cx="0" cy="432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77B2B1BB-C378-42B6-94BB-2B3453AC1A02}"/>
              </a:ext>
            </a:extLst>
          </p:cNvPr>
          <p:cNvSpPr txBox="1"/>
          <p:nvPr/>
        </p:nvSpPr>
        <p:spPr>
          <a:xfrm>
            <a:off x="3708255" y="2845617"/>
            <a:ext cx="1425251" cy="252842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defTabSz="609539">
              <a:buClr>
                <a:srgbClr val="004C9A"/>
              </a:buClr>
              <a:defRPr/>
            </a:pPr>
            <a:r>
              <a:rPr lang="pl-PL" sz="1334" b="1" dirty="0">
                <a:solidFill>
                  <a:srgbClr val="004C9A"/>
                </a:solidFill>
                <a:latin typeface="PKO Bank Polski"/>
              </a:rPr>
              <a:t>Zysk netto</a:t>
            </a: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3D556546-46E8-41BD-96B7-FCEA6C2173F9}"/>
              </a:ext>
            </a:extLst>
          </p:cNvPr>
          <p:cNvSpPr txBox="1"/>
          <p:nvPr/>
        </p:nvSpPr>
        <p:spPr>
          <a:xfrm>
            <a:off x="3708255" y="3050666"/>
            <a:ext cx="772799" cy="451342"/>
          </a:xfrm>
          <a:prstGeom prst="rect">
            <a:avLst/>
          </a:prstGeom>
        </p:spPr>
        <p:txBody>
          <a:bodyPr wrap="square" lIns="0" tIns="0" rIns="71998" bIns="0" rtlCol="0" anchor="t" anchorCtr="0">
            <a:spAutoFit/>
          </a:bodyPr>
          <a:lstStyle/>
          <a:p>
            <a:pPr defTabSz="609539">
              <a:defRPr/>
            </a:pPr>
            <a:r>
              <a:rPr lang="pl-PL" sz="2930" b="1" spc="-7" dirty="0">
                <a:solidFill>
                  <a:srgbClr val="E4202C"/>
                </a:solidFill>
              </a:rPr>
              <a:t>2,5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691D4E8B-30D9-448F-B3A5-3CA87DAB41F5}"/>
              </a:ext>
            </a:extLst>
          </p:cNvPr>
          <p:cNvSpPr txBox="1"/>
          <p:nvPr/>
        </p:nvSpPr>
        <p:spPr>
          <a:xfrm>
            <a:off x="4460691" y="3099809"/>
            <a:ext cx="595046" cy="300968"/>
          </a:xfrm>
          <a:prstGeom prst="rect">
            <a:avLst/>
          </a:prstGeom>
        </p:spPr>
        <p:txBody>
          <a:bodyPr wrap="square" lIns="71998" tIns="0" rIns="0" bIns="0" rtlCol="0" anchor="t" anchorCtr="0">
            <a:noAutofit/>
          </a:bodyPr>
          <a:lstStyle/>
          <a:p>
            <a:pPr defTabSz="609539">
              <a:defRPr/>
            </a:pPr>
            <a:r>
              <a:rPr lang="pl-PL" sz="1334" b="1" dirty="0">
                <a:solidFill>
                  <a:srgbClr val="E4202C"/>
                </a:solidFill>
              </a:rPr>
              <a:t>mld</a:t>
            </a:r>
          </a:p>
          <a:p>
            <a:pPr defTabSz="609539">
              <a:defRPr/>
            </a:pPr>
            <a:r>
              <a:rPr lang="pl-PL" sz="1334" b="1" dirty="0">
                <a:solidFill>
                  <a:srgbClr val="E4202C"/>
                </a:solidFill>
              </a:rPr>
              <a:t>PLN</a:t>
            </a:r>
            <a:r>
              <a:rPr lang="pl-PL" sz="1067" b="1" dirty="0">
                <a:solidFill>
                  <a:srgbClr val="E4202C"/>
                </a:solidFill>
              </a:rPr>
              <a:t> 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13701615-FD1D-4F89-AF36-DBC641478755}"/>
              </a:ext>
            </a:extLst>
          </p:cNvPr>
          <p:cNvSpPr txBox="1"/>
          <p:nvPr/>
        </p:nvSpPr>
        <p:spPr>
          <a:xfrm>
            <a:off x="3708255" y="3503433"/>
            <a:ext cx="1118275" cy="48818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defTabSz="609539">
              <a:spcAft>
                <a:spcPts val="200"/>
              </a:spcAft>
              <a:defRPr/>
            </a:pPr>
            <a:r>
              <a:rPr lang="pl-PL" sz="1100" dirty="0"/>
              <a:t>+20,8% r/r </a:t>
            </a:r>
            <a:br>
              <a:rPr lang="pl-PL" sz="1100" dirty="0"/>
            </a:br>
            <a:r>
              <a:rPr lang="pl-PL" sz="1100" dirty="0"/>
              <a:t>+0,9% </a:t>
            </a:r>
            <a:r>
              <a:rPr lang="pl-PL" sz="1100" dirty="0" err="1"/>
              <a:t>kw</a:t>
            </a:r>
            <a:r>
              <a:rPr lang="pl-PL" sz="1100" dirty="0"/>
              <a:t>/</a:t>
            </a:r>
            <a:r>
              <a:rPr lang="pl-PL" sz="1100" dirty="0" err="1"/>
              <a:t>kw</a:t>
            </a:r>
            <a:r>
              <a:rPr lang="pl-PL" sz="1100" dirty="0"/>
              <a:t> </a:t>
            </a:r>
            <a:endParaRPr lang="pl-PL" sz="1067" dirty="0">
              <a:solidFill>
                <a:srgbClr val="000000"/>
              </a:solidFill>
            </a:endParaRPr>
          </a:p>
        </p:txBody>
      </p: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0FF413B9-5092-4604-ABC9-25D8245C8824}"/>
              </a:ext>
            </a:extLst>
          </p:cNvPr>
          <p:cNvCxnSpPr>
            <a:cxnSpLocks/>
          </p:cNvCxnSpPr>
          <p:nvPr/>
        </p:nvCxnSpPr>
        <p:spPr>
          <a:xfrm>
            <a:off x="4454450" y="3116929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8672F227-EF44-4644-B30E-BCD60A6EE40E}"/>
              </a:ext>
            </a:extLst>
          </p:cNvPr>
          <p:cNvCxnSpPr>
            <a:cxnSpLocks/>
          </p:cNvCxnSpPr>
          <p:nvPr/>
        </p:nvCxnSpPr>
        <p:spPr>
          <a:xfrm flipV="1">
            <a:off x="5156361" y="2676306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32E832EA-46F5-48C2-B617-3FC3D1C48FBC}"/>
              </a:ext>
            </a:extLst>
          </p:cNvPr>
          <p:cNvCxnSpPr>
            <a:cxnSpLocks/>
          </p:cNvCxnSpPr>
          <p:nvPr/>
        </p:nvCxnSpPr>
        <p:spPr>
          <a:xfrm flipV="1">
            <a:off x="7249715" y="2672919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ymbol zastępczy tekstu 6">
            <a:extLst>
              <a:ext uri="{FF2B5EF4-FFF2-40B4-BE49-F238E27FC236}">
                <a16:creationId xmlns:a16="http://schemas.microsoft.com/office/drawing/2014/main" id="{161FA73E-DA07-48AD-810D-39932C22AE44}"/>
              </a:ext>
            </a:extLst>
          </p:cNvPr>
          <p:cNvSpPr txBox="1">
            <a:spLocks/>
          </p:cNvSpPr>
          <p:nvPr/>
        </p:nvSpPr>
        <p:spPr>
          <a:xfrm>
            <a:off x="1031710" y="3047182"/>
            <a:ext cx="2493352" cy="1949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defRPr sz="1000">
                <a:solidFill>
                  <a:schemeClr val="tx1"/>
                </a:solidFill>
                <a:latin typeface="+mn-lt"/>
                <a:cs typeface="+mn-cs"/>
              </a:defRPr>
            </a:lvl2pPr>
            <a:lvl3pPr marL="0" indent="0" algn="l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0" indent="0" algn="l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0" indent="0" algn="l" rtl="0" eaLnBrk="1" fontAlgn="base" hangingPunct="1">
              <a:lnSpc>
                <a:spcPct val="113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3353471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3963192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4572914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5182636" indent="-30486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202C"/>
              </a:buClr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14289" indent="-114289" defTabSz="609539">
              <a:lnSpc>
                <a:spcPct val="100000"/>
              </a:lnSpc>
              <a:spcAft>
                <a:spcPts val="800"/>
              </a:spcAft>
              <a:buClr>
                <a:srgbClr val="E4202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Solidny wzrost we wszystkich kluczowych obszarach:</a:t>
            </a:r>
          </a:p>
          <a:p>
            <a:pPr marL="114289" lvl="1" indent="-114289" defTabSz="609539">
              <a:lnSpc>
                <a:spcPct val="100000"/>
              </a:lnSpc>
              <a:spcAft>
                <a:spcPts val="800"/>
              </a:spcAft>
              <a:buClr>
                <a:srgbClr val="E4202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067" b="1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2,5 mld PLN raportowanego zysku netto, </a:t>
            </a: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uwzględniającego 973 mln PLN rezerw CHF</a:t>
            </a:r>
          </a:p>
          <a:p>
            <a:pPr marL="114289" lvl="1" indent="-114289" defTabSz="609539">
              <a:lnSpc>
                <a:spcPct val="100000"/>
              </a:lnSpc>
              <a:spcAft>
                <a:spcPts val="800"/>
              </a:spcAft>
              <a:buClr>
                <a:srgbClr val="E4202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Wzrost pozyskanych </a:t>
            </a:r>
            <a:b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</a:b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oszczędności o </a:t>
            </a:r>
            <a:r>
              <a:rPr lang="pl-PL" sz="1067" b="1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12,4% r/r</a:t>
            </a:r>
          </a:p>
          <a:p>
            <a:pPr marL="114289" indent="-114289" defTabSz="609539">
              <a:lnSpc>
                <a:spcPct val="100000"/>
              </a:lnSpc>
              <a:spcAft>
                <a:spcPts val="800"/>
              </a:spcAft>
              <a:buClr>
                <a:srgbClr val="E4202C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Wzrost finansowania </a:t>
            </a:r>
            <a:b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</a:br>
            <a: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udzielonego klientom </a:t>
            </a:r>
            <a:br>
              <a:rPr lang="pl-PL" sz="1067" kern="0" dirty="0">
                <a:solidFill>
                  <a:srgbClr val="000000"/>
                </a:solidFill>
                <a:latin typeface="PKO Bank Polski" panose="020B0604020202020204" pitchFamily="34" charset="0"/>
              </a:rPr>
            </a:br>
            <a:r>
              <a:rPr lang="pl-PL" sz="1067" b="1" kern="0" dirty="0">
                <a:solidFill>
                  <a:srgbClr val="000000"/>
                </a:solidFill>
                <a:latin typeface="PKO Bank Polski" panose="020B0604020202020204" pitchFamily="34" charset="0"/>
              </a:rPr>
              <a:t>o 8,6% r/r </a:t>
            </a:r>
          </a:p>
        </p:txBody>
      </p:sp>
      <p:grpSp>
        <p:nvGrpSpPr>
          <p:cNvPr id="65" name="Grupa 64">
            <a:extLst>
              <a:ext uri="{FF2B5EF4-FFF2-40B4-BE49-F238E27FC236}">
                <a16:creationId xmlns:a16="http://schemas.microsoft.com/office/drawing/2014/main" id="{890B8307-54D2-44E1-9E75-7DD8A0FB11BA}"/>
              </a:ext>
            </a:extLst>
          </p:cNvPr>
          <p:cNvGrpSpPr/>
          <p:nvPr/>
        </p:nvGrpSpPr>
        <p:grpSpPr>
          <a:xfrm>
            <a:off x="5516707" y="2845785"/>
            <a:ext cx="1128230" cy="900466"/>
            <a:chOff x="7111344" y="1582833"/>
            <a:chExt cx="1692394" cy="1350739"/>
          </a:xfrm>
        </p:grpSpPr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D8C64021-9DF8-44DB-AB2E-CC0BACEF36A0}"/>
                </a:ext>
              </a:extLst>
            </p:cNvPr>
            <p:cNvSpPr txBox="1"/>
            <p:nvPr/>
          </p:nvSpPr>
          <p:spPr>
            <a:xfrm>
              <a:off x="7111344" y="1889024"/>
              <a:ext cx="1051209" cy="677033"/>
            </a:xfrm>
            <a:prstGeom prst="rect">
              <a:avLst/>
            </a:prstGeom>
          </p:spPr>
          <p:txBody>
            <a:bodyPr wrap="square" lIns="0" tIns="0" rIns="71998" bIns="0" rtlCol="0" anchor="t" anchorCtr="0">
              <a:spAutoFit/>
            </a:bodyPr>
            <a:lstStyle/>
            <a:p>
              <a:pPr defTabSz="609539">
                <a:defRPr/>
              </a:pPr>
              <a:r>
                <a:rPr lang="pl-PL" sz="2933" b="1" spc="-7" dirty="0">
                  <a:solidFill>
                    <a:srgbClr val="E4202C"/>
                  </a:solidFill>
                </a:rPr>
                <a:t>615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EA691E88-4608-4123-8390-4811E061AE11}"/>
                </a:ext>
              </a:extLst>
            </p:cNvPr>
            <p:cNvSpPr txBox="1"/>
            <p:nvPr/>
          </p:nvSpPr>
          <p:spPr>
            <a:xfrm>
              <a:off x="7111344" y="1582833"/>
              <a:ext cx="1692394" cy="27124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buClr>
                  <a:srgbClr val="004C9A"/>
                </a:buClr>
                <a:defRPr/>
              </a:pPr>
              <a:r>
                <a:rPr lang="pl-PL" sz="1334" b="1" dirty="0">
                  <a:solidFill>
                    <a:srgbClr val="004C9A"/>
                  </a:solidFill>
                  <a:latin typeface="PKO Bank Polski"/>
                </a:rPr>
                <a:t>Oszczędności</a:t>
              </a: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05AA22D2-AB99-441C-9EA3-C5167E3DD17E}"/>
                </a:ext>
              </a:extLst>
            </p:cNvPr>
            <p:cNvSpPr txBox="1"/>
            <p:nvPr/>
          </p:nvSpPr>
          <p:spPr>
            <a:xfrm>
              <a:off x="8196838" y="1991260"/>
              <a:ext cx="606899" cy="428670"/>
            </a:xfrm>
            <a:prstGeom prst="rect">
              <a:avLst/>
            </a:prstGeom>
          </p:spPr>
          <p:txBody>
            <a:bodyPr wrap="square" lIns="71998" tIns="0" rIns="0" bIns="0" rtlCol="0" anchor="t" anchorCtr="0">
              <a:noAutofit/>
            </a:bodyPr>
            <a:lstStyle/>
            <a:p>
              <a:pPr defTabSz="609539">
                <a:defRPr/>
              </a:pPr>
              <a:r>
                <a:rPr lang="pl-PL" sz="1067" b="1" dirty="0">
                  <a:solidFill>
                    <a:srgbClr val="E4202C"/>
                  </a:solidFill>
                </a:rPr>
                <a:t>mld </a:t>
              </a:r>
              <a:br>
                <a:rPr lang="pl-PL" sz="1067" b="1" dirty="0">
                  <a:solidFill>
                    <a:srgbClr val="E4202C"/>
                  </a:solidFill>
                </a:rPr>
              </a:br>
              <a:r>
                <a:rPr lang="pl-PL" sz="1067" b="1" dirty="0">
                  <a:solidFill>
                    <a:srgbClr val="E4202C"/>
                  </a:solidFill>
                </a:rPr>
                <a:t>PLN2</a:t>
              </a:r>
            </a:p>
          </p:txBody>
        </p: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7C3FACD9-B911-44A1-9DB6-638CF7F9EA0F}"/>
                </a:ext>
              </a:extLst>
            </p:cNvPr>
            <p:cNvCxnSpPr>
              <a:cxnSpLocks/>
            </p:cNvCxnSpPr>
            <p:nvPr/>
          </p:nvCxnSpPr>
          <p:spPr>
            <a:xfrm>
              <a:off x="8172945" y="2000150"/>
              <a:ext cx="0" cy="4324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33779ACC-F619-4DB9-9303-D31C754E9E6E}"/>
                </a:ext>
              </a:extLst>
            </p:cNvPr>
            <p:cNvSpPr txBox="1"/>
            <p:nvPr/>
          </p:nvSpPr>
          <p:spPr>
            <a:xfrm>
              <a:off x="7111344" y="2573981"/>
              <a:ext cx="1692394" cy="359591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noAutofit/>
            </a:bodyPr>
            <a:lstStyle/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+12,4% r/r</a:t>
              </a:r>
            </a:p>
            <a:p>
              <a:pPr defTabSz="609539">
                <a:spcAft>
                  <a:spcPts val="200"/>
                </a:spcAft>
                <a:defRPr/>
              </a:pPr>
              <a:r>
                <a:rPr lang="pl-PL" sz="1067" dirty="0">
                  <a:solidFill>
                    <a:srgbClr val="000000"/>
                  </a:solidFill>
                </a:rPr>
                <a:t>+1,9% kw/kw</a:t>
              </a:r>
            </a:p>
          </p:txBody>
        </p:sp>
      </p:grpSp>
      <p:pic>
        <p:nvPicPr>
          <p:cNvPr id="83" name="Obraz 82">
            <a:extLst>
              <a:ext uri="{FF2B5EF4-FFF2-40B4-BE49-F238E27FC236}">
                <a16:creationId xmlns:a16="http://schemas.microsoft.com/office/drawing/2014/main" id="{B84C29E9-4155-4588-A2E4-9FE1C470B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409" y="490712"/>
            <a:ext cx="1185324" cy="723971"/>
          </a:xfrm>
          <a:prstGeom prst="rect">
            <a:avLst/>
          </a:prstGeom>
        </p:spPr>
      </p:pic>
      <p:pic>
        <p:nvPicPr>
          <p:cNvPr id="84" name="Grafika 83">
            <a:extLst>
              <a:ext uri="{FF2B5EF4-FFF2-40B4-BE49-F238E27FC236}">
                <a16:creationId xmlns:a16="http://schemas.microsoft.com/office/drawing/2014/main" id="{A25894B5-FE3B-4126-820B-CCCEDC7D9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03252" y="4172231"/>
            <a:ext cx="1091747" cy="1091747"/>
          </a:xfrm>
          <a:prstGeom prst="rect">
            <a:avLst/>
          </a:prstGeom>
        </p:spPr>
      </p:pic>
      <p:sp>
        <p:nvSpPr>
          <p:cNvPr id="86" name="Prostokąt z rogami zaokrąglonymi z jednej strony 39">
            <a:extLst>
              <a:ext uri="{FF2B5EF4-FFF2-40B4-BE49-F238E27FC236}">
                <a16:creationId xmlns:a16="http://schemas.microsoft.com/office/drawing/2014/main" id="{E85EC3F3-5AB0-49C4-A149-5DD1EB7B33E7}"/>
              </a:ext>
            </a:extLst>
          </p:cNvPr>
          <p:cNvSpPr/>
          <p:nvPr/>
        </p:nvSpPr>
        <p:spPr>
          <a:xfrm>
            <a:off x="9565907" y="3188055"/>
            <a:ext cx="1702641" cy="458387"/>
          </a:xfrm>
          <a:prstGeom prst="round2Same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r>
              <a:rPr lang="pl-PL" sz="1334" b="1" dirty="0">
                <a:solidFill>
                  <a:srgbClr val="004C9A"/>
                </a:solidFill>
                <a:latin typeface="PKO Bank Polski"/>
                <a:cs typeface="Arial" panose="020B0604020202020204" pitchFamily="34" charset="0"/>
              </a:rPr>
              <a:t>ŁĄCZNY POTENCJAŁ FINANSOWANIA</a:t>
            </a:r>
            <a:endParaRPr lang="en-GB" sz="1334" b="1" dirty="0">
              <a:solidFill>
                <a:srgbClr val="004C9A"/>
              </a:solidFill>
              <a:latin typeface="PKO Bank Polski"/>
              <a:cs typeface="Arial" panose="020B0604020202020204" pitchFamily="34" charset="0"/>
            </a:endParaRPr>
          </a:p>
        </p:txBody>
      </p:sp>
      <p:sp>
        <p:nvSpPr>
          <p:cNvPr id="87" name="Prostokąt zaokrąglony 44">
            <a:extLst>
              <a:ext uri="{FF2B5EF4-FFF2-40B4-BE49-F238E27FC236}">
                <a16:creationId xmlns:a16="http://schemas.microsoft.com/office/drawing/2014/main" id="{4D9B7906-2A77-4ACD-B487-F227DCFB5B89}"/>
              </a:ext>
            </a:extLst>
          </p:cNvPr>
          <p:cNvSpPr/>
          <p:nvPr/>
        </p:nvSpPr>
        <p:spPr>
          <a:xfrm>
            <a:off x="9432744" y="3892349"/>
            <a:ext cx="2101701" cy="57598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r>
              <a:rPr lang="pl-PL" sz="2400" b="1" dirty="0">
                <a:solidFill>
                  <a:srgbClr val="002060"/>
                </a:solidFill>
                <a:latin typeface="PKO Bank Polski" panose="020B0604020202020204" pitchFamily="34" charset="0"/>
              </a:rPr>
              <a:t>100 mld PLN</a:t>
            </a:r>
            <a:br>
              <a:rPr lang="en-GB" sz="2133" b="1" dirty="0">
                <a:solidFill>
                  <a:srgbClr val="000000">
                    <a:lumMod val="65000"/>
                    <a:lumOff val="35000"/>
                  </a:srgbClr>
                </a:solidFill>
                <a:latin typeface="PKO Bank Polski" panose="020B0604020202020204" pitchFamily="34" charset="0"/>
              </a:rPr>
            </a:br>
            <a:endParaRPr lang="en-GB" sz="733" dirty="0">
              <a:solidFill>
                <a:prstClr val="black">
                  <a:lumMod val="50000"/>
                  <a:lumOff val="50000"/>
                </a:prstClr>
              </a:solidFill>
              <a:latin typeface="PKO Bank Polski" panose="020B0604020202020204" pitchFamily="34" charset="0"/>
            </a:endParaRPr>
          </a:p>
        </p:txBody>
      </p:sp>
      <p:sp>
        <p:nvSpPr>
          <p:cNvPr id="88" name="Freeform 30">
            <a:extLst>
              <a:ext uri="{FF2B5EF4-FFF2-40B4-BE49-F238E27FC236}">
                <a16:creationId xmlns:a16="http://schemas.microsoft.com/office/drawing/2014/main" id="{122C57A3-F541-4FB4-979E-CC6DF5A1DE81}"/>
              </a:ext>
            </a:extLst>
          </p:cNvPr>
          <p:cNvSpPr>
            <a:spLocks/>
          </p:cNvSpPr>
          <p:nvPr/>
        </p:nvSpPr>
        <p:spPr bwMode="gray">
          <a:xfrm>
            <a:off x="9243720" y="3724989"/>
            <a:ext cx="2290725" cy="76652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E4202C"/>
            </a:solidFill>
            <a:round/>
            <a:headEnd/>
            <a:tailEnd/>
          </a:ln>
        </p:spPr>
        <p:txBody>
          <a:bodyPr lIns="75774" tIns="75774" rIns="75774" bIns="75774" anchor="ctr"/>
          <a:lstStyle/>
          <a:p>
            <a:pPr algn="ctr" defTabSz="33330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q"/>
              <a:defRPr/>
            </a:pPr>
            <a:endParaRPr lang="en-GB" sz="1174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9" name="Prostokąt zaokrąglony 44">
            <a:extLst>
              <a:ext uri="{FF2B5EF4-FFF2-40B4-BE49-F238E27FC236}">
                <a16:creationId xmlns:a16="http://schemas.microsoft.com/office/drawing/2014/main" id="{361582D5-72CA-40BA-A799-54FB492D5143}"/>
              </a:ext>
            </a:extLst>
          </p:cNvPr>
          <p:cNvSpPr/>
          <p:nvPr/>
        </p:nvSpPr>
        <p:spPr>
          <a:xfrm>
            <a:off x="9690381" y="4350740"/>
            <a:ext cx="1319962" cy="82189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r>
              <a:rPr lang="pl-PL" sz="800" i="1" dirty="0">
                <a:solidFill>
                  <a:prstClr val="black">
                    <a:lumMod val="50000"/>
                    <a:lumOff val="50000"/>
                  </a:prstClr>
                </a:solidFill>
                <a:latin typeface="PKO Bank Polski" panose="020B0604020202020204" pitchFamily="34" charset="0"/>
              </a:rPr>
              <a:t>Możliwości kreowania nowych kredytów dzięki silnej pozycji kapitałowej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A0DA172-5291-4D7A-807D-8AE47669F9C4}"/>
              </a:ext>
            </a:extLst>
          </p:cNvPr>
          <p:cNvSpPr txBox="1"/>
          <p:nvPr/>
        </p:nvSpPr>
        <p:spPr>
          <a:xfrm>
            <a:off x="792666" y="6260063"/>
            <a:ext cx="4363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aseline="30000" dirty="0">
                <a:solidFill>
                  <a:srgbClr val="FF0000"/>
                </a:solidFill>
              </a:rPr>
              <a:t>1 </a:t>
            </a:r>
            <a:r>
              <a:rPr lang="pl-PL" sz="1200" dirty="0">
                <a:solidFill>
                  <a:srgbClr val="004C9A"/>
                </a:solidFill>
              </a:rPr>
              <a:t>Wynik odsetkowy, wynik prowizyjny oraz wynik z ubezpieczeń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34053" y="3681723"/>
            <a:ext cx="1688553" cy="1688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l-PL" sz="1134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72931" y="349702"/>
            <a:ext cx="1036115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00"/>
              </a:spcBef>
            </a:pPr>
            <a:r>
              <a:rPr lang="pl-PL" sz="2500" b="1" dirty="0">
                <a:solidFill>
                  <a:srgbClr val="0030A8"/>
                </a:solidFill>
                <a:ea typeface="TT Interphases"/>
                <a:cs typeface="TT Interphases"/>
                <a:sym typeface="TT Interphases"/>
              </a:rPr>
              <a:t>Aspiracją PKO Banku Polskiego jest bycie numerem  #1 </a:t>
            </a:r>
            <a:br>
              <a:rPr lang="pl-PL" sz="2500" b="1" dirty="0">
                <a:solidFill>
                  <a:srgbClr val="0030A8"/>
                </a:solidFill>
                <a:ea typeface="TT Interphases"/>
                <a:cs typeface="TT Interphases"/>
                <a:sym typeface="TT Interphases"/>
              </a:rPr>
            </a:br>
            <a:r>
              <a:rPr lang="pl-PL" sz="2500" b="1" dirty="0">
                <a:solidFill>
                  <a:srgbClr val="0030A8"/>
                </a:solidFill>
                <a:ea typeface="TT Interphases"/>
                <a:cs typeface="TT Interphases"/>
                <a:sym typeface="TT Interphases"/>
              </a:rPr>
              <a:t>w finansowaniu transformacji energetycznej Polski</a:t>
            </a:r>
            <a:endParaRPr lang="en-US" sz="2500" b="1" dirty="0">
              <a:solidFill>
                <a:srgbClr val="0030A8"/>
              </a:solidFill>
              <a:ea typeface="TT Interphases"/>
              <a:cs typeface="TT Interphases"/>
              <a:sym typeface="TT Interphases"/>
            </a:endParaRPr>
          </a:p>
        </p:txBody>
      </p:sp>
      <p:pic>
        <p:nvPicPr>
          <p:cNvPr id="83" name="Obraz 82">
            <a:extLst>
              <a:ext uri="{FF2B5EF4-FFF2-40B4-BE49-F238E27FC236}">
                <a16:creationId xmlns:a16="http://schemas.microsoft.com/office/drawing/2014/main" id="{B84C29E9-4155-4588-A2E4-9FE1C470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349" y="201166"/>
            <a:ext cx="1185324" cy="723971"/>
          </a:xfrm>
          <a:prstGeom prst="rect">
            <a:avLst/>
          </a:prstGeom>
        </p:spPr>
      </p:pic>
      <p:grpSp>
        <p:nvGrpSpPr>
          <p:cNvPr id="54" name="Grupa 53">
            <a:extLst>
              <a:ext uri="{FF2B5EF4-FFF2-40B4-BE49-F238E27FC236}">
                <a16:creationId xmlns:a16="http://schemas.microsoft.com/office/drawing/2014/main" id="{BA501CB5-72DB-4ABC-A6E6-F3744B5CD25C}"/>
              </a:ext>
            </a:extLst>
          </p:cNvPr>
          <p:cNvGrpSpPr/>
          <p:nvPr/>
        </p:nvGrpSpPr>
        <p:grpSpPr>
          <a:xfrm>
            <a:off x="909086" y="3316892"/>
            <a:ext cx="3083958" cy="507830"/>
            <a:chOff x="2837091" y="1638928"/>
            <a:chExt cx="3084047" cy="507845"/>
          </a:xfrm>
        </p:grpSpPr>
        <p:sp>
          <p:nvSpPr>
            <p:cNvPr id="56" name="TextBox 91">
              <a:extLst>
                <a:ext uri="{FF2B5EF4-FFF2-40B4-BE49-F238E27FC236}">
                  <a16:creationId xmlns:a16="http://schemas.microsoft.com/office/drawing/2014/main" id="{B8CB7EDF-CE7C-4254-80A4-26DC2EAF8B86}"/>
                </a:ext>
              </a:extLst>
            </p:cNvPr>
            <p:cNvSpPr txBox="1"/>
            <p:nvPr/>
          </p:nvSpPr>
          <p:spPr>
            <a:xfrm>
              <a:off x="3180661" y="1654316"/>
              <a:ext cx="2740477" cy="49245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914309">
                <a:buClr>
                  <a:srgbClr val="000000"/>
                </a:buClr>
                <a:defRPr/>
              </a:pPr>
              <a: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  <a:t>Energetyka </a:t>
              </a:r>
              <a:b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</a:br>
              <a: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  <a:t>niskoemisyjna</a:t>
              </a:r>
              <a:endParaRPr lang="pl-PL" sz="1200" b="1" kern="0" dirty="0">
                <a:solidFill>
                  <a:srgbClr val="000000"/>
                </a:solidFill>
                <a:latin typeface="PKO Bank Polski Rg" panose="020B0604020202020204" pitchFamily="34" charset="0"/>
              </a:endParaRPr>
            </a:p>
          </p:txBody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8C1B3858-D625-46B4-A913-164ABFB59AE4}"/>
                </a:ext>
              </a:extLst>
            </p:cNvPr>
            <p:cNvSpPr/>
            <p:nvPr/>
          </p:nvSpPr>
          <p:spPr>
            <a:xfrm>
              <a:off x="2837091" y="1638928"/>
              <a:ext cx="276999" cy="276999"/>
            </a:xfrm>
            <a:prstGeom prst="ellipse">
              <a:avLst/>
            </a:prstGeom>
            <a:solidFill>
              <a:srgbClr val="E420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914309">
                <a:spcBef>
                  <a:spcPts val="300"/>
                </a:spcBef>
                <a:buSzPct val="100000"/>
                <a:buFont typeface="Segoe UI" panose="020B0502040204020203" pitchFamily="34" charset="0"/>
                <a:buChar char="​"/>
                <a:defRPr/>
              </a:pPr>
              <a:endParaRPr lang="pl-PL" sz="1134" dirty="0">
                <a:solidFill>
                  <a:srgbClr val="FFFFFF"/>
                </a:solidFill>
                <a:latin typeface="PKO Bank Polski Rg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EDF20F9A-AEDF-47B5-A341-6514D4CEE900}"/>
              </a:ext>
            </a:extLst>
          </p:cNvPr>
          <p:cNvGrpSpPr/>
          <p:nvPr/>
        </p:nvGrpSpPr>
        <p:grpSpPr>
          <a:xfrm>
            <a:off x="4236486" y="3311387"/>
            <a:ext cx="2811013" cy="492442"/>
            <a:chOff x="8317386" y="1212523"/>
            <a:chExt cx="2811094" cy="492456"/>
          </a:xfrm>
        </p:grpSpPr>
        <p:sp>
          <p:nvSpPr>
            <p:cNvPr id="64" name="Owal 63">
              <a:extLst>
                <a:ext uri="{FF2B5EF4-FFF2-40B4-BE49-F238E27FC236}">
                  <a16:creationId xmlns:a16="http://schemas.microsoft.com/office/drawing/2014/main" id="{8D309D81-4D6B-4EB7-838A-7C3836F499D6}"/>
                </a:ext>
              </a:extLst>
            </p:cNvPr>
            <p:cNvSpPr/>
            <p:nvPr/>
          </p:nvSpPr>
          <p:spPr>
            <a:xfrm>
              <a:off x="8317386" y="1218028"/>
              <a:ext cx="276999" cy="276999"/>
            </a:xfrm>
            <a:prstGeom prst="ellipse">
              <a:avLst/>
            </a:prstGeom>
            <a:solidFill>
              <a:srgbClr val="E420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914309">
                <a:spcBef>
                  <a:spcPts val="300"/>
                </a:spcBef>
                <a:buSzPct val="100000"/>
                <a:buFont typeface="Segoe UI" panose="020B0502040204020203" pitchFamily="34" charset="0"/>
                <a:buChar char="​"/>
                <a:defRPr/>
              </a:pPr>
              <a:endParaRPr lang="pl-PL" sz="1134" dirty="0">
                <a:solidFill>
                  <a:srgbClr val="FFFFFF"/>
                </a:solidFill>
                <a:latin typeface="PKO Bank Polski Rg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91">
              <a:extLst>
                <a:ext uri="{FF2B5EF4-FFF2-40B4-BE49-F238E27FC236}">
                  <a16:creationId xmlns:a16="http://schemas.microsoft.com/office/drawing/2014/main" id="{1793508A-4149-483F-BF80-60E016F56A39}"/>
                </a:ext>
              </a:extLst>
            </p:cNvPr>
            <p:cNvSpPr txBox="1"/>
            <p:nvPr/>
          </p:nvSpPr>
          <p:spPr>
            <a:xfrm>
              <a:off x="8388003" y="1212523"/>
              <a:ext cx="2740477" cy="49245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defTabSz="914309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  <a:t>Budynki </a:t>
              </a:r>
            </a:p>
            <a:p>
              <a:pPr marL="285750" defTabSz="914309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  <a:t>niskoemisyjne</a:t>
              </a:r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86DB925B-782B-49EC-96FA-251C0477FA62}"/>
              </a:ext>
            </a:extLst>
          </p:cNvPr>
          <p:cNvGrpSpPr/>
          <p:nvPr/>
        </p:nvGrpSpPr>
        <p:grpSpPr>
          <a:xfrm>
            <a:off x="973857" y="4057602"/>
            <a:ext cx="2711343" cy="2625347"/>
            <a:chOff x="2448144" y="2200823"/>
            <a:chExt cx="2711421" cy="2625423"/>
          </a:xfrm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F1CD68AD-CB47-4637-8FED-9C50C1EBC268}"/>
                </a:ext>
              </a:extLst>
            </p:cNvPr>
            <p:cNvGrpSpPr/>
            <p:nvPr/>
          </p:nvGrpSpPr>
          <p:grpSpPr>
            <a:xfrm>
              <a:off x="2656368" y="2200823"/>
              <a:ext cx="2503197" cy="1108266"/>
              <a:chOff x="2656368" y="2200823"/>
              <a:chExt cx="2503197" cy="1108266"/>
            </a:xfrm>
          </p:grpSpPr>
          <p:sp>
            <p:nvSpPr>
              <p:cNvPr id="90" name="TextBox 56">
                <a:extLst>
                  <a:ext uri="{FF2B5EF4-FFF2-40B4-BE49-F238E27FC236}">
                    <a16:creationId xmlns:a16="http://schemas.microsoft.com/office/drawing/2014/main" id="{CFA08DF7-A5D5-4D72-997B-0E59169E7882}"/>
                  </a:ext>
                </a:extLst>
              </p:cNvPr>
              <p:cNvSpPr txBox="1"/>
              <p:nvPr/>
            </p:nvSpPr>
            <p:spPr>
              <a:xfrm>
                <a:off x="2656368" y="2200823"/>
                <a:ext cx="1412096" cy="965036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</p:spPr>
            <p:txBody>
              <a:bodyPr wrap="square" lIns="0">
                <a:spAutoFit/>
              </a:bodyPr>
              <a:lstStyle/>
              <a:p>
                <a:pPr algn="r" defTabSz="914309">
                  <a:defRPr/>
                </a:pPr>
                <a:r>
                  <a:rPr lang="pl-PL" sz="1134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Preferowany</a:t>
                </a:r>
                <a:r>
                  <a:rPr lang="en-US" sz="1134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 </a:t>
                </a:r>
                <a:r>
                  <a:rPr lang="pl-PL" sz="1134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partner dla grup energetycznych </a:t>
                </a:r>
                <a: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oraz mniejszych projektów</a:t>
                </a:r>
              </a:p>
            </p:txBody>
          </p:sp>
          <p:pic>
            <p:nvPicPr>
              <p:cNvPr id="91" name="Grafika 90">
                <a:extLst>
                  <a:ext uri="{FF2B5EF4-FFF2-40B4-BE49-F238E27FC236}">
                    <a16:creationId xmlns:a16="http://schemas.microsoft.com/office/drawing/2014/main" id="{AA29ACAE-6E3B-43DA-A775-A846E3C31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79919" y="2229443"/>
                <a:ext cx="1079646" cy="1079646"/>
              </a:xfrm>
              <a:prstGeom prst="rect">
                <a:avLst/>
              </a:prstGeom>
            </p:spPr>
          </p:pic>
        </p:grpSp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4A2A5B87-F473-4451-A0D9-634A77741A0E}"/>
                </a:ext>
              </a:extLst>
            </p:cNvPr>
            <p:cNvGrpSpPr/>
            <p:nvPr/>
          </p:nvGrpSpPr>
          <p:grpSpPr>
            <a:xfrm>
              <a:off x="2448144" y="3734154"/>
              <a:ext cx="2418581" cy="1092092"/>
              <a:chOff x="2448144" y="3734154"/>
              <a:chExt cx="2418581" cy="1092092"/>
            </a:xfrm>
          </p:grpSpPr>
          <p:sp>
            <p:nvSpPr>
              <p:cNvPr id="69" name="TextBox 83">
                <a:extLst>
                  <a:ext uri="{FF2B5EF4-FFF2-40B4-BE49-F238E27FC236}">
                    <a16:creationId xmlns:a16="http://schemas.microsoft.com/office/drawing/2014/main" id="{1D8C9AF3-4FF2-4534-882F-A428C7016F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9972" y="3734154"/>
                <a:ext cx="1196753" cy="554014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defTabSz="914309">
                  <a:buClr>
                    <a:srgbClr val="000000"/>
                  </a:buClr>
                  <a:defRPr/>
                </a:pPr>
                <a:r>
                  <a:rPr lang="pl-PL" sz="1200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Wzmocnimy ekspertyzę wewnętrzną</a:t>
                </a:r>
                <a:endParaRPr lang="pl-PL" sz="1200" dirty="0">
                  <a:solidFill>
                    <a:srgbClr val="000000"/>
                  </a:solidFill>
                  <a:latin typeface="PKO Bank Polski Rg" panose="020B0604020202020204" pitchFamily="34" charset="0"/>
                </a:endParaRPr>
              </a:p>
            </p:txBody>
          </p:sp>
          <p:pic>
            <p:nvPicPr>
              <p:cNvPr id="70" name="Grafika 69">
                <a:extLst>
                  <a:ext uri="{FF2B5EF4-FFF2-40B4-BE49-F238E27FC236}">
                    <a16:creationId xmlns:a16="http://schemas.microsoft.com/office/drawing/2014/main" id="{E0570444-8972-4393-8A0B-649D5F9CE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48144" y="3746600"/>
                <a:ext cx="1079646" cy="1079646"/>
              </a:xfrm>
              <a:prstGeom prst="rect">
                <a:avLst/>
              </a:prstGeom>
            </p:spPr>
          </p:pic>
        </p:grp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CE6F1BC8-C83B-4B82-A89F-5C9ABE71C4EF}"/>
              </a:ext>
            </a:extLst>
          </p:cNvPr>
          <p:cNvGrpSpPr/>
          <p:nvPr/>
        </p:nvGrpSpPr>
        <p:grpSpPr>
          <a:xfrm>
            <a:off x="4093464" y="4159554"/>
            <a:ext cx="2745457" cy="2451809"/>
            <a:chOff x="5417405" y="2200823"/>
            <a:chExt cx="2745536" cy="2451881"/>
          </a:xfrm>
        </p:grpSpPr>
        <p:grpSp>
          <p:nvGrpSpPr>
            <p:cNvPr id="93" name="Grupa 92">
              <a:extLst>
                <a:ext uri="{FF2B5EF4-FFF2-40B4-BE49-F238E27FC236}">
                  <a16:creationId xmlns:a16="http://schemas.microsoft.com/office/drawing/2014/main" id="{F063641C-1D16-426D-B3F2-156F0E8E8FD2}"/>
                </a:ext>
              </a:extLst>
            </p:cNvPr>
            <p:cNvGrpSpPr/>
            <p:nvPr/>
          </p:nvGrpSpPr>
          <p:grpSpPr>
            <a:xfrm>
              <a:off x="5417405" y="2200823"/>
              <a:ext cx="2517568" cy="1108266"/>
              <a:chOff x="5417405" y="2200823"/>
              <a:chExt cx="2517568" cy="1108266"/>
            </a:xfrm>
          </p:grpSpPr>
          <p:sp>
            <p:nvSpPr>
              <p:cNvPr id="97" name="TextBox 49">
                <a:extLst>
                  <a:ext uri="{FF2B5EF4-FFF2-40B4-BE49-F238E27FC236}">
                    <a16:creationId xmlns:a16="http://schemas.microsoft.com/office/drawing/2014/main" id="{F9B1C3C6-FFE7-4231-A564-E99D60104642}"/>
                  </a:ext>
                </a:extLst>
              </p:cNvPr>
              <p:cNvSpPr txBox="1"/>
              <p:nvPr/>
            </p:nvSpPr>
            <p:spPr>
              <a:xfrm>
                <a:off x="5417405" y="2200823"/>
                <a:ext cx="1504867" cy="965036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r" defTabSz="914309">
                  <a:defRPr/>
                </a:pPr>
                <a:r>
                  <a:rPr lang="pl-PL" sz="1134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Finansowanie nowych budynków </a:t>
                </a:r>
                <a: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niskoemisyjnych </a:t>
                </a:r>
                <a:b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</a:br>
                <a: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i modernizacje istniejących</a:t>
                </a:r>
              </a:p>
            </p:txBody>
          </p:sp>
          <p:pic>
            <p:nvPicPr>
              <p:cNvPr id="98" name="Grafika 97">
                <a:extLst>
                  <a:ext uri="{FF2B5EF4-FFF2-40B4-BE49-F238E27FC236}">
                    <a16:creationId xmlns:a16="http://schemas.microsoft.com/office/drawing/2014/main" id="{92FA538E-8687-47EA-B91F-BFA33C7EC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855327" y="2229443"/>
                <a:ext cx="1079646" cy="1079646"/>
              </a:xfrm>
              <a:prstGeom prst="rect">
                <a:avLst/>
              </a:prstGeom>
            </p:spPr>
          </p:pic>
        </p:grpSp>
        <p:grpSp>
          <p:nvGrpSpPr>
            <p:cNvPr id="94" name="Grupa 93">
              <a:extLst>
                <a:ext uri="{FF2B5EF4-FFF2-40B4-BE49-F238E27FC236}">
                  <a16:creationId xmlns:a16="http://schemas.microsoft.com/office/drawing/2014/main" id="{8E4F5844-9FB6-43ED-B4C1-661DB0E9D6F7}"/>
                </a:ext>
              </a:extLst>
            </p:cNvPr>
            <p:cNvGrpSpPr/>
            <p:nvPr/>
          </p:nvGrpSpPr>
          <p:grpSpPr>
            <a:xfrm>
              <a:off x="5626939" y="3515695"/>
              <a:ext cx="2536002" cy="1137009"/>
              <a:chOff x="5626939" y="3515695"/>
              <a:chExt cx="2536002" cy="1137009"/>
            </a:xfrm>
          </p:grpSpPr>
          <p:sp>
            <p:nvSpPr>
              <p:cNvPr id="95" name="TextBox 52">
                <a:extLst>
                  <a:ext uri="{FF2B5EF4-FFF2-40B4-BE49-F238E27FC236}">
                    <a16:creationId xmlns:a16="http://schemas.microsoft.com/office/drawing/2014/main" id="{171FAFE0-9D0B-4012-AC88-CBBAF284AE92}"/>
                  </a:ext>
                </a:extLst>
              </p:cNvPr>
              <p:cNvSpPr txBox="1"/>
              <p:nvPr/>
            </p:nvSpPr>
            <p:spPr>
              <a:xfrm>
                <a:off x="6673840" y="3687667"/>
                <a:ext cx="1489101" cy="965037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defTabSz="914309">
                  <a:defRPr/>
                </a:pPr>
                <a:r>
                  <a:rPr lang="pl-PL" sz="1134" b="1" dirty="0">
                    <a:solidFill>
                      <a:srgbClr val="000000"/>
                    </a:solidFill>
                    <a:latin typeface="PKO Bank Polski Rg" panose="020B0604020202020204" pitchFamily="34" charset="0"/>
                    <a:cs typeface="Calibri" panose="020F0502020204030204" pitchFamily="34" charset="0"/>
                  </a:rPr>
                  <a:t>Wsparcie termomodernizacji </a:t>
                </a:r>
                <a: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  <a:cs typeface="Calibri" panose="020F0502020204030204" pitchFamily="34" charset="0"/>
                  </a:rPr>
                  <a:t>przez </a:t>
                </a:r>
                <a:br>
                  <a:rPr lang="en-US" sz="1134" dirty="0">
                    <a:solidFill>
                      <a:srgbClr val="000000"/>
                    </a:solidFill>
                    <a:latin typeface="PKO Bank Polski Rg" panose="020B0604020202020204" pitchFamily="34" charset="0"/>
                    <a:cs typeface="Calibri" panose="020F0502020204030204" pitchFamily="34" charset="0"/>
                  </a:rPr>
                </a:br>
                <a:r>
                  <a:rPr lang="pl-PL" sz="1134" dirty="0">
                    <a:solidFill>
                      <a:srgbClr val="000000"/>
                    </a:solidFill>
                    <a:latin typeface="PKO Bank Polski Rg" panose="020B0604020202020204" pitchFamily="34" charset="0"/>
                    <a:cs typeface="Calibri" panose="020F0502020204030204" pitchFamily="34" charset="0"/>
                  </a:rPr>
                  <a:t>specjalny pulpit nieruchomości</a:t>
                </a:r>
                <a:endParaRPr lang="pl-PL" sz="1100" b="1" dirty="0">
                  <a:solidFill>
                    <a:srgbClr val="000000"/>
                  </a:solidFill>
                  <a:latin typeface="PKO Bank Polski"/>
                  <a:cs typeface="Calibri" panose="020F0502020204030204" pitchFamily="34" charset="0"/>
                </a:endParaRPr>
              </a:p>
            </p:txBody>
          </p:sp>
          <p:pic>
            <p:nvPicPr>
              <p:cNvPr id="96" name="Grafika 95">
                <a:extLst>
                  <a:ext uri="{FF2B5EF4-FFF2-40B4-BE49-F238E27FC236}">
                    <a16:creationId xmlns:a16="http://schemas.microsoft.com/office/drawing/2014/main" id="{57DCD368-A9E5-496F-85D5-1E60A33DD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26939" y="3515695"/>
                <a:ext cx="1079646" cy="1079646"/>
              </a:xfrm>
              <a:prstGeom prst="rect">
                <a:avLst/>
              </a:prstGeom>
            </p:spPr>
          </p:pic>
        </p:grp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50DDF2FE-C786-42C0-BADB-BA36A75C6F6E}"/>
              </a:ext>
            </a:extLst>
          </p:cNvPr>
          <p:cNvGrpSpPr/>
          <p:nvPr/>
        </p:nvGrpSpPr>
        <p:grpSpPr>
          <a:xfrm>
            <a:off x="7450126" y="4060677"/>
            <a:ext cx="2448343" cy="2414220"/>
            <a:chOff x="8877248" y="2266392"/>
            <a:chExt cx="2448413" cy="2414290"/>
          </a:xfrm>
        </p:grpSpPr>
        <p:grpSp>
          <p:nvGrpSpPr>
            <p:cNvPr id="100" name="Grupa 99">
              <a:extLst>
                <a:ext uri="{FF2B5EF4-FFF2-40B4-BE49-F238E27FC236}">
                  <a16:creationId xmlns:a16="http://schemas.microsoft.com/office/drawing/2014/main" id="{B545E461-E411-4A72-9B64-F41E739E7F17}"/>
                </a:ext>
              </a:extLst>
            </p:cNvPr>
            <p:cNvGrpSpPr/>
            <p:nvPr/>
          </p:nvGrpSpPr>
          <p:grpSpPr>
            <a:xfrm>
              <a:off x="8877248" y="2266392"/>
              <a:ext cx="2448413" cy="2016300"/>
              <a:chOff x="8877248" y="2266392"/>
              <a:chExt cx="2448413" cy="2016300"/>
            </a:xfrm>
          </p:grpSpPr>
          <p:grpSp>
            <p:nvGrpSpPr>
              <p:cNvPr id="102" name="Grupa 101">
                <a:extLst>
                  <a:ext uri="{FF2B5EF4-FFF2-40B4-BE49-F238E27FC236}">
                    <a16:creationId xmlns:a16="http://schemas.microsoft.com/office/drawing/2014/main" id="{6B71E1DA-77EB-420D-872D-8D97CF65FA87}"/>
                  </a:ext>
                </a:extLst>
              </p:cNvPr>
              <p:cNvGrpSpPr/>
              <p:nvPr/>
            </p:nvGrpSpPr>
            <p:grpSpPr>
              <a:xfrm>
                <a:off x="8877248" y="2266392"/>
                <a:ext cx="2448413" cy="1079646"/>
                <a:chOff x="8877248" y="2266392"/>
                <a:chExt cx="2448413" cy="1079646"/>
              </a:xfrm>
            </p:grpSpPr>
            <p:sp>
              <p:nvSpPr>
                <p:cNvPr id="104" name="TextBox 48">
                  <a:extLst>
                    <a:ext uri="{FF2B5EF4-FFF2-40B4-BE49-F238E27FC236}">
                      <a16:creationId xmlns:a16="http://schemas.microsoft.com/office/drawing/2014/main" id="{A25178CC-8C0E-405D-914A-8E161042907B}"/>
                    </a:ext>
                  </a:extLst>
                </p:cNvPr>
                <p:cNvSpPr txBox="1"/>
                <p:nvPr/>
              </p:nvSpPr>
              <p:spPr>
                <a:xfrm>
                  <a:off x="8877248" y="2413257"/>
                  <a:ext cx="1452709" cy="615956"/>
                </a:xfrm>
                <a:prstGeom prst="rect">
                  <a:avLst/>
                </a:prstGeom>
                <a:noFill/>
                <a:ln w="6350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r" defTabSz="914309">
                    <a:defRPr/>
                  </a:pPr>
                  <a:r>
                    <a:rPr lang="pl-PL" sz="1134" b="1" dirty="0">
                      <a:solidFill>
                        <a:srgbClr val="000000"/>
                      </a:solidFill>
                      <a:latin typeface="PKO Bank Polski Rg" panose="020B0604020202020204" pitchFamily="34" charset="0"/>
                    </a:rPr>
                    <a:t>Preferowany partner finansowy </a:t>
                  </a:r>
                  <a:r>
                    <a:rPr lang="pl-PL" sz="1134" dirty="0">
                      <a:solidFill>
                        <a:srgbClr val="000000"/>
                      </a:solidFill>
                      <a:latin typeface="PKO Bank Polski Rg" panose="020B0604020202020204" pitchFamily="34" charset="0"/>
                    </a:rPr>
                    <a:t>dla klientów</a:t>
                  </a:r>
                </a:p>
              </p:txBody>
            </p:sp>
            <p:pic>
              <p:nvPicPr>
                <p:cNvPr id="105" name="Grafika 104">
                  <a:extLst>
                    <a:ext uri="{FF2B5EF4-FFF2-40B4-BE49-F238E27FC236}">
                      <a16:creationId xmlns:a16="http://schemas.microsoft.com/office/drawing/2014/main" id="{35BEACA3-3D5B-4FEF-A153-C5782C23E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46015" y="2266392"/>
                  <a:ext cx="1079646" cy="1079646"/>
                </a:xfrm>
                <a:prstGeom prst="rect">
                  <a:avLst/>
                </a:prstGeom>
              </p:spPr>
            </p:pic>
          </p:grpSp>
          <p:sp>
            <p:nvSpPr>
              <p:cNvPr id="103" name="TextBox 16">
                <a:extLst>
                  <a:ext uri="{FF2B5EF4-FFF2-40B4-BE49-F238E27FC236}">
                    <a16:creationId xmlns:a16="http://schemas.microsoft.com/office/drawing/2014/main" id="{E7814BF9-C335-41D5-AC09-339D7CBD92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08183" y="3728678"/>
                <a:ext cx="1244621" cy="554014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30396" lvl="1" indent="-226796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42793" lvl="2" indent="-215997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7590" lvl="3" indent="-1511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7187" lvl="4" indent="-14759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defTabSz="914309">
                  <a:buClr>
                    <a:srgbClr val="000000"/>
                  </a:buClr>
                  <a:defRPr/>
                </a:pPr>
                <a:r>
                  <a:rPr lang="pl-PL" sz="1200" b="1" dirty="0">
                    <a:solidFill>
                      <a:srgbClr val="000000"/>
                    </a:solidFill>
                    <a:latin typeface="PKO Bank Polski Rg" panose="020B0604020202020204" pitchFamily="34" charset="0"/>
                  </a:rPr>
                  <a:t>Kompleksowe pakiety finansowania </a:t>
                </a:r>
                <a:endParaRPr lang="pl-PL" sz="1200" dirty="0">
                  <a:solidFill>
                    <a:srgbClr val="000000"/>
                  </a:solidFill>
                  <a:latin typeface="PKO Bank Polski Rg" panose="020B0604020202020204" pitchFamily="34" charset="0"/>
                </a:endParaRPr>
              </a:p>
            </p:txBody>
          </p:sp>
        </p:grpSp>
        <p:pic>
          <p:nvPicPr>
            <p:cNvPr id="101" name="Grafika 100">
              <a:extLst>
                <a:ext uri="{FF2B5EF4-FFF2-40B4-BE49-F238E27FC236}">
                  <a16:creationId xmlns:a16="http://schemas.microsoft.com/office/drawing/2014/main" id="{60719D23-9D34-4E97-AC04-96C8C8A86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28183" y="3600682"/>
              <a:ext cx="1080000" cy="1080000"/>
            </a:xfrm>
            <a:prstGeom prst="rect">
              <a:avLst/>
            </a:prstGeom>
          </p:spPr>
        </p:pic>
      </p:grpSp>
      <p:sp>
        <p:nvSpPr>
          <p:cNvPr id="106" name="Prostokąt 105">
            <a:extLst>
              <a:ext uri="{FF2B5EF4-FFF2-40B4-BE49-F238E27FC236}">
                <a16:creationId xmlns:a16="http://schemas.microsoft.com/office/drawing/2014/main" id="{E0B7CA4D-34ED-4503-A2A3-9CFAE53AD6F4}"/>
              </a:ext>
            </a:extLst>
          </p:cNvPr>
          <p:cNvSpPr/>
          <p:nvPr/>
        </p:nvSpPr>
        <p:spPr>
          <a:xfrm>
            <a:off x="9651976" y="1360276"/>
            <a:ext cx="1865211" cy="145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defRPr/>
            </a:pP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Polska największym</a:t>
            </a:r>
            <a:br>
              <a:rPr lang="pl-PL" sz="1134" b="1" dirty="0">
                <a:solidFill>
                  <a:srgbClr val="004C9A"/>
                </a:solidFill>
                <a:latin typeface="PKO Bank Polski"/>
              </a:rPr>
            </a:b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emitentem CO2</a:t>
            </a:r>
          </a:p>
          <a:p>
            <a:pPr defTabSz="914309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defRPr/>
            </a:pPr>
            <a:r>
              <a:rPr lang="pl-PL" sz="2934" b="1" dirty="0">
                <a:solidFill>
                  <a:srgbClr val="E4202C"/>
                </a:solidFill>
              </a:rPr>
              <a:t>666</a:t>
            </a:r>
            <a:br>
              <a:rPr lang="pl-PL" sz="1334" b="1" dirty="0">
                <a:solidFill>
                  <a:srgbClr val="E4202C"/>
                </a:solidFill>
              </a:rPr>
            </a:br>
            <a:r>
              <a:rPr lang="pl-PL" sz="1334" b="1" dirty="0">
                <a:solidFill>
                  <a:srgbClr val="E4202C"/>
                </a:solidFill>
              </a:rPr>
              <a:t>to najgorszy wynik </a:t>
            </a:r>
            <a:br>
              <a:rPr lang="pl-PL" sz="1334" b="1" dirty="0">
                <a:solidFill>
                  <a:srgbClr val="E4202C"/>
                </a:solidFill>
              </a:rPr>
            </a:br>
            <a:r>
              <a:rPr lang="pl-PL" sz="1334" b="1" dirty="0">
                <a:solidFill>
                  <a:srgbClr val="E4202C"/>
                </a:solidFill>
              </a:rPr>
              <a:t>w UE (2023)</a:t>
            </a:r>
          </a:p>
        </p:txBody>
      </p:sp>
      <p:sp>
        <p:nvSpPr>
          <p:cNvPr id="107" name="pole tekstowe 106">
            <a:extLst>
              <a:ext uri="{FF2B5EF4-FFF2-40B4-BE49-F238E27FC236}">
                <a16:creationId xmlns:a16="http://schemas.microsoft.com/office/drawing/2014/main" id="{46451925-F28D-4BDC-B0E0-DEB055221DDD}"/>
              </a:ext>
            </a:extLst>
          </p:cNvPr>
          <p:cNvSpPr txBox="1"/>
          <p:nvPr/>
        </p:nvSpPr>
        <p:spPr>
          <a:xfrm>
            <a:off x="8017273" y="1393548"/>
            <a:ext cx="1534654" cy="561860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defTabSz="609539">
              <a:buClr>
                <a:srgbClr val="004C9A"/>
              </a:buClr>
              <a:defRPr/>
            </a:pP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Ambicja PKO BP – udział w finansowaniu bankowym</a:t>
            </a:r>
          </a:p>
        </p:txBody>
      </p:sp>
      <p:sp>
        <p:nvSpPr>
          <p:cNvPr id="108" name="pole tekstowe 107">
            <a:extLst>
              <a:ext uri="{FF2B5EF4-FFF2-40B4-BE49-F238E27FC236}">
                <a16:creationId xmlns:a16="http://schemas.microsoft.com/office/drawing/2014/main" id="{64B6B12A-9290-4E12-8F8D-A494D20C0DFA}"/>
              </a:ext>
            </a:extLst>
          </p:cNvPr>
          <p:cNvSpPr txBox="1"/>
          <p:nvPr/>
        </p:nvSpPr>
        <p:spPr>
          <a:xfrm>
            <a:off x="8017273" y="2224076"/>
            <a:ext cx="700786" cy="451342"/>
          </a:xfrm>
          <a:prstGeom prst="rect">
            <a:avLst/>
          </a:prstGeom>
        </p:spPr>
        <p:txBody>
          <a:bodyPr wrap="square" lIns="0" tIns="0" rIns="71998" bIns="0" rtlCol="0" anchor="t" anchorCtr="0">
            <a:spAutoFit/>
          </a:bodyPr>
          <a:lstStyle/>
          <a:p>
            <a:pPr defTabSz="609539">
              <a:defRPr/>
            </a:pPr>
            <a:r>
              <a:rPr lang="pl-PL" sz="2933" b="1" spc="-7" dirty="0">
                <a:solidFill>
                  <a:srgbClr val="E4202C"/>
                </a:solidFill>
              </a:rPr>
              <a:t>20+</a:t>
            </a:r>
          </a:p>
        </p:txBody>
      </p:sp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1DF119C8-B5A3-4A47-AD41-C3DC662C703C}"/>
              </a:ext>
            </a:extLst>
          </p:cNvPr>
          <p:cNvSpPr txBox="1"/>
          <p:nvPr/>
        </p:nvSpPr>
        <p:spPr>
          <a:xfrm>
            <a:off x="8740915" y="2283720"/>
            <a:ext cx="404588" cy="300969"/>
          </a:xfrm>
          <a:prstGeom prst="rect">
            <a:avLst/>
          </a:prstGeom>
        </p:spPr>
        <p:txBody>
          <a:bodyPr wrap="square" lIns="71998" tIns="0" rIns="0" bIns="0" rtlCol="0" anchor="t" anchorCtr="0">
            <a:noAutofit/>
          </a:bodyPr>
          <a:lstStyle/>
          <a:p>
            <a:pPr defTabSz="609539">
              <a:defRPr/>
            </a:pPr>
            <a:r>
              <a:rPr lang="pl-PL" sz="1067" b="1" dirty="0">
                <a:solidFill>
                  <a:srgbClr val="E4202C"/>
                </a:solidFill>
              </a:rPr>
              <a:t>%</a:t>
            </a:r>
            <a:endParaRPr lang="pl-PL" sz="1067" b="1" baseline="30000" dirty="0">
              <a:solidFill>
                <a:srgbClr val="E4202C"/>
              </a:solidFill>
            </a:endParaRPr>
          </a:p>
        </p:txBody>
      </p: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B0A3231F-3352-4022-BE9C-51FB5077098B}"/>
              </a:ext>
            </a:extLst>
          </p:cNvPr>
          <p:cNvCxnSpPr>
            <a:cxnSpLocks/>
          </p:cNvCxnSpPr>
          <p:nvPr/>
        </p:nvCxnSpPr>
        <p:spPr>
          <a:xfrm>
            <a:off x="8718058" y="2300840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A656D82D-3BC3-4D77-B521-E8CB866765B8}"/>
              </a:ext>
            </a:extLst>
          </p:cNvPr>
          <p:cNvSpPr txBox="1"/>
          <p:nvPr/>
        </p:nvSpPr>
        <p:spPr>
          <a:xfrm>
            <a:off x="4261383" y="1398380"/>
            <a:ext cx="1714027" cy="550003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defTabSz="609539">
              <a:buClr>
                <a:srgbClr val="004C9A"/>
              </a:buClr>
              <a:defRPr/>
            </a:pP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Wartość inwestycji </a:t>
            </a:r>
            <a:br>
              <a:rPr lang="pl-PL" sz="1134" b="1" dirty="0">
                <a:solidFill>
                  <a:srgbClr val="004C9A"/>
                </a:solidFill>
                <a:latin typeface="PKO Bank Polski"/>
              </a:rPr>
            </a:b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w transformacje energetyczną PL do 2027</a:t>
            </a:r>
          </a:p>
        </p:txBody>
      </p:sp>
      <p:sp>
        <p:nvSpPr>
          <p:cNvPr id="112" name="pole tekstowe 111">
            <a:extLst>
              <a:ext uri="{FF2B5EF4-FFF2-40B4-BE49-F238E27FC236}">
                <a16:creationId xmlns:a16="http://schemas.microsoft.com/office/drawing/2014/main" id="{0256CD71-28A4-4349-85DD-95C89E382702}"/>
              </a:ext>
            </a:extLst>
          </p:cNvPr>
          <p:cNvSpPr txBox="1"/>
          <p:nvPr/>
        </p:nvSpPr>
        <p:spPr>
          <a:xfrm>
            <a:off x="4324977" y="2131586"/>
            <a:ext cx="772799" cy="451342"/>
          </a:xfrm>
          <a:prstGeom prst="rect">
            <a:avLst/>
          </a:prstGeom>
        </p:spPr>
        <p:txBody>
          <a:bodyPr wrap="square" lIns="0" tIns="0" rIns="71998" bIns="0" rtlCol="0" anchor="t" anchorCtr="0">
            <a:spAutoFit/>
          </a:bodyPr>
          <a:lstStyle/>
          <a:p>
            <a:pPr defTabSz="609539">
              <a:defRPr/>
            </a:pPr>
            <a:r>
              <a:rPr lang="pl-PL" sz="2933" b="1" spc="-7" dirty="0">
                <a:solidFill>
                  <a:srgbClr val="E4202C"/>
                </a:solidFill>
              </a:rPr>
              <a:t>400</a:t>
            </a:r>
          </a:p>
        </p:txBody>
      </p: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8161FD35-CE1E-46F9-AD65-F5E269DD8CF5}"/>
              </a:ext>
            </a:extLst>
          </p:cNvPr>
          <p:cNvSpPr txBox="1"/>
          <p:nvPr/>
        </p:nvSpPr>
        <p:spPr>
          <a:xfrm>
            <a:off x="5022496" y="2274328"/>
            <a:ext cx="335324" cy="300969"/>
          </a:xfrm>
          <a:prstGeom prst="rect">
            <a:avLst/>
          </a:prstGeom>
        </p:spPr>
        <p:txBody>
          <a:bodyPr wrap="square" lIns="71998" tIns="0" rIns="0" bIns="0" rtlCol="0" anchor="t" anchorCtr="0">
            <a:noAutofit/>
          </a:bodyPr>
          <a:lstStyle/>
          <a:p>
            <a:pPr defTabSz="609539">
              <a:defRPr/>
            </a:pPr>
            <a:r>
              <a:rPr lang="pl-PL" sz="1067" b="1" dirty="0">
                <a:solidFill>
                  <a:srgbClr val="E4202C"/>
                </a:solidFill>
              </a:rPr>
              <a:t>mld </a:t>
            </a:r>
            <a:br>
              <a:rPr lang="pl-PL" sz="1067" b="1" dirty="0">
                <a:solidFill>
                  <a:srgbClr val="E4202C"/>
                </a:solidFill>
              </a:rPr>
            </a:br>
            <a:r>
              <a:rPr lang="pl-PL" sz="1067" b="1" dirty="0">
                <a:solidFill>
                  <a:srgbClr val="E4202C"/>
                </a:solidFill>
              </a:rPr>
              <a:t>PLN </a:t>
            </a:r>
          </a:p>
        </p:txBody>
      </p: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0BDCBD5E-3AA9-40AD-8296-E2079130FA48}"/>
              </a:ext>
            </a:extLst>
          </p:cNvPr>
          <p:cNvCxnSpPr>
            <a:cxnSpLocks/>
          </p:cNvCxnSpPr>
          <p:nvPr/>
        </p:nvCxnSpPr>
        <p:spPr>
          <a:xfrm>
            <a:off x="5016254" y="2291448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9B074C13-251C-45CB-89EF-5FFE43D3B30E}"/>
              </a:ext>
            </a:extLst>
          </p:cNvPr>
          <p:cNvCxnSpPr>
            <a:cxnSpLocks/>
          </p:cNvCxnSpPr>
          <p:nvPr/>
        </p:nvCxnSpPr>
        <p:spPr>
          <a:xfrm flipV="1">
            <a:off x="6007056" y="1363663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758DD0E5-B7B9-4FE1-BE61-6A61543F1F93}"/>
              </a:ext>
            </a:extLst>
          </p:cNvPr>
          <p:cNvCxnSpPr>
            <a:cxnSpLocks/>
          </p:cNvCxnSpPr>
          <p:nvPr/>
        </p:nvCxnSpPr>
        <p:spPr>
          <a:xfrm flipV="1">
            <a:off x="7779494" y="1360276"/>
            <a:ext cx="0" cy="1193387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ole tekstowe 116">
            <a:extLst>
              <a:ext uri="{FF2B5EF4-FFF2-40B4-BE49-F238E27FC236}">
                <a16:creationId xmlns:a16="http://schemas.microsoft.com/office/drawing/2014/main" id="{5EF04924-AE68-42CE-A5F7-203C09C4504E}"/>
              </a:ext>
            </a:extLst>
          </p:cNvPr>
          <p:cNvSpPr txBox="1"/>
          <p:nvPr/>
        </p:nvSpPr>
        <p:spPr>
          <a:xfrm>
            <a:off x="6367403" y="2224204"/>
            <a:ext cx="700786" cy="451342"/>
          </a:xfrm>
          <a:prstGeom prst="rect">
            <a:avLst/>
          </a:prstGeom>
        </p:spPr>
        <p:txBody>
          <a:bodyPr wrap="square" lIns="0" tIns="0" rIns="71998" bIns="0" rtlCol="0" anchor="t" anchorCtr="0">
            <a:spAutoFit/>
          </a:bodyPr>
          <a:lstStyle/>
          <a:p>
            <a:pPr defTabSz="609539">
              <a:defRPr/>
            </a:pPr>
            <a:r>
              <a:rPr lang="pl-PL" sz="2933" b="1" spc="-7" dirty="0">
                <a:solidFill>
                  <a:srgbClr val="E4202C"/>
                </a:solidFill>
              </a:rPr>
              <a:t>100</a:t>
            </a: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10528A22-965A-4BEF-A1AD-95C2AAC2FF22}"/>
              </a:ext>
            </a:extLst>
          </p:cNvPr>
          <p:cNvSpPr txBox="1"/>
          <p:nvPr/>
        </p:nvSpPr>
        <p:spPr>
          <a:xfrm>
            <a:off x="6152342" y="1396887"/>
            <a:ext cx="1585590" cy="504484"/>
          </a:xfrm>
          <a:prstGeom prst="rect">
            <a:avLst/>
          </a:prstGeom>
        </p:spPr>
        <p:txBody>
          <a:bodyPr wrap="square" lIns="0" tIns="0" rIns="0" bIns="0" rtlCol="0" anchor="t" anchorCtr="0">
            <a:noAutofit/>
          </a:bodyPr>
          <a:lstStyle/>
          <a:p>
            <a:pPr defTabSz="609539">
              <a:buClr>
                <a:srgbClr val="004C9A"/>
              </a:buClr>
              <a:defRPr/>
            </a:pPr>
            <a:r>
              <a:rPr lang="pl-PL" sz="1134" b="1" dirty="0">
                <a:solidFill>
                  <a:srgbClr val="004C9A"/>
                </a:solidFill>
                <a:latin typeface="PKO Bank Polski"/>
              </a:rPr>
              <a:t>Potencjał finansowania bankowego</a:t>
            </a:r>
          </a:p>
        </p:txBody>
      </p:sp>
      <p:sp>
        <p:nvSpPr>
          <p:cNvPr id="119" name="pole tekstowe 118">
            <a:extLst>
              <a:ext uri="{FF2B5EF4-FFF2-40B4-BE49-F238E27FC236}">
                <a16:creationId xmlns:a16="http://schemas.microsoft.com/office/drawing/2014/main" id="{D3176F00-51BD-4B85-9695-62276676632B}"/>
              </a:ext>
            </a:extLst>
          </p:cNvPr>
          <p:cNvSpPr txBox="1"/>
          <p:nvPr/>
        </p:nvSpPr>
        <p:spPr>
          <a:xfrm>
            <a:off x="7091044" y="2292360"/>
            <a:ext cx="404588" cy="285771"/>
          </a:xfrm>
          <a:prstGeom prst="rect">
            <a:avLst/>
          </a:prstGeom>
        </p:spPr>
        <p:txBody>
          <a:bodyPr wrap="square" lIns="71998" tIns="0" rIns="0" bIns="0" rtlCol="0" anchor="t" anchorCtr="0">
            <a:noAutofit/>
          </a:bodyPr>
          <a:lstStyle/>
          <a:p>
            <a:pPr defTabSz="609539">
              <a:defRPr/>
            </a:pPr>
            <a:r>
              <a:rPr lang="pl-PL" sz="1067" b="1" dirty="0">
                <a:solidFill>
                  <a:srgbClr val="E4202C"/>
                </a:solidFill>
              </a:rPr>
              <a:t>mld </a:t>
            </a:r>
            <a:br>
              <a:rPr lang="pl-PL" sz="1067" b="1" dirty="0">
                <a:solidFill>
                  <a:srgbClr val="E4202C"/>
                </a:solidFill>
              </a:rPr>
            </a:br>
            <a:r>
              <a:rPr lang="pl-PL" sz="1067" b="1" dirty="0">
                <a:solidFill>
                  <a:srgbClr val="E4202C"/>
                </a:solidFill>
              </a:rPr>
              <a:t>PLN</a:t>
            </a:r>
            <a:endParaRPr lang="pl-PL" sz="1067" b="1" baseline="30000" dirty="0">
              <a:solidFill>
                <a:srgbClr val="E4202C"/>
              </a:solidFill>
            </a:endParaRPr>
          </a:p>
        </p:txBody>
      </p: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EAE60123-DE97-499E-9A89-44A328DCAAB7}"/>
              </a:ext>
            </a:extLst>
          </p:cNvPr>
          <p:cNvCxnSpPr>
            <a:cxnSpLocks/>
          </p:cNvCxnSpPr>
          <p:nvPr/>
        </p:nvCxnSpPr>
        <p:spPr>
          <a:xfrm>
            <a:off x="7075116" y="2298286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pole tekstowe 120">
            <a:extLst>
              <a:ext uri="{FF2B5EF4-FFF2-40B4-BE49-F238E27FC236}">
                <a16:creationId xmlns:a16="http://schemas.microsoft.com/office/drawing/2014/main" id="{8C87F0A8-2EBD-410D-9E58-23C86C535398}"/>
              </a:ext>
            </a:extLst>
          </p:cNvPr>
          <p:cNvSpPr txBox="1"/>
          <p:nvPr/>
        </p:nvSpPr>
        <p:spPr>
          <a:xfrm>
            <a:off x="10356034" y="1982962"/>
            <a:ext cx="810252" cy="300758"/>
          </a:xfrm>
          <a:prstGeom prst="rect">
            <a:avLst/>
          </a:prstGeom>
        </p:spPr>
        <p:txBody>
          <a:bodyPr wrap="square" lIns="71998" tIns="0" rIns="0" bIns="0" rtlCol="0" anchor="t" anchorCtr="0">
            <a:noAutofit/>
          </a:bodyPr>
          <a:lstStyle/>
          <a:p>
            <a:pPr defTabSz="609539">
              <a:defRPr/>
            </a:pPr>
            <a:r>
              <a:rPr lang="pl-PL" sz="1067" b="1" dirty="0">
                <a:solidFill>
                  <a:srgbClr val="E4202C"/>
                </a:solidFill>
              </a:rPr>
              <a:t>gramów na 1 kWh</a:t>
            </a:r>
          </a:p>
        </p:txBody>
      </p:sp>
      <p:cxnSp>
        <p:nvCxnSpPr>
          <p:cNvPr id="122" name="Łącznik prosty 121">
            <a:extLst>
              <a:ext uri="{FF2B5EF4-FFF2-40B4-BE49-F238E27FC236}">
                <a16:creationId xmlns:a16="http://schemas.microsoft.com/office/drawing/2014/main" id="{4C429066-3C2E-4225-8686-5C1709FC5689}"/>
              </a:ext>
            </a:extLst>
          </p:cNvPr>
          <p:cNvCxnSpPr>
            <a:cxnSpLocks/>
          </p:cNvCxnSpPr>
          <p:nvPr/>
        </p:nvCxnSpPr>
        <p:spPr>
          <a:xfrm>
            <a:off x="10378162" y="2002916"/>
            <a:ext cx="0" cy="288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upa 131">
            <a:extLst>
              <a:ext uri="{FF2B5EF4-FFF2-40B4-BE49-F238E27FC236}">
                <a16:creationId xmlns:a16="http://schemas.microsoft.com/office/drawing/2014/main" id="{946331FA-5D46-445B-AB71-BE502F0AAEA2}"/>
              </a:ext>
            </a:extLst>
          </p:cNvPr>
          <p:cNvGrpSpPr/>
          <p:nvPr/>
        </p:nvGrpSpPr>
        <p:grpSpPr>
          <a:xfrm>
            <a:off x="7450126" y="3292700"/>
            <a:ext cx="3116814" cy="507829"/>
            <a:chOff x="8317386" y="1218028"/>
            <a:chExt cx="3116904" cy="507844"/>
          </a:xfrm>
        </p:grpSpPr>
        <p:sp>
          <p:nvSpPr>
            <p:cNvPr id="133" name="Owal 132">
              <a:extLst>
                <a:ext uri="{FF2B5EF4-FFF2-40B4-BE49-F238E27FC236}">
                  <a16:creationId xmlns:a16="http://schemas.microsoft.com/office/drawing/2014/main" id="{17A32D37-BEA3-4956-A37E-E2926508C70C}"/>
                </a:ext>
              </a:extLst>
            </p:cNvPr>
            <p:cNvSpPr/>
            <p:nvPr/>
          </p:nvSpPr>
          <p:spPr>
            <a:xfrm>
              <a:off x="8317386" y="1218028"/>
              <a:ext cx="276999" cy="276999"/>
            </a:xfrm>
            <a:prstGeom prst="ellipse">
              <a:avLst/>
            </a:prstGeom>
            <a:solidFill>
              <a:srgbClr val="E4202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 defTabSz="914309">
                <a:spcBef>
                  <a:spcPts val="300"/>
                </a:spcBef>
                <a:buSzPct val="100000"/>
                <a:buFont typeface="Segoe UI" panose="020B0502040204020203" pitchFamily="34" charset="0"/>
                <a:buChar char="​"/>
                <a:defRPr/>
              </a:pPr>
              <a:endParaRPr lang="pl-PL" sz="1134" dirty="0">
                <a:solidFill>
                  <a:srgbClr val="FFFFFF"/>
                </a:solidFill>
                <a:latin typeface="PKO Bank Polski Rg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91">
              <a:extLst>
                <a:ext uri="{FF2B5EF4-FFF2-40B4-BE49-F238E27FC236}">
                  <a16:creationId xmlns:a16="http://schemas.microsoft.com/office/drawing/2014/main" id="{C2EB3D2C-BCD8-4266-A0B2-579898C699D1}"/>
                </a:ext>
              </a:extLst>
            </p:cNvPr>
            <p:cNvSpPr txBox="1"/>
            <p:nvPr/>
          </p:nvSpPr>
          <p:spPr>
            <a:xfrm>
              <a:off x="8693813" y="1233415"/>
              <a:ext cx="2740477" cy="49245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defTabSz="914309">
                <a:buClr>
                  <a:srgbClr val="000000"/>
                </a:buClr>
                <a:defRPr/>
              </a:pPr>
              <a: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  <a:t>Samochody </a:t>
              </a:r>
              <a:br>
                <a:rPr lang="pl-PL" b="1" kern="0" dirty="0">
                  <a:solidFill>
                    <a:srgbClr val="000000"/>
                  </a:solidFill>
                  <a:latin typeface="PKO Bank Polski Rg" panose="020B0604020202020204" pitchFamily="34" charset="0"/>
                </a:rPr>
              </a:br>
              <a:r>
                <a:rPr lang="pl-PL" b="1" kern="0" dirty="0" err="1">
                  <a:solidFill>
                    <a:srgbClr val="000000"/>
                  </a:solidFill>
                  <a:latin typeface="PKO Bank Polski Rg" panose="020B0604020202020204" pitchFamily="34" charset="0"/>
                </a:rPr>
                <a:t>bezemisyjne</a:t>
              </a:r>
              <a:endParaRPr lang="pl-PL" b="1" kern="0" dirty="0">
                <a:solidFill>
                  <a:srgbClr val="000000"/>
                </a:solidFill>
                <a:latin typeface="PKO Bank Polski Rg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2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FEA71B1-B2D7-4B90-A871-1855B3F2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D99A451-135B-4098-8DC9-48122D28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Wyzwanie dla Polski – transformacja energetyczna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CAE3775-54DD-4A84-96D1-DB75FB1F1D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05299" y="2559114"/>
            <a:ext cx="6516724" cy="27943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Polska stoi przed największą transformacją energetyczną. W 2035 r. OZE mogą generować ~70% udziału w produkcji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1,9 bln PLN inwestycji do 2050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Od systemu centralnie sterowanej energetyki </a:t>
            </a:r>
            <a:br>
              <a:rPr lang="pl-PL" sz="2000" dirty="0"/>
            </a:br>
            <a:r>
              <a:rPr lang="pl-PL" sz="2000" dirty="0"/>
              <a:t>do systemu energetyki rozproszonej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4B72B3-BC93-4611-9069-2AD3F30D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7" y="3956279"/>
            <a:ext cx="2106929" cy="14942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904844-A544-4D4D-BB41-92A1A18C3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47" y="1809390"/>
            <a:ext cx="1190901" cy="16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A9B458E-5298-4A8A-9FC0-2F1F7A6B4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21C2C3B-A063-406D-85F2-98F7270A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Małe instalacje OZE – stabilizator systemu i odpowiedź na nowe wyzwania</a:t>
            </a:r>
          </a:p>
        </p:txBody>
      </p:sp>
      <p:pic>
        <p:nvPicPr>
          <p:cNvPr id="5" name="Symbol zastępczy zawartości 4" descr="Obraz zawierający tekst, młyn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A4FDC20C-B4E6-4AB0-99DA-A2AE190CE0CC}"/>
              </a:ext>
            </a:extLst>
          </p:cNvPr>
          <p:cNvPicPr>
            <a:picLocks noGrp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08955" y="1665598"/>
            <a:ext cx="7560839" cy="41404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22E00B5-C741-49F7-BC9C-19A23A6A5FEB}"/>
              </a:ext>
            </a:extLst>
          </p:cNvPr>
          <p:cNvSpPr txBox="1"/>
          <p:nvPr/>
        </p:nvSpPr>
        <p:spPr>
          <a:xfrm>
            <a:off x="7645759" y="1845618"/>
            <a:ext cx="3744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/>
              <a:t>Rola małych instalacji OZE:</a:t>
            </a:r>
          </a:p>
          <a:p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Ponad 5 GW mocy – 90%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99,5% w rękach firm prywatnych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Produkcja energii: 3,8 </a:t>
            </a:r>
            <a:r>
              <a:rPr lang="pl-PL" sz="1800" dirty="0" err="1"/>
              <a:t>TWh</a:t>
            </a:r>
            <a:r>
              <a:rPr lang="pl-PL" sz="1800" dirty="0"/>
              <a:t> (~3%)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Korzyści: lokalne bilansowanie, mniejsze straty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711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944FDC9-2F36-4381-92F1-7C2E1E57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8AAA9AD-3E66-4BB8-BC48-5FEA0D82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Centra danych – wyzwanie dla systemu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7B427027-B65C-4EBF-A196-8BA42CF9B5C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9993014"/>
              </p:ext>
            </p:extLst>
          </p:nvPr>
        </p:nvGraphicFramePr>
        <p:xfrm>
          <a:off x="803982" y="1809614"/>
          <a:ext cx="1022615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40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CEC3EF-DF97-4822-B5A3-B30D39C28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30889F3-EF20-5E4E-B63E-E52FAA4339CD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EDA6614-19E8-4976-952E-11BF08BB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67" y="247951"/>
            <a:ext cx="9505950" cy="684076"/>
          </a:xfrm>
        </p:spPr>
        <p:txBody>
          <a:bodyPr/>
          <a:lstStyle/>
          <a:p>
            <a:r>
              <a:rPr lang="pl-PL" b="1" dirty="0"/>
              <a:t>Synergia OZE i centrów danych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A8D3BC-F7E7-41A9-88D0-62CAC586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02" y="4035340"/>
            <a:ext cx="1190901" cy="1610098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62AB4C34-6657-49A7-A28C-65C5A5464AEE}"/>
              </a:ext>
            </a:extLst>
          </p:cNvPr>
          <p:cNvGrpSpPr/>
          <p:nvPr/>
        </p:nvGrpSpPr>
        <p:grpSpPr>
          <a:xfrm>
            <a:off x="6313611" y="3041290"/>
            <a:ext cx="1202972" cy="712495"/>
            <a:chOff x="2602186" y="1431975"/>
            <a:chExt cx="1505973" cy="1068058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4AD62269-224E-4000-A454-2A8E8F46D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" t="50000" r="81538" b="24855"/>
            <a:stretch/>
          </p:blipFill>
          <p:spPr>
            <a:xfrm>
              <a:off x="2602186" y="1431975"/>
              <a:ext cx="521261" cy="1055628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6850FBFF-0401-4C80-94EB-F642BEA7C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" t="50000" r="81538" b="24855"/>
            <a:stretch/>
          </p:blipFill>
          <p:spPr>
            <a:xfrm>
              <a:off x="3109725" y="1444405"/>
              <a:ext cx="521261" cy="1055628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9265CBD8-4DA6-4E1B-A2CC-180AB629F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" t="50000" r="81538" b="24855"/>
            <a:stretch/>
          </p:blipFill>
          <p:spPr>
            <a:xfrm>
              <a:off x="3586898" y="1431975"/>
              <a:ext cx="521261" cy="1055628"/>
            </a:xfrm>
            <a:prstGeom prst="rect">
              <a:avLst/>
            </a:prstGeom>
          </p:spPr>
        </p:pic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3405B6-1A41-414A-BA16-C7CD404AD611}"/>
              </a:ext>
            </a:extLst>
          </p:cNvPr>
          <p:cNvSpPr txBox="1"/>
          <p:nvPr/>
        </p:nvSpPr>
        <p:spPr>
          <a:xfrm>
            <a:off x="587697" y="2508298"/>
            <a:ext cx="97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/>
            </a:lvl1pPr>
          </a:lstStyle>
          <a:p>
            <a:pPr algn="ctr"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latin typeface="PKO Bank Polski"/>
                <a:cs typeface="+mn-cs"/>
              </a:rPr>
              <a:t>EMS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4225ACC-6279-42AD-9B12-1355F9F0ED19}"/>
              </a:ext>
            </a:extLst>
          </p:cNvPr>
          <p:cNvSpPr txBox="1"/>
          <p:nvPr/>
        </p:nvSpPr>
        <p:spPr>
          <a:xfrm>
            <a:off x="225576" y="3401683"/>
            <a:ext cx="1638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b="1"/>
            </a:lvl1pPr>
          </a:lstStyle>
          <a:p>
            <a:pPr algn="ctr" defTabSz="9145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  <a:latin typeface="PKO Bank Polski"/>
              </a:rPr>
              <a:t>System Zarządzania Energią</a:t>
            </a:r>
            <a:endParaRPr lang="pl-PL" dirty="0">
              <a:solidFill>
                <a:srgbClr val="000000"/>
              </a:solidFill>
              <a:latin typeface="PKO Bank Polski"/>
              <a:cs typeface="+mn-cs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2238A993-9211-4F7F-A5FD-E83CC2168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7" r="24452" b="72802"/>
          <a:stretch/>
        </p:blipFill>
        <p:spPr>
          <a:xfrm>
            <a:off x="3649315" y="1336916"/>
            <a:ext cx="1133476" cy="136498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5F2F26ED-4A1B-432D-89D2-6C90395CA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50000" r="50000" b="24855"/>
          <a:stretch/>
        </p:blipFill>
        <p:spPr>
          <a:xfrm>
            <a:off x="9107842" y="1602198"/>
            <a:ext cx="1274221" cy="1236309"/>
          </a:xfrm>
          <a:prstGeom prst="rect">
            <a:avLst/>
          </a:prstGeom>
        </p:spPr>
      </p:pic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59972F06-86E7-40B2-89F0-7168989872CC}"/>
              </a:ext>
            </a:extLst>
          </p:cNvPr>
          <p:cNvCxnSpPr>
            <a:cxnSpLocks/>
          </p:cNvCxnSpPr>
          <p:nvPr/>
        </p:nvCxnSpPr>
        <p:spPr>
          <a:xfrm>
            <a:off x="4901176" y="2724825"/>
            <a:ext cx="1196411" cy="555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2E68C60D-AF50-435B-A136-01A6BC62E6C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377507" y="2185787"/>
            <a:ext cx="3730335" cy="34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14D8CE86-7FF3-4506-B428-BC6B8404061B}"/>
              </a:ext>
            </a:extLst>
          </p:cNvPr>
          <p:cNvCxnSpPr>
            <a:cxnSpLocks/>
          </p:cNvCxnSpPr>
          <p:nvPr/>
        </p:nvCxnSpPr>
        <p:spPr>
          <a:xfrm>
            <a:off x="4216052" y="2648928"/>
            <a:ext cx="0" cy="98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59075EE4-F3DD-4680-AB65-4FC1A929A235}"/>
              </a:ext>
            </a:extLst>
          </p:cNvPr>
          <p:cNvCxnSpPr>
            <a:cxnSpLocks/>
          </p:cNvCxnSpPr>
          <p:nvPr/>
        </p:nvCxnSpPr>
        <p:spPr>
          <a:xfrm flipV="1">
            <a:off x="7844408" y="2701896"/>
            <a:ext cx="1169503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7478A7DB-20C6-4844-81FF-9D800E54575C}"/>
              </a:ext>
            </a:extLst>
          </p:cNvPr>
          <p:cNvCxnSpPr/>
          <p:nvPr/>
        </p:nvCxnSpPr>
        <p:spPr>
          <a:xfrm flipV="1">
            <a:off x="4811503" y="3753785"/>
            <a:ext cx="1502108" cy="972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6E647E1-FEE5-4770-B77F-30E29811B388}"/>
              </a:ext>
            </a:extLst>
          </p:cNvPr>
          <p:cNvSpPr txBox="1"/>
          <p:nvPr/>
        </p:nvSpPr>
        <p:spPr>
          <a:xfrm>
            <a:off x="8833891" y="1413570"/>
            <a:ext cx="1980220" cy="36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Data </a:t>
            </a:r>
            <a:r>
              <a:rPr lang="pl-PL" dirty="0" err="1"/>
              <a:t>Centers</a:t>
            </a:r>
            <a:endParaRPr lang="pl-PL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3B062DB-0481-47ED-81F3-3D223840CED0}"/>
              </a:ext>
            </a:extLst>
          </p:cNvPr>
          <p:cNvSpPr txBox="1"/>
          <p:nvPr/>
        </p:nvSpPr>
        <p:spPr>
          <a:xfrm>
            <a:off x="3469295" y="1413570"/>
            <a:ext cx="19801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 OZE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485E14D-C1AD-4CCC-B6B1-70495E7884EF}"/>
              </a:ext>
            </a:extLst>
          </p:cNvPr>
          <p:cNvSpPr txBox="1"/>
          <p:nvPr/>
        </p:nvSpPr>
        <p:spPr>
          <a:xfrm>
            <a:off x="3469295" y="6005481"/>
            <a:ext cx="24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System elektroenergetyczny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5CA60B1D-0CEF-4072-B2C5-E53111294127}"/>
              </a:ext>
            </a:extLst>
          </p:cNvPr>
          <p:cNvSpPr txBox="1"/>
          <p:nvPr/>
        </p:nvSpPr>
        <p:spPr>
          <a:xfrm>
            <a:off x="6274223" y="3799580"/>
            <a:ext cx="20683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Magazyny energii</a:t>
            </a:r>
          </a:p>
        </p:txBody>
      </p:sp>
      <p:sp>
        <p:nvSpPr>
          <p:cNvPr id="41" name="Nawias klamrowy otwierający 40">
            <a:extLst>
              <a:ext uri="{FF2B5EF4-FFF2-40B4-BE49-F238E27FC236}">
                <a16:creationId xmlns:a16="http://schemas.microsoft.com/office/drawing/2014/main" id="{99404636-A3BC-4DFD-85E6-1AB8F409FDAE}"/>
              </a:ext>
            </a:extLst>
          </p:cNvPr>
          <p:cNvSpPr/>
          <p:nvPr/>
        </p:nvSpPr>
        <p:spPr>
          <a:xfrm>
            <a:off x="2157882" y="1336916"/>
            <a:ext cx="708914" cy="5225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386760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domyślny">
  <a:themeElements>
    <a:clrScheme name="Klient podstawowy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4C9A"/>
      </a:accent1>
      <a:accent2>
        <a:srgbClr val="E4202C"/>
      </a:accent2>
      <a:accent3>
        <a:srgbClr val="8A8A8A"/>
      </a:accent3>
      <a:accent4>
        <a:srgbClr val="AC8121"/>
      </a:accent4>
      <a:accent5>
        <a:srgbClr val="000000"/>
      </a:accent5>
      <a:accent6>
        <a:srgbClr val="50AAFA"/>
      </a:accent6>
      <a:hlink>
        <a:srgbClr val="004C9A"/>
      </a:hlink>
      <a:folHlink>
        <a:srgbClr val="004C9A"/>
      </a:folHlink>
    </a:clrScheme>
    <a:fontScheme name="Niestandardowy 1">
      <a:majorFont>
        <a:latin typeface="PKO Bank Polski"/>
        <a:ea typeface=""/>
        <a:cs typeface=""/>
      </a:majorFont>
      <a:minorFont>
        <a:latin typeface="PKO Bank Polsk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3">
        <a:dk1>
          <a:srgbClr val="000000"/>
        </a:dk1>
        <a:lt1>
          <a:srgbClr val="FFFFFF"/>
        </a:lt1>
        <a:dk2>
          <a:srgbClr val="273A7C"/>
        </a:dk2>
        <a:lt2>
          <a:srgbClr val="F0F0F0"/>
        </a:lt2>
        <a:accent1>
          <a:srgbClr val="C8C8C8"/>
        </a:accent1>
        <a:accent2>
          <a:srgbClr val="E1C878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CCB56C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1">
        <a:dk1>
          <a:srgbClr val="000000"/>
        </a:dk1>
        <a:lt1>
          <a:srgbClr val="FFFFFF"/>
        </a:lt1>
        <a:dk2>
          <a:srgbClr val="00468C"/>
        </a:dk2>
        <a:lt2>
          <a:srgbClr val="F0F0F0"/>
        </a:lt2>
        <a:accent1>
          <a:srgbClr val="C8C8C8"/>
        </a:accent1>
        <a:accent2>
          <a:srgbClr val="C8A046"/>
        </a:accent2>
        <a:accent3>
          <a:srgbClr val="FFFFFF"/>
        </a:accent3>
        <a:accent4>
          <a:srgbClr val="000000"/>
        </a:accent4>
        <a:accent5>
          <a:srgbClr val="E0E0E0"/>
        </a:accent5>
        <a:accent6>
          <a:srgbClr val="B5913F"/>
        </a:accent6>
        <a:hlink>
          <a:srgbClr val="004C9A"/>
        </a:hlink>
        <a:folHlink>
          <a:srgbClr val="E4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14179</TotalTime>
  <Words>783</Words>
  <Application>Microsoft Macintosh PowerPoint</Application>
  <PresentationFormat>Niestandardowy</PresentationFormat>
  <Paragraphs>128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PKO Bank Polski Rg</vt:lpstr>
      <vt:lpstr>TT Interphases</vt:lpstr>
      <vt:lpstr>Calibri</vt:lpstr>
      <vt:lpstr>Wingdings</vt:lpstr>
      <vt:lpstr>Segoe UI</vt:lpstr>
      <vt:lpstr>PKO Bank Polski</vt:lpstr>
      <vt:lpstr>Symbol</vt:lpstr>
      <vt:lpstr>2_Projekt domyślny</vt:lpstr>
      <vt:lpstr>Możliwości finansowania potrzeb  inwestycyjnych transformacji  polskiej energetyki – PKO Bank Polski SA </vt:lpstr>
      <vt:lpstr>Prezentacja programu PowerPoint</vt:lpstr>
      <vt:lpstr>Prezentacja programu PowerPoint</vt:lpstr>
      <vt:lpstr>Prezentacja programu PowerPoint</vt:lpstr>
      <vt:lpstr>Prezentacja programu PowerPoint</vt:lpstr>
      <vt:lpstr>Wyzwanie dla Polski – transformacja energetyczna</vt:lpstr>
      <vt:lpstr>Małe instalacje OZE – stabilizator systemu i odpowiedź na nowe wyzwania</vt:lpstr>
      <vt:lpstr>Centra danych – wyzwanie dla systemu</vt:lpstr>
      <vt:lpstr>Synergia OZE i centrów danych</vt:lpstr>
      <vt:lpstr>Rola sektora finansowego i kompetencji inżynieryjnych</vt:lpstr>
      <vt:lpstr>Prezentacja programu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U36</dc:creator>
  <cp:lastModifiedBy>Dresler Krzysztof</cp:lastModifiedBy>
  <cp:revision>1125</cp:revision>
  <cp:lastPrinted>2021-08-09T10:21:59Z</cp:lastPrinted>
  <dcterms:created xsi:type="dcterms:W3CDTF">2011-04-23T08:03:54Z</dcterms:created>
  <dcterms:modified xsi:type="dcterms:W3CDTF">2025-06-23T07:42:58Z</dcterms:modified>
</cp:coreProperties>
</file>