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9" r:id="rId6"/>
    <p:sldId id="274" r:id="rId7"/>
    <p:sldId id="275" r:id="rId8"/>
    <p:sldId id="284" r:id="rId9"/>
    <p:sldId id="276" r:id="rId10"/>
    <p:sldId id="277" r:id="rId11"/>
    <p:sldId id="280" r:id="rId12"/>
    <p:sldId id="279" r:id="rId13"/>
    <p:sldId id="278" r:id="rId14"/>
    <p:sldId id="281" r:id="rId15"/>
    <p:sldId id="282" r:id="rId16"/>
    <p:sldId id="267" r:id="rId17"/>
    <p:sldId id="273" r:id="rId18"/>
    <p:sldId id="272" r:id="rId19"/>
    <p:sldId id="270" r:id="rId20"/>
    <p:sldId id="271" r:id="rId21"/>
  </p:sldIdLst>
  <p:sldSz cx="18288000" cy="10287000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Montserrat" panose="00000500000000000000" pitchFamily="2" charset="-18"/>
      <p:regular r:id="rId23"/>
      <p:bold r:id="rId24"/>
      <p:italic r:id="rId25"/>
      <p:boldItalic r:id="rId26"/>
    </p:embeddedFont>
    <p:embeddedFont>
      <p:font typeface="TT Interphases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ajd tytułowy - PIERWSZY" id="{2C9E0EC9-CF69-4052-820E-3EF3D597FC48}">
          <p14:sldIdLst>
            <p14:sldId id="256"/>
          </p14:sldIdLst>
        </p14:section>
        <p14:section name="Slajdy robocze - wiele formatów do wykorzystania" id="{1AA9CAEF-8BD5-497B-A4EB-BE930D79089C}">
          <p14:sldIdLst>
            <p14:sldId id="259"/>
            <p14:sldId id="274"/>
            <p14:sldId id="275"/>
            <p14:sldId id="284"/>
            <p14:sldId id="276"/>
            <p14:sldId id="277"/>
            <p14:sldId id="280"/>
            <p14:sldId id="279"/>
            <p14:sldId id="278"/>
            <p14:sldId id="281"/>
            <p14:sldId id="282"/>
            <p14:sldId id="267"/>
          </p14:sldIdLst>
        </p14:section>
        <p14:section name="Slajdy KOŃCOWE" id="{1887DB19-E653-497C-856A-2889356BDE87}">
          <p14:sldIdLst>
            <p14:sldId id="273"/>
            <p14:sldId id="272"/>
            <p14:sldId id="270"/>
          </p14:sldIdLst>
        </p14:section>
        <p14:section name="Ikony podręczne - SLAJD DO UKRYCIA" id="{CB52D45F-5E90-436F-980E-796C717238E2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327" autoAdjust="0"/>
  </p:normalViewPr>
  <p:slideViewPr>
    <p:cSldViewPr>
      <p:cViewPr varScale="1">
        <p:scale>
          <a:sx n="71" d="100"/>
          <a:sy n="71" d="100"/>
        </p:scale>
        <p:origin x="1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svg"/><Relationship Id="rId18" Type="http://schemas.openxmlformats.org/officeDocument/2006/relationships/image" Target="../media/image12.png"/><Relationship Id="rId26" Type="http://schemas.openxmlformats.org/officeDocument/2006/relationships/image" Target="../media/image37.png"/><Relationship Id="rId39" Type="http://schemas.openxmlformats.org/officeDocument/2006/relationships/image" Target="../media/image50.svg"/><Relationship Id="rId21" Type="http://schemas.openxmlformats.org/officeDocument/2006/relationships/image" Target="../media/image32.svg"/><Relationship Id="rId34" Type="http://schemas.openxmlformats.org/officeDocument/2006/relationships/image" Target="../media/image45.png"/><Relationship Id="rId7" Type="http://schemas.openxmlformats.org/officeDocument/2006/relationships/image" Target="../media/image15.svg"/><Relationship Id="rId2" Type="http://schemas.openxmlformats.org/officeDocument/2006/relationships/image" Target="../media/image21.pn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29" Type="http://schemas.openxmlformats.org/officeDocument/2006/relationships/image" Target="../media/image40.svg"/><Relationship Id="rId41" Type="http://schemas.openxmlformats.org/officeDocument/2006/relationships/image" Target="../media/image5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1.sv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svg"/><Relationship Id="rId40" Type="http://schemas.openxmlformats.org/officeDocument/2006/relationships/image" Target="../media/image51.png"/><Relationship Id="rId5" Type="http://schemas.openxmlformats.org/officeDocument/2006/relationships/image" Target="../media/image24.svg"/><Relationship Id="rId15" Type="http://schemas.openxmlformats.org/officeDocument/2006/relationships/image" Target="../media/image28.svg"/><Relationship Id="rId23" Type="http://schemas.openxmlformats.org/officeDocument/2006/relationships/image" Target="../media/image34.sv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image" Target="../media/image10.png"/><Relationship Id="rId19" Type="http://schemas.openxmlformats.org/officeDocument/2006/relationships/image" Target="../media/image13.svg"/><Relationship Id="rId31" Type="http://schemas.openxmlformats.org/officeDocument/2006/relationships/image" Target="../media/image42.svg"/><Relationship Id="rId4" Type="http://schemas.openxmlformats.org/officeDocument/2006/relationships/image" Target="../media/image23.png"/><Relationship Id="rId9" Type="http://schemas.openxmlformats.org/officeDocument/2006/relationships/image" Target="../media/image26.svg"/><Relationship Id="rId14" Type="http://schemas.openxmlformats.org/officeDocument/2006/relationships/image" Target="../media/image27.png"/><Relationship Id="rId22" Type="http://schemas.openxmlformats.org/officeDocument/2006/relationships/image" Target="../media/image33.png"/><Relationship Id="rId27" Type="http://schemas.openxmlformats.org/officeDocument/2006/relationships/image" Target="../media/image38.svg"/><Relationship Id="rId30" Type="http://schemas.openxmlformats.org/officeDocument/2006/relationships/image" Target="../media/image41.png"/><Relationship Id="rId35" Type="http://schemas.openxmlformats.org/officeDocument/2006/relationships/image" Target="../media/image46.svg"/><Relationship Id="rId8" Type="http://schemas.openxmlformats.org/officeDocument/2006/relationships/image" Target="../media/image25.png"/><Relationship Id="rId3" Type="http://schemas.openxmlformats.org/officeDocument/2006/relationships/image" Target="../media/image22.svg"/><Relationship Id="rId12" Type="http://schemas.openxmlformats.org/officeDocument/2006/relationships/image" Target="../media/image16.png"/><Relationship Id="rId17" Type="http://schemas.openxmlformats.org/officeDocument/2006/relationships/image" Target="../media/image30.svg"/><Relationship Id="rId25" Type="http://schemas.openxmlformats.org/officeDocument/2006/relationships/image" Target="../media/image36.svg"/><Relationship Id="rId33" Type="http://schemas.openxmlformats.org/officeDocument/2006/relationships/image" Target="../media/image44.svg"/><Relationship Id="rId38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Grp="1" noUngrp="1" noRot="1" noChangeAspect="1" noMove="1" noResize="1"/>
          </p:cNvGrpSpPr>
          <p:nvPr/>
        </p:nvGrpSpPr>
        <p:grpSpPr>
          <a:xfrm>
            <a:off x="12291819" y="2521056"/>
            <a:ext cx="3781765" cy="7765944"/>
            <a:chOff x="0" y="0"/>
            <a:chExt cx="2847340" cy="5847080"/>
          </a:xfrm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847340" cy="5847080"/>
            </a:xfrm>
            <a:custGeom>
              <a:avLst/>
              <a:gdLst/>
              <a:ahLst/>
              <a:cxnLst/>
              <a:rect l="l" t="t" r="r" b="b"/>
              <a:pathLst>
                <a:path w="2847340" h="5847080">
                  <a:moveTo>
                    <a:pt x="2847340" y="5847080"/>
                  </a:moveTo>
                  <a:lnTo>
                    <a:pt x="0" y="5847080"/>
                  </a:lnTo>
                  <a:lnTo>
                    <a:pt x="0" y="0"/>
                  </a:lnTo>
                  <a:lnTo>
                    <a:pt x="1280160" y="0"/>
                  </a:lnTo>
                  <a:cubicBezTo>
                    <a:pt x="2146300" y="0"/>
                    <a:pt x="2847340" y="702310"/>
                    <a:pt x="2847340" y="1567180"/>
                  </a:cubicBezTo>
                  <a:lnTo>
                    <a:pt x="2847340" y="58470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58987" y="1714500"/>
            <a:ext cx="10575813" cy="4902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800"/>
              </a:lnSpc>
            </a:pPr>
            <a:r>
              <a:rPr lang="pl-PL" sz="6000" dirty="0">
                <a:solidFill>
                  <a:srgbClr val="1C3586"/>
                </a:solidFill>
                <a:latin typeface="Montserrat"/>
                <a:ea typeface="Montserrat"/>
                <a:cs typeface="Montserrat"/>
                <a:sym typeface="Montserrat"/>
              </a:rPr>
              <a:t>Wykorzystanie danych licznikowych do rozliczeń w lokalnych społecznościach energetycznych</a:t>
            </a:r>
            <a:endParaRPr lang="en-US" sz="6000" dirty="0">
              <a:solidFill>
                <a:srgbClr val="1C35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90600" y="9029700"/>
            <a:ext cx="4724400" cy="864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pl-PL" sz="2499" dirty="0">
                <a:solidFill>
                  <a:srgbClr val="1C3586"/>
                </a:solidFill>
                <a:latin typeface="Montserrat"/>
                <a:ea typeface="Montserrat"/>
                <a:cs typeface="Montserrat"/>
                <a:sym typeface="Montserrat"/>
              </a:rPr>
              <a:t>dr Krzysztof Heller</a:t>
            </a:r>
          </a:p>
          <a:p>
            <a:pPr algn="l">
              <a:lnSpc>
                <a:spcPts val="3499"/>
              </a:lnSpc>
            </a:pPr>
            <a:r>
              <a:rPr lang="pl-PL" sz="2499" dirty="0">
                <a:solidFill>
                  <a:srgbClr val="1C3586"/>
                </a:solidFill>
                <a:latin typeface="Montserrat"/>
                <a:ea typeface="Montserrat"/>
                <a:cs typeface="Montserrat"/>
                <a:sym typeface="Montserrat"/>
              </a:rPr>
              <a:t>Wydział Informatyki AGH</a:t>
            </a:r>
            <a:endParaRPr lang="en-US" sz="2499" dirty="0">
              <a:solidFill>
                <a:srgbClr val="1C35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922628" y="-892595"/>
            <a:ext cx="4028" cy="2268926"/>
            <a:chOff x="0" y="0"/>
            <a:chExt cx="6350" cy="357840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" cy="3578352"/>
            </a:xfrm>
            <a:custGeom>
              <a:avLst/>
              <a:gdLst/>
              <a:ahLst/>
              <a:cxnLst/>
              <a:rect l="l" t="t" r="r" b="b"/>
              <a:pathLst>
                <a:path w="6350" h="3578352">
                  <a:moveTo>
                    <a:pt x="0" y="0"/>
                  </a:moveTo>
                  <a:lnTo>
                    <a:pt x="0" y="3578352"/>
                  </a:lnTo>
                  <a:lnTo>
                    <a:pt x="6350" y="3578352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5B0896-9C80-828E-28F6-DDF32DA46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3BBC6D4-DB54-DB5B-E751-3A89DA8D1A80}"/>
              </a:ext>
            </a:extLst>
          </p:cNvPr>
          <p:cNvGrpSpPr/>
          <p:nvPr/>
        </p:nvGrpSpPr>
        <p:grpSpPr>
          <a:xfrm>
            <a:off x="4495800" y="1714500"/>
            <a:ext cx="12490943" cy="2584821"/>
            <a:chOff x="0" y="1422400"/>
            <a:chExt cx="16654591" cy="3446428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AC485CE8-BB53-D832-5132-B2D3DA38EAC9}"/>
                </a:ext>
              </a:extLst>
            </p:cNvPr>
            <p:cNvSpPr txBox="1"/>
            <p:nvPr/>
          </p:nvSpPr>
          <p:spPr>
            <a:xfrm>
              <a:off x="0" y="4210121"/>
              <a:ext cx="16617159" cy="658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029"/>
                </a:lnSpc>
              </a:pPr>
              <a:r>
                <a:rPr lang="en-US" sz="3099">
                  <a:solidFill>
                    <a:srgbClr val="FFFFFF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Dodaj krótkie wyjaśnienie.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4">
                  <a:extLst>
                    <a:ext uri="{FF2B5EF4-FFF2-40B4-BE49-F238E27FC236}">
                      <a16:creationId xmlns:a16="http://schemas.microsoft.com/office/drawing/2014/main" id="{C9873442-75BD-0555-01B0-37DBCAA66CD8}"/>
                    </a:ext>
                  </a:extLst>
                </p:cNvPr>
                <p:cNvSpPr txBox="1"/>
                <p:nvPr/>
              </p:nvSpPr>
              <p:spPr>
                <a:xfrm>
                  <a:off x="37432" y="1422400"/>
                  <a:ext cx="16617159" cy="181878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10199"/>
                    </a:lnSpc>
                  </a:pPr>
                  <a:r>
                    <a:rPr lang="pl-PL" sz="8800" dirty="0">
                      <a:solidFill>
                        <a:schemeClr val="tx2"/>
                      </a:solidFill>
                    </a:rPr>
                    <a:t>Przypadek A -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l-PL" sz="8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l-PL" sz="8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l-PL" sz="8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pl-PL" sz="8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8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𝐸𝑏𝑠</m:t>
                              </m:r>
                            </m:e>
                            <m:sub>
                              <m:r>
                                <a:rPr lang="pl-PL" sz="8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l-PL" sz="8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l-PL" sz="8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nary>
                    </m:oMath>
                  </a14:m>
                  <a:r>
                    <a:rPr lang="pl-PL" sz="8800" dirty="0">
                      <a:solidFill>
                        <a:schemeClr val="tx2"/>
                      </a:solidFill>
                    </a:rPr>
                    <a:t>&lt;0 </a:t>
                  </a:r>
                  <a:endParaRPr lang="en-US" sz="8499" dirty="0">
                    <a:solidFill>
                      <a:schemeClr val="tx2"/>
                    </a:solidFill>
                    <a:latin typeface="TT Interphases"/>
                    <a:ea typeface="TT Interphases"/>
                    <a:cs typeface="TT Interphases"/>
                    <a:sym typeface="TT Interphases"/>
                  </a:endParaRPr>
                </a:p>
              </p:txBody>
            </p:sp>
          </mc:Choice>
          <mc:Fallback xmlns="">
            <p:sp>
              <p:nvSpPr>
                <p:cNvPr id="4" name="TextBox 4">
                  <a:extLst>
                    <a:ext uri="{FF2B5EF4-FFF2-40B4-BE49-F238E27FC236}">
                      <a16:creationId xmlns:a16="http://schemas.microsoft.com/office/drawing/2014/main" id="{C9873442-75BD-0555-01B0-37DBCAA66C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32" y="1422400"/>
                  <a:ext cx="16617159" cy="1818788"/>
                </a:xfrm>
                <a:prstGeom prst="rect">
                  <a:avLst/>
                </a:prstGeom>
                <a:blipFill>
                  <a:blip r:embed="rId3"/>
                  <a:stretch>
                    <a:fillRect l="-880" t="-32143" r="-7433" b="-40179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737F777A-097D-E38B-D219-96CF6B7A7C06}"/>
              </a:ext>
            </a:extLst>
          </p:cNvPr>
          <p:cNvGrpSpPr>
            <a:grpSpLocks noChangeAspect="1"/>
          </p:cNvGrpSpPr>
          <p:nvPr/>
        </p:nvGrpSpPr>
        <p:grpSpPr>
          <a:xfrm>
            <a:off x="1922628" y="-892595"/>
            <a:ext cx="4028" cy="2268926"/>
            <a:chOff x="0" y="0"/>
            <a:chExt cx="6350" cy="3578403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A11EE28-B0D9-43D8-05F6-F77D60E8D9B7}"/>
                </a:ext>
              </a:extLst>
            </p:cNvPr>
            <p:cNvSpPr/>
            <p:nvPr/>
          </p:nvSpPr>
          <p:spPr>
            <a:xfrm>
              <a:off x="0" y="0"/>
              <a:ext cx="6350" cy="3578352"/>
            </a:xfrm>
            <a:custGeom>
              <a:avLst/>
              <a:gdLst/>
              <a:ahLst/>
              <a:cxnLst/>
              <a:rect l="l" t="t" r="r" b="b"/>
              <a:pathLst>
                <a:path w="6350" h="3578352">
                  <a:moveTo>
                    <a:pt x="0" y="0"/>
                  </a:moveTo>
                  <a:lnTo>
                    <a:pt x="0" y="3578352"/>
                  </a:lnTo>
                  <a:lnTo>
                    <a:pt x="6350" y="3578352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E14E98-5468-7E88-9FE3-088DC8491145}"/>
              </a:ext>
            </a:extLst>
          </p:cNvPr>
          <p:cNvSpPr txBox="1">
            <a:spLocks/>
          </p:cNvSpPr>
          <p:nvPr/>
        </p:nvSpPr>
        <p:spPr>
          <a:xfrm>
            <a:off x="1764686" y="4557289"/>
            <a:ext cx="10515600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dirty="0"/>
              <a:t>Jedna strefa taryfowa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53CD7E8-433C-B532-3DEE-F7D44780B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115816"/>
              </p:ext>
            </p:extLst>
          </p:nvPr>
        </p:nvGraphicFramePr>
        <p:xfrm>
          <a:off x="609601" y="5304642"/>
          <a:ext cx="6032302" cy="4351337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057399">
                  <a:extLst>
                    <a:ext uri="{9D8B030D-6E8A-4147-A177-3AD203B41FA5}">
                      <a16:colId xmlns:a16="http://schemas.microsoft.com/office/drawing/2014/main" val="2469983959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981716567"/>
                    </a:ext>
                  </a:extLst>
                </a:gridCol>
                <a:gridCol w="2069903">
                  <a:extLst>
                    <a:ext uri="{9D8B030D-6E8A-4147-A177-3AD203B41FA5}">
                      <a16:colId xmlns:a16="http://schemas.microsoft.com/office/drawing/2014/main" val="474826535"/>
                    </a:ext>
                  </a:extLst>
                </a:gridCol>
              </a:tblGrid>
              <a:tr h="972107">
                <a:tc>
                  <a:txBody>
                    <a:bodyPr/>
                    <a:lstStyle/>
                    <a:p>
                      <a:r>
                        <a:rPr lang="pl-PL" sz="2800" b="1" dirty="0"/>
                        <a:t>Członek spółdzielni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800" b="1" dirty="0"/>
                        <a:t>EE (nadwyżka)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800" b="1" dirty="0"/>
                        <a:t>Podział w magazynie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15903"/>
                  </a:ext>
                </a:extLst>
              </a:tr>
              <a:tr h="563205">
                <a:tc>
                  <a:txBody>
                    <a:bodyPr/>
                    <a:lstStyle/>
                    <a:p>
                      <a:r>
                        <a:rPr lang="pl-PL" sz="2800" dirty="0"/>
                        <a:t>S1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800" b="1" dirty="0">
                          <a:solidFill>
                            <a:srgbClr val="00B050"/>
                          </a:solidFill>
                        </a:rPr>
                        <a:t>+ 10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4,12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49611"/>
                  </a:ext>
                </a:extLst>
              </a:tr>
              <a:tr h="563205">
                <a:tc>
                  <a:txBody>
                    <a:bodyPr/>
                    <a:lstStyle/>
                    <a:p>
                      <a:r>
                        <a:rPr lang="pl-PL" sz="2800" dirty="0"/>
                        <a:t>S2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800" b="1" dirty="0">
                          <a:solidFill>
                            <a:srgbClr val="FF0000"/>
                          </a:solidFill>
                        </a:rPr>
                        <a:t>- 4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200591"/>
                  </a:ext>
                </a:extLst>
              </a:tr>
              <a:tr h="563205">
                <a:tc>
                  <a:txBody>
                    <a:bodyPr/>
                    <a:lstStyle/>
                    <a:p>
                      <a:r>
                        <a:rPr lang="pl-PL" sz="2800" dirty="0"/>
                        <a:t>S3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800" b="1" dirty="0">
                          <a:solidFill>
                            <a:srgbClr val="00B050"/>
                          </a:solidFill>
                        </a:rPr>
                        <a:t>+ 2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0,82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065203"/>
                  </a:ext>
                </a:extLst>
              </a:tr>
              <a:tr h="563205">
                <a:tc>
                  <a:txBody>
                    <a:bodyPr/>
                    <a:lstStyle/>
                    <a:p>
                      <a:r>
                        <a:rPr lang="pl-PL" sz="2800" dirty="0"/>
                        <a:t>S4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800" b="1" dirty="0">
                          <a:solidFill>
                            <a:srgbClr val="00B050"/>
                          </a:solidFill>
                        </a:rPr>
                        <a:t>+ 5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2,06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263840"/>
                  </a:ext>
                </a:extLst>
              </a:tr>
              <a:tr h="563205">
                <a:tc>
                  <a:txBody>
                    <a:bodyPr/>
                    <a:lstStyle/>
                    <a:p>
                      <a:r>
                        <a:rPr lang="pl-PL" sz="2800" dirty="0"/>
                        <a:t>S5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800" b="1" dirty="0">
                          <a:solidFill>
                            <a:srgbClr val="FF0000"/>
                          </a:solidFill>
                        </a:rPr>
                        <a:t>- 6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777495"/>
                  </a:ext>
                </a:extLst>
              </a:tr>
              <a:tr h="563205">
                <a:tc>
                  <a:txBody>
                    <a:bodyPr/>
                    <a:lstStyle/>
                    <a:p>
                      <a:r>
                        <a:rPr lang="pl-PL" sz="2800" dirty="0"/>
                        <a:t>Spółdzielnia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800" b="1" dirty="0">
                          <a:solidFill>
                            <a:srgbClr val="00B050"/>
                          </a:solidFill>
                        </a:rPr>
                        <a:t>+ 7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7,00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671397"/>
                  </a:ext>
                </a:extLst>
              </a:tr>
            </a:tbl>
          </a:graphicData>
        </a:graphic>
      </p:graphicFrame>
      <p:sp>
        <p:nvSpPr>
          <p:cNvPr id="8" name="Cylinder 7">
            <a:extLst>
              <a:ext uri="{FF2B5EF4-FFF2-40B4-BE49-F238E27FC236}">
                <a16:creationId xmlns:a16="http://schemas.microsoft.com/office/drawing/2014/main" id="{D9A957B9-B39D-1B1B-889E-2E7387A35772}"/>
              </a:ext>
            </a:extLst>
          </p:cNvPr>
          <p:cNvSpPr/>
          <p:nvPr/>
        </p:nvSpPr>
        <p:spPr>
          <a:xfrm>
            <a:off x="7619222" y="5290526"/>
            <a:ext cx="1424767" cy="1476967"/>
          </a:xfrm>
          <a:prstGeom prst="can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028179-3C6B-016C-08B8-23DC7A37A7C0}"/>
              </a:ext>
            </a:extLst>
          </p:cNvPr>
          <p:cNvCxnSpPr>
            <a:cxnSpLocks/>
          </p:cNvCxnSpPr>
          <p:nvPr/>
        </p:nvCxnSpPr>
        <p:spPr>
          <a:xfrm flipH="1" flipV="1">
            <a:off x="4495800" y="6587196"/>
            <a:ext cx="6795111" cy="944936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F64739-F373-2AC7-D678-F32257C15175}"/>
              </a:ext>
            </a:extLst>
          </p:cNvPr>
          <p:cNvCxnSpPr>
            <a:cxnSpLocks/>
          </p:cNvCxnSpPr>
          <p:nvPr/>
        </p:nvCxnSpPr>
        <p:spPr>
          <a:xfrm flipH="1">
            <a:off x="6641903" y="4843479"/>
            <a:ext cx="4113405" cy="2814621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52DECDC-61A5-695B-54FA-E3FFD8F4F932}"/>
              </a:ext>
            </a:extLst>
          </p:cNvPr>
          <p:cNvCxnSpPr>
            <a:cxnSpLocks/>
          </p:cNvCxnSpPr>
          <p:nvPr/>
        </p:nvCxnSpPr>
        <p:spPr>
          <a:xfrm flipH="1">
            <a:off x="6641903" y="5290526"/>
            <a:ext cx="4113405" cy="297717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39DEBA4-1FA9-BCD5-D693-F0E374A3C17A}"/>
              </a:ext>
            </a:extLst>
          </p:cNvPr>
          <p:cNvSpPr/>
          <p:nvPr/>
        </p:nvSpPr>
        <p:spPr>
          <a:xfrm rot="18345763" flipV="1">
            <a:off x="5954558" y="7951172"/>
            <a:ext cx="3057220" cy="340831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0FD781E-8C97-B666-FCAD-CF48A182A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240795"/>
              </p:ext>
            </p:extLst>
          </p:nvPr>
        </p:nvGraphicFramePr>
        <p:xfrm>
          <a:off x="9822684" y="7433698"/>
          <a:ext cx="4915204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172">
                  <a:extLst>
                    <a:ext uri="{9D8B030D-6E8A-4147-A177-3AD203B41FA5}">
                      <a16:colId xmlns:a16="http://schemas.microsoft.com/office/drawing/2014/main" val="3749963980"/>
                    </a:ext>
                  </a:extLst>
                </a:gridCol>
                <a:gridCol w="702172">
                  <a:extLst>
                    <a:ext uri="{9D8B030D-6E8A-4147-A177-3AD203B41FA5}">
                      <a16:colId xmlns:a16="http://schemas.microsoft.com/office/drawing/2014/main" val="2970846199"/>
                    </a:ext>
                  </a:extLst>
                </a:gridCol>
                <a:gridCol w="702172">
                  <a:extLst>
                    <a:ext uri="{9D8B030D-6E8A-4147-A177-3AD203B41FA5}">
                      <a16:colId xmlns:a16="http://schemas.microsoft.com/office/drawing/2014/main" val="3893820554"/>
                    </a:ext>
                  </a:extLst>
                </a:gridCol>
                <a:gridCol w="702172">
                  <a:extLst>
                    <a:ext uri="{9D8B030D-6E8A-4147-A177-3AD203B41FA5}">
                      <a16:colId xmlns:a16="http://schemas.microsoft.com/office/drawing/2014/main" val="3258151555"/>
                    </a:ext>
                  </a:extLst>
                </a:gridCol>
                <a:gridCol w="702172">
                  <a:extLst>
                    <a:ext uri="{9D8B030D-6E8A-4147-A177-3AD203B41FA5}">
                      <a16:colId xmlns:a16="http://schemas.microsoft.com/office/drawing/2014/main" val="1692854924"/>
                    </a:ext>
                  </a:extLst>
                </a:gridCol>
                <a:gridCol w="702172">
                  <a:extLst>
                    <a:ext uri="{9D8B030D-6E8A-4147-A177-3AD203B41FA5}">
                      <a16:colId xmlns:a16="http://schemas.microsoft.com/office/drawing/2014/main" val="2634093925"/>
                    </a:ext>
                  </a:extLst>
                </a:gridCol>
                <a:gridCol w="702172">
                  <a:extLst>
                    <a:ext uri="{9D8B030D-6E8A-4147-A177-3AD203B41FA5}">
                      <a16:colId xmlns:a16="http://schemas.microsoft.com/office/drawing/2014/main" val="77277938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S5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12879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l-PL" sz="2400" dirty="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7956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l-PL" sz="2400" dirty="0"/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>
                          <a:solidFill>
                            <a:srgbClr val="FF0000"/>
                          </a:solidFill>
                        </a:rPr>
                        <a:t>- 4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2,35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0,47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l-PL" sz="240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1,18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73610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l-PL" sz="2400" dirty="0"/>
                        <a:t>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pl-PL" sz="2400" b="0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l-PL" sz="240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pl-PL" sz="24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pl-PL" sz="24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13523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l-PL" sz="2400" dirty="0"/>
                        <a:t>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pl-PL" sz="2400" b="0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l-PL" sz="240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pl-PL" sz="2400" b="0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pl-PL" sz="24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465674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pl-PL" sz="2400" dirty="0"/>
                        <a:t>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>
                          <a:solidFill>
                            <a:srgbClr val="FF0000"/>
                          </a:solidFill>
                        </a:rPr>
                        <a:t>- 6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3,53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0,71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1,76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461303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1FE6EFC-BB33-23EE-BCD0-81E1A9D6B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320745"/>
              </p:ext>
            </p:extLst>
          </p:nvPr>
        </p:nvGraphicFramePr>
        <p:xfrm>
          <a:off x="9483620" y="3208874"/>
          <a:ext cx="3614583" cy="326921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204861">
                  <a:extLst>
                    <a:ext uri="{9D8B030D-6E8A-4147-A177-3AD203B41FA5}">
                      <a16:colId xmlns:a16="http://schemas.microsoft.com/office/drawing/2014/main" val="431664002"/>
                    </a:ext>
                  </a:extLst>
                </a:gridCol>
                <a:gridCol w="1204861">
                  <a:extLst>
                    <a:ext uri="{9D8B030D-6E8A-4147-A177-3AD203B41FA5}">
                      <a16:colId xmlns:a16="http://schemas.microsoft.com/office/drawing/2014/main" val="1203673760"/>
                    </a:ext>
                  </a:extLst>
                </a:gridCol>
                <a:gridCol w="1204861">
                  <a:extLst>
                    <a:ext uri="{9D8B030D-6E8A-4147-A177-3AD203B41FA5}">
                      <a16:colId xmlns:a16="http://schemas.microsoft.com/office/drawing/2014/main" val="553849000"/>
                    </a:ext>
                  </a:extLst>
                </a:gridCol>
              </a:tblGrid>
              <a:tr h="46703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427326"/>
                  </a:ext>
                </a:extLst>
              </a:tr>
              <a:tr h="467030">
                <a:tc>
                  <a:txBody>
                    <a:bodyPr/>
                    <a:lstStyle/>
                    <a:p>
                      <a:r>
                        <a:rPr lang="pl-PL" sz="2400" dirty="0"/>
                        <a:t>S1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2,47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528376"/>
                  </a:ext>
                </a:extLst>
              </a:tr>
              <a:tr h="467030">
                <a:tc>
                  <a:txBody>
                    <a:bodyPr/>
                    <a:lstStyle/>
                    <a:p>
                      <a:r>
                        <a:rPr lang="pl-PL" sz="2400" dirty="0"/>
                        <a:t>S2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863972"/>
                  </a:ext>
                </a:extLst>
              </a:tr>
              <a:tr h="467030">
                <a:tc>
                  <a:txBody>
                    <a:bodyPr/>
                    <a:lstStyle/>
                    <a:p>
                      <a:r>
                        <a:rPr lang="pl-PL" sz="2400" dirty="0"/>
                        <a:t>S3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913767"/>
                  </a:ext>
                </a:extLst>
              </a:tr>
              <a:tr h="467030">
                <a:tc>
                  <a:txBody>
                    <a:bodyPr/>
                    <a:lstStyle/>
                    <a:p>
                      <a:r>
                        <a:rPr lang="pl-PL" sz="2400" dirty="0"/>
                        <a:t>S4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1,24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108056"/>
                  </a:ext>
                </a:extLst>
              </a:tr>
              <a:tr h="467030">
                <a:tc>
                  <a:txBody>
                    <a:bodyPr/>
                    <a:lstStyle/>
                    <a:p>
                      <a:r>
                        <a:rPr lang="pl-PL" sz="2400" dirty="0"/>
                        <a:t>S5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366946"/>
                  </a:ext>
                </a:extLst>
              </a:tr>
              <a:tr h="467030">
                <a:tc>
                  <a:txBody>
                    <a:bodyPr/>
                    <a:lstStyle/>
                    <a:p>
                      <a:r>
                        <a:rPr lang="pl-PL" sz="2400" dirty="0">
                          <a:solidFill>
                            <a:srgbClr val="0070C0"/>
                          </a:solidFill>
                        </a:rPr>
                        <a:t>Mag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4,20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824148"/>
                  </a:ext>
                </a:extLst>
              </a:tr>
            </a:tbl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185D87C-C5E3-0D4C-1F58-C92843F1D8B9}"/>
              </a:ext>
            </a:extLst>
          </p:cNvPr>
          <p:cNvCxnSpPr>
            <a:cxnSpLocks/>
          </p:cNvCxnSpPr>
          <p:nvPr/>
        </p:nvCxnSpPr>
        <p:spPr>
          <a:xfrm flipH="1">
            <a:off x="6794303" y="4085000"/>
            <a:ext cx="4113405" cy="254548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8902016-A359-3F67-E2AD-3FA01C721B18}"/>
              </a:ext>
            </a:extLst>
          </p:cNvPr>
          <p:cNvCxnSpPr>
            <a:cxnSpLocks/>
          </p:cNvCxnSpPr>
          <p:nvPr/>
        </p:nvCxnSpPr>
        <p:spPr>
          <a:xfrm flipH="1" flipV="1">
            <a:off x="4523874" y="7683257"/>
            <a:ext cx="8201526" cy="27985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467EEA1-C01E-7593-80DA-4B0C3AC2372D}"/>
              </a:ext>
            </a:extLst>
          </p:cNvPr>
          <p:cNvCxnSpPr>
            <a:cxnSpLocks/>
          </p:cNvCxnSpPr>
          <p:nvPr/>
        </p:nvCxnSpPr>
        <p:spPr>
          <a:xfrm flipH="1">
            <a:off x="4523874" y="7808448"/>
            <a:ext cx="9649326" cy="459252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33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7C00E0-C361-9057-35A6-202ED8A6E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9F96695-B2DB-1B39-4178-9476F0E0D052}"/>
              </a:ext>
            </a:extLst>
          </p:cNvPr>
          <p:cNvGrpSpPr/>
          <p:nvPr/>
        </p:nvGrpSpPr>
        <p:grpSpPr>
          <a:xfrm>
            <a:off x="5257800" y="241852"/>
            <a:ext cx="12462869" cy="3651621"/>
            <a:chOff x="0" y="0"/>
            <a:chExt cx="16617159" cy="4868828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B106F589-6A61-F369-515F-500CB942A06D}"/>
                </a:ext>
              </a:extLst>
            </p:cNvPr>
            <p:cNvSpPr txBox="1"/>
            <p:nvPr/>
          </p:nvSpPr>
          <p:spPr>
            <a:xfrm>
              <a:off x="0" y="4210121"/>
              <a:ext cx="16617159" cy="658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029"/>
                </a:lnSpc>
              </a:pPr>
              <a:r>
                <a:rPr lang="en-US" sz="3099">
                  <a:solidFill>
                    <a:srgbClr val="FFFFFF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Dodaj krótkie wyjaśnienie.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4">
                  <a:extLst>
                    <a:ext uri="{FF2B5EF4-FFF2-40B4-BE49-F238E27FC236}">
                      <a16:creationId xmlns:a16="http://schemas.microsoft.com/office/drawing/2014/main" id="{116C3419-3DAF-3700-BE80-62807C5D1190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16617159" cy="348813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0199"/>
                    </a:lnSpc>
                  </a:pPr>
                  <a:r>
                    <a:rPr lang="pl-PL" sz="8800" dirty="0">
                      <a:solidFill>
                        <a:schemeClr val="tx2"/>
                      </a:solidFill>
                    </a:rPr>
                    <a:t>Przypadek B -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l-PL" sz="8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l-PL" sz="8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l-PL" sz="8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pl-PL" sz="8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8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𝐸𝑏𝑠</m:t>
                              </m:r>
                            </m:e>
                            <m:sub>
                              <m:r>
                                <a:rPr lang="pl-PL" sz="8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l-PL" sz="8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l-PL" sz="8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nary>
                    </m:oMath>
                  </a14:m>
                  <a:r>
                    <a:rPr lang="pl-PL" sz="8800" dirty="0">
                      <a:solidFill>
                        <a:schemeClr val="tx2"/>
                      </a:solidFill>
                    </a:rPr>
                    <a:t>&gt; 0; energia z magazynu</a:t>
                  </a:r>
                  <a:endParaRPr lang="en-US" sz="8499" dirty="0">
                    <a:solidFill>
                      <a:schemeClr val="tx2"/>
                    </a:solidFill>
                    <a:latin typeface="TT Interphases"/>
                    <a:ea typeface="TT Interphases"/>
                    <a:cs typeface="TT Interphases"/>
                    <a:sym typeface="TT Interphases"/>
                  </a:endParaRPr>
                </a:p>
              </p:txBody>
            </p:sp>
          </mc:Choice>
          <mc:Fallback xmlns="">
            <p:sp>
              <p:nvSpPr>
                <p:cNvPr id="4" name="TextBox 4">
                  <a:extLst>
                    <a:ext uri="{FF2B5EF4-FFF2-40B4-BE49-F238E27FC236}">
                      <a16:creationId xmlns:a16="http://schemas.microsoft.com/office/drawing/2014/main" id="{116C3419-3DAF-3700-BE80-62807C5D11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16617159" cy="3488135"/>
                </a:xfrm>
                <a:prstGeom prst="rect">
                  <a:avLst/>
                </a:prstGeom>
                <a:blipFill>
                  <a:blip r:embed="rId3"/>
                  <a:stretch>
                    <a:fillRect l="-5431" t="-17016" r="-7045" b="-24942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31A0D56A-2931-3A2E-6331-011721D128C1}"/>
              </a:ext>
            </a:extLst>
          </p:cNvPr>
          <p:cNvGrpSpPr>
            <a:grpSpLocks noChangeAspect="1"/>
          </p:cNvGrpSpPr>
          <p:nvPr/>
        </p:nvGrpSpPr>
        <p:grpSpPr>
          <a:xfrm>
            <a:off x="1922628" y="-892595"/>
            <a:ext cx="4028" cy="2268926"/>
            <a:chOff x="0" y="0"/>
            <a:chExt cx="6350" cy="3578403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3B418E7-8CA9-15ED-3240-D797A25AAA2F}"/>
                </a:ext>
              </a:extLst>
            </p:cNvPr>
            <p:cNvSpPr/>
            <p:nvPr/>
          </p:nvSpPr>
          <p:spPr>
            <a:xfrm>
              <a:off x="0" y="0"/>
              <a:ext cx="6350" cy="3578352"/>
            </a:xfrm>
            <a:custGeom>
              <a:avLst/>
              <a:gdLst/>
              <a:ahLst/>
              <a:cxnLst/>
              <a:rect l="l" t="t" r="r" b="b"/>
              <a:pathLst>
                <a:path w="6350" h="3578352">
                  <a:moveTo>
                    <a:pt x="0" y="0"/>
                  </a:moveTo>
                  <a:lnTo>
                    <a:pt x="0" y="3578352"/>
                  </a:lnTo>
                  <a:lnTo>
                    <a:pt x="6350" y="3578352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7CD6BE-5831-5DF9-15B0-73341F78CE28}"/>
              </a:ext>
            </a:extLst>
          </p:cNvPr>
          <p:cNvSpPr txBox="1">
            <a:spLocks/>
          </p:cNvSpPr>
          <p:nvPr/>
        </p:nvSpPr>
        <p:spPr>
          <a:xfrm>
            <a:off x="2057399" y="3273524"/>
            <a:ext cx="15965129" cy="64265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/>
              <a:t>Jedna strefa taryfowa</a:t>
            </a:r>
            <a:endParaRPr lang="pl-PL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24EB73-C087-8649-C590-59E0C2B85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706723"/>
              </p:ext>
            </p:extLst>
          </p:nvPr>
        </p:nvGraphicFramePr>
        <p:xfrm>
          <a:off x="265472" y="4175859"/>
          <a:ext cx="5933812" cy="423152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096458">
                  <a:extLst>
                    <a:ext uri="{9D8B030D-6E8A-4147-A177-3AD203B41FA5}">
                      <a16:colId xmlns:a16="http://schemas.microsoft.com/office/drawing/2014/main" val="2469983959"/>
                    </a:ext>
                  </a:extLst>
                </a:gridCol>
                <a:gridCol w="1948300">
                  <a:extLst>
                    <a:ext uri="{9D8B030D-6E8A-4147-A177-3AD203B41FA5}">
                      <a16:colId xmlns:a16="http://schemas.microsoft.com/office/drawing/2014/main" val="3981716567"/>
                    </a:ext>
                  </a:extLst>
                </a:gridCol>
                <a:gridCol w="1889054">
                  <a:extLst>
                    <a:ext uri="{9D8B030D-6E8A-4147-A177-3AD203B41FA5}">
                      <a16:colId xmlns:a16="http://schemas.microsoft.com/office/drawing/2014/main" val="474826535"/>
                    </a:ext>
                  </a:extLst>
                </a:gridCol>
              </a:tblGrid>
              <a:tr h="945340">
                <a:tc>
                  <a:txBody>
                    <a:bodyPr/>
                    <a:lstStyle/>
                    <a:p>
                      <a:r>
                        <a:rPr lang="pl-PL" sz="2800" b="1" dirty="0"/>
                        <a:t>Członek spółdzielni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800" b="1" dirty="0"/>
                        <a:t>EE (deficyt)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800" b="1" dirty="0"/>
                        <a:t>Podział w magazynie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15903"/>
                  </a:ext>
                </a:extLst>
              </a:tr>
              <a:tr h="547697">
                <a:tc>
                  <a:txBody>
                    <a:bodyPr/>
                    <a:lstStyle/>
                    <a:p>
                      <a:r>
                        <a:rPr lang="pl-PL" sz="2800" dirty="0"/>
                        <a:t>S1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800" b="1" dirty="0">
                          <a:solidFill>
                            <a:srgbClr val="00B050"/>
                          </a:solidFill>
                        </a:rPr>
                        <a:t>+ 6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49611"/>
                  </a:ext>
                </a:extLst>
              </a:tr>
              <a:tr h="547697">
                <a:tc>
                  <a:txBody>
                    <a:bodyPr/>
                    <a:lstStyle/>
                    <a:p>
                      <a:r>
                        <a:rPr lang="pl-PL" sz="2800" dirty="0"/>
                        <a:t>S2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800" b="1" dirty="0">
                          <a:solidFill>
                            <a:srgbClr val="FF0000"/>
                          </a:solidFill>
                        </a:rPr>
                        <a:t>- 4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200591"/>
                  </a:ext>
                </a:extLst>
              </a:tr>
              <a:tr h="547697">
                <a:tc>
                  <a:txBody>
                    <a:bodyPr/>
                    <a:lstStyle/>
                    <a:p>
                      <a:r>
                        <a:rPr lang="pl-PL" sz="2800" dirty="0"/>
                        <a:t>S3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800" b="1" dirty="0">
                          <a:solidFill>
                            <a:srgbClr val="FF0000"/>
                          </a:solidFill>
                        </a:rPr>
                        <a:t>- 1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065203"/>
                  </a:ext>
                </a:extLst>
              </a:tr>
              <a:tr h="547697">
                <a:tc>
                  <a:txBody>
                    <a:bodyPr/>
                    <a:lstStyle/>
                    <a:p>
                      <a:r>
                        <a:rPr lang="pl-PL" sz="2800" dirty="0"/>
                        <a:t>S4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800" b="1" dirty="0">
                          <a:solidFill>
                            <a:srgbClr val="00B050"/>
                          </a:solidFill>
                        </a:rPr>
                        <a:t>+ 3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263840"/>
                  </a:ext>
                </a:extLst>
              </a:tr>
              <a:tr h="547697">
                <a:tc>
                  <a:txBody>
                    <a:bodyPr/>
                    <a:lstStyle/>
                    <a:p>
                      <a:r>
                        <a:rPr lang="pl-PL" sz="2800" dirty="0"/>
                        <a:t>S5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800" b="1" dirty="0">
                          <a:solidFill>
                            <a:srgbClr val="FF0000"/>
                          </a:solidFill>
                        </a:rPr>
                        <a:t>- 6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777495"/>
                  </a:ext>
                </a:extLst>
              </a:tr>
              <a:tr h="547697">
                <a:tc>
                  <a:txBody>
                    <a:bodyPr/>
                    <a:lstStyle/>
                    <a:p>
                      <a:r>
                        <a:rPr lang="pl-PL" sz="2800" dirty="0"/>
                        <a:t>Spółdzielnia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800" b="1" dirty="0">
                          <a:solidFill>
                            <a:srgbClr val="FF0000"/>
                          </a:solidFill>
                        </a:rPr>
                        <a:t>- 2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671397"/>
                  </a:ext>
                </a:extLst>
              </a:tr>
            </a:tbl>
          </a:graphicData>
        </a:graphic>
      </p:graphicFrame>
      <p:sp>
        <p:nvSpPr>
          <p:cNvPr id="7" name="Cylinder 6">
            <a:extLst>
              <a:ext uri="{FF2B5EF4-FFF2-40B4-BE49-F238E27FC236}">
                <a16:creationId xmlns:a16="http://schemas.microsoft.com/office/drawing/2014/main" id="{F3497F90-D30F-4EF9-ED15-AFAF8D675F71}"/>
              </a:ext>
            </a:extLst>
          </p:cNvPr>
          <p:cNvSpPr/>
          <p:nvPr/>
        </p:nvSpPr>
        <p:spPr>
          <a:xfrm>
            <a:off x="7306588" y="3227206"/>
            <a:ext cx="2003266" cy="2315777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43D6860-69F1-9087-C3FD-C4624C006BF0}"/>
              </a:ext>
            </a:extLst>
          </p:cNvPr>
          <p:cNvSpPr/>
          <p:nvPr/>
        </p:nvSpPr>
        <p:spPr>
          <a:xfrm rot="8194548">
            <a:off x="4774014" y="6751616"/>
            <a:ext cx="3661971" cy="46968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709682-8B8E-F24B-E706-B2692843131E}"/>
              </a:ext>
            </a:extLst>
          </p:cNvPr>
          <p:cNvSpPr txBox="1"/>
          <p:nvPr/>
        </p:nvSpPr>
        <p:spPr>
          <a:xfrm>
            <a:off x="6407085" y="7231183"/>
            <a:ext cx="2902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-2 z magazynu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50B7E39-EA4B-257F-2ADD-666E42083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318037"/>
              </p:ext>
            </p:extLst>
          </p:nvPr>
        </p:nvGraphicFramePr>
        <p:xfrm>
          <a:off x="9469707" y="6396643"/>
          <a:ext cx="8429302" cy="39262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4186">
                  <a:extLst>
                    <a:ext uri="{9D8B030D-6E8A-4147-A177-3AD203B41FA5}">
                      <a16:colId xmlns:a16="http://schemas.microsoft.com/office/drawing/2014/main" val="2481768459"/>
                    </a:ext>
                  </a:extLst>
                </a:gridCol>
                <a:gridCol w="1204186">
                  <a:extLst>
                    <a:ext uri="{9D8B030D-6E8A-4147-A177-3AD203B41FA5}">
                      <a16:colId xmlns:a16="http://schemas.microsoft.com/office/drawing/2014/main" val="679851962"/>
                    </a:ext>
                  </a:extLst>
                </a:gridCol>
                <a:gridCol w="1204186">
                  <a:extLst>
                    <a:ext uri="{9D8B030D-6E8A-4147-A177-3AD203B41FA5}">
                      <a16:colId xmlns:a16="http://schemas.microsoft.com/office/drawing/2014/main" val="4039637897"/>
                    </a:ext>
                  </a:extLst>
                </a:gridCol>
                <a:gridCol w="1204186">
                  <a:extLst>
                    <a:ext uri="{9D8B030D-6E8A-4147-A177-3AD203B41FA5}">
                      <a16:colId xmlns:a16="http://schemas.microsoft.com/office/drawing/2014/main" val="1442407488"/>
                    </a:ext>
                  </a:extLst>
                </a:gridCol>
                <a:gridCol w="1204186">
                  <a:extLst>
                    <a:ext uri="{9D8B030D-6E8A-4147-A177-3AD203B41FA5}">
                      <a16:colId xmlns:a16="http://schemas.microsoft.com/office/drawing/2014/main" val="3439638900"/>
                    </a:ext>
                  </a:extLst>
                </a:gridCol>
                <a:gridCol w="1204186">
                  <a:extLst>
                    <a:ext uri="{9D8B030D-6E8A-4147-A177-3AD203B41FA5}">
                      <a16:colId xmlns:a16="http://schemas.microsoft.com/office/drawing/2014/main" val="200163466"/>
                    </a:ext>
                  </a:extLst>
                </a:gridCol>
                <a:gridCol w="1204186">
                  <a:extLst>
                    <a:ext uri="{9D8B030D-6E8A-4147-A177-3AD203B41FA5}">
                      <a16:colId xmlns:a16="http://schemas.microsoft.com/office/drawing/2014/main" val="3868295638"/>
                    </a:ext>
                  </a:extLst>
                </a:gridCol>
              </a:tblGrid>
              <a:tr h="540195">
                <a:tc>
                  <a:txBody>
                    <a:bodyPr/>
                    <a:lstStyle/>
                    <a:p>
                      <a:endParaRPr lang="pl-P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S5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856989"/>
                  </a:ext>
                </a:extLst>
              </a:tr>
              <a:tr h="540195">
                <a:tc>
                  <a:txBody>
                    <a:bodyPr/>
                    <a:lstStyle/>
                    <a:p>
                      <a:r>
                        <a:rPr lang="pl-PL" sz="2400" dirty="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911254"/>
                  </a:ext>
                </a:extLst>
              </a:tr>
              <a:tr h="824359">
                <a:tc>
                  <a:txBody>
                    <a:bodyPr/>
                    <a:lstStyle/>
                    <a:p>
                      <a:r>
                        <a:rPr lang="pl-PL" sz="2400" dirty="0"/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1" dirty="0">
                          <a:solidFill>
                            <a:srgbClr val="FF0000"/>
                          </a:solidFill>
                        </a:rPr>
                        <a:t>- 4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2,18</a:t>
                      </a:r>
                    </a:p>
                    <a:p>
                      <a:pPr algn="l" fontAlgn="t"/>
                      <a:r>
                        <a:rPr lang="pl-PL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  <a:r>
                        <a:rPr lang="pl-PL" sz="24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 0,45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0,06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1,09</a:t>
                      </a:r>
                    </a:p>
                    <a:p>
                      <a:pPr algn="l" fontAlgn="t"/>
                      <a:r>
                        <a:rPr lang="pl-PL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 </a:t>
                      </a:r>
                      <a:r>
                        <a:rPr lang="pl-PL" sz="24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0,22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9266577"/>
                  </a:ext>
                </a:extLst>
              </a:tr>
              <a:tr h="540195">
                <a:tc>
                  <a:txBody>
                    <a:bodyPr/>
                    <a:lstStyle/>
                    <a:p>
                      <a:r>
                        <a:rPr lang="pl-PL" sz="2400" dirty="0"/>
                        <a:t>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pl-PL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0,55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pl-PL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0,18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 0,27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3226502"/>
                  </a:ext>
                </a:extLst>
              </a:tr>
              <a:tr h="540195">
                <a:tc>
                  <a:txBody>
                    <a:bodyPr/>
                    <a:lstStyle/>
                    <a:p>
                      <a:r>
                        <a:rPr lang="pl-PL" sz="2400" dirty="0"/>
                        <a:t>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pl-PL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7152470"/>
                  </a:ext>
                </a:extLst>
              </a:tr>
              <a:tr h="824359">
                <a:tc>
                  <a:txBody>
                    <a:bodyPr/>
                    <a:lstStyle/>
                    <a:p>
                      <a:r>
                        <a:rPr lang="pl-PL" sz="2400" dirty="0"/>
                        <a:t>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200" b="1" dirty="0">
                          <a:solidFill>
                            <a:srgbClr val="FF0000"/>
                          </a:solidFill>
                        </a:rPr>
                        <a:t>- 6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3,27</a:t>
                      </a:r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  <a:p>
                      <a:pPr algn="l" fontAlgn="t"/>
                      <a:r>
                        <a:rPr lang="pl-PL" sz="24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0,67</a:t>
                      </a:r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0,08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1,64</a:t>
                      </a:r>
                    </a:p>
                    <a:p>
                      <a:pPr algn="l" fontAlgn="t"/>
                      <a:r>
                        <a:rPr lang="pl-PL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  <a:r>
                        <a:rPr lang="pl-PL" sz="24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 0,34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38225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3AF38DC-4F13-0CC5-0CFC-18FE7C750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698668"/>
              </p:ext>
            </p:extLst>
          </p:nvPr>
        </p:nvGraphicFramePr>
        <p:xfrm>
          <a:off x="12773572" y="2457741"/>
          <a:ext cx="5187848" cy="3833879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296962">
                  <a:extLst>
                    <a:ext uri="{9D8B030D-6E8A-4147-A177-3AD203B41FA5}">
                      <a16:colId xmlns:a16="http://schemas.microsoft.com/office/drawing/2014/main" val="431664002"/>
                    </a:ext>
                  </a:extLst>
                </a:gridCol>
                <a:gridCol w="1296962">
                  <a:extLst>
                    <a:ext uri="{9D8B030D-6E8A-4147-A177-3AD203B41FA5}">
                      <a16:colId xmlns:a16="http://schemas.microsoft.com/office/drawing/2014/main" val="1203673760"/>
                    </a:ext>
                  </a:extLst>
                </a:gridCol>
                <a:gridCol w="1296962">
                  <a:extLst>
                    <a:ext uri="{9D8B030D-6E8A-4147-A177-3AD203B41FA5}">
                      <a16:colId xmlns:a16="http://schemas.microsoft.com/office/drawing/2014/main" val="553849000"/>
                    </a:ext>
                  </a:extLst>
                </a:gridCol>
                <a:gridCol w="1296962">
                  <a:extLst>
                    <a:ext uri="{9D8B030D-6E8A-4147-A177-3AD203B41FA5}">
                      <a16:colId xmlns:a16="http://schemas.microsoft.com/office/drawing/2014/main" val="1412498720"/>
                    </a:ext>
                  </a:extLst>
                </a:gridCol>
              </a:tblGrid>
              <a:tr h="547697">
                <a:tc>
                  <a:txBody>
                    <a:bodyPr/>
                    <a:lstStyle/>
                    <a:p>
                      <a:endParaRPr lang="pl-PL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Pocz.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Pobór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Zostaje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427326"/>
                  </a:ext>
                </a:extLst>
              </a:tr>
              <a:tr h="547697">
                <a:tc>
                  <a:txBody>
                    <a:bodyPr/>
                    <a:lstStyle/>
                    <a:p>
                      <a:r>
                        <a:rPr lang="pl-PL" sz="2800" dirty="0"/>
                        <a:t>S1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2,47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528376"/>
                  </a:ext>
                </a:extLst>
              </a:tr>
              <a:tr h="547697">
                <a:tc>
                  <a:txBody>
                    <a:bodyPr/>
                    <a:lstStyle/>
                    <a:p>
                      <a:r>
                        <a:rPr lang="pl-PL" sz="2800" dirty="0"/>
                        <a:t>S2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863972"/>
                  </a:ext>
                </a:extLst>
              </a:tr>
              <a:tr h="547697">
                <a:tc>
                  <a:txBody>
                    <a:bodyPr/>
                    <a:lstStyle/>
                    <a:p>
                      <a:r>
                        <a:rPr lang="pl-PL" sz="2800" dirty="0"/>
                        <a:t>S3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913767"/>
                  </a:ext>
                </a:extLst>
              </a:tr>
              <a:tr h="547697">
                <a:tc>
                  <a:txBody>
                    <a:bodyPr/>
                    <a:lstStyle/>
                    <a:p>
                      <a:r>
                        <a:rPr lang="pl-PL" sz="2800" dirty="0"/>
                        <a:t>S4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1,24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108056"/>
                  </a:ext>
                </a:extLst>
              </a:tr>
              <a:tr h="547697">
                <a:tc>
                  <a:txBody>
                    <a:bodyPr/>
                    <a:lstStyle/>
                    <a:p>
                      <a:r>
                        <a:rPr lang="pl-PL" sz="2800" dirty="0"/>
                        <a:t>S5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366946"/>
                  </a:ext>
                </a:extLst>
              </a:tr>
              <a:tr h="547697">
                <a:tc>
                  <a:txBody>
                    <a:bodyPr/>
                    <a:lstStyle/>
                    <a:p>
                      <a:r>
                        <a:rPr lang="pl-PL" sz="2800" dirty="0"/>
                        <a:t>Mag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4,20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824148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32EA5E7-7575-AAFC-8B54-DCE77DE5EB0E}"/>
              </a:ext>
            </a:extLst>
          </p:cNvPr>
          <p:cNvCxnSpPr>
            <a:cxnSpLocks/>
          </p:cNvCxnSpPr>
          <p:nvPr/>
        </p:nvCxnSpPr>
        <p:spPr>
          <a:xfrm flipH="1">
            <a:off x="12355106" y="3273524"/>
            <a:ext cx="3153448" cy="35686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9B7410C-5D78-52DA-BE67-5C1DF6C047E8}"/>
              </a:ext>
            </a:extLst>
          </p:cNvPr>
          <p:cNvCxnSpPr>
            <a:cxnSpLocks/>
          </p:cNvCxnSpPr>
          <p:nvPr/>
        </p:nvCxnSpPr>
        <p:spPr>
          <a:xfrm flipH="1">
            <a:off x="16230601" y="5057857"/>
            <a:ext cx="262478" cy="16493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1F91FF4-9FA5-4937-6C9E-6E292F87C310}"/>
              </a:ext>
            </a:extLst>
          </p:cNvPr>
          <p:cNvCxnSpPr>
            <a:cxnSpLocks/>
          </p:cNvCxnSpPr>
          <p:nvPr/>
        </p:nvCxnSpPr>
        <p:spPr>
          <a:xfrm flipH="1">
            <a:off x="14824671" y="4436572"/>
            <a:ext cx="683883" cy="22706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06155E3-36F1-A380-24CB-D1893D43CB06}"/>
              </a:ext>
            </a:extLst>
          </p:cNvPr>
          <p:cNvCxnSpPr>
            <a:cxnSpLocks/>
          </p:cNvCxnSpPr>
          <p:nvPr/>
        </p:nvCxnSpPr>
        <p:spPr>
          <a:xfrm flipH="1" flipV="1">
            <a:off x="4458985" y="5388530"/>
            <a:ext cx="7478097" cy="1237783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0451CB3-55DF-D8C9-85E6-4531D141DBD9}"/>
              </a:ext>
            </a:extLst>
          </p:cNvPr>
          <p:cNvCxnSpPr>
            <a:cxnSpLocks/>
          </p:cNvCxnSpPr>
          <p:nvPr/>
        </p:nvCxnSpPr>
        <p:spPr>
          <a:xfrm flipH="1">
            <a:off x="4487059" y="6864570"/>
            <a:ext cx="11286341" cy="204464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0B2A99E-6D88-7596-C062-B003C203A307}"/>
              </a:ext>
            </a:extLst>
          </p:cNvPr>
          <p:cNvCxnSpPr>
            <a:cxnSpLocks/>
          </p:cNvCxnSpPr>
          <p:nvPr/>
        </p:nvCxnSpPr>
        <p:spPr>
          <a:xfrm flipV="1">
            <a:off x="12844729" y="6728804"/>
            <a:ext cx="0" cy="929169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61AC85C-569E-2CD2-D1C2-C294694C9593}"/>
              </a:ext>
            </a:extLst>
          </p:cNvPr>
          <p:cNvCxnSpPr>
            <a:cxnSpLocks/>
          </p:cNvCxnSpPr>
          <p:nvPr/>
        </p:nvCxnSpPr>
        <p:spPr>
          <a:xfrm flipV="1">
            <a:off x="12924631" y="6728804"/>
            <a:ext cx="15240" cy="1858338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EAA918F-C159-6B5A-73B2-8F788F8EA6C5}"/>
              </a:ext>
            </a:extLst>
          </p:cNvPr>
          <p:cNvCxnSpPr>
            <a:cxnSpLocks/>
          </p:cNvCxnSpPr>
          <p:nvPr/>
        </p:nvCxnSpPr>
        <p:spPr>
          <a:xfrm flipV="1">
            <a:off x="12994010" y="6728804"/>
            <a:ext cx="41002" cy="2971254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739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CE604F-E34A-450D-6D7D-2497B7373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37B12AE-A3D5-7065-2485-CF655025F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20226"/>
              </p:ext>
            </p:extLst>
          </p:nvPr>
        </p:nvGraphicFramePr>
        <p:xfrm>
          <a:off x="12946149" y="1505018"/>
          <a:ext cx="5169304" cy="4076667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292326">
                  <a:extLst>
                    <a:ext uri="{9D8B030D-6E8A-4147-A177-3AD203B41FA5}">
                      <a16:colId xmlns:a16="http://schemas.microsoft.com/office/drawing/2014/main" val="888225549"/>
                    </a:ext>
                  </a:extLst>
                </a:gridCol>
                <a:gridCol w="1292326">
                  <a:extLst>
                    <a:ext uri="{9D8B030D-6E8A-4147-A177-3AD203B41FA5}">
                      <a16:colId xmlns:a16="http://schemas.microsoft.com/office/drawing/2014/main" val="1825327191"/>
                    </a:ext>
                  </a:extLst>
                </a:gridCol>
                <a:gridCol w="1292326">
                  <a:extLst>
                    <a:ext uri="{9D8B030D-6E8A-4147-A177-3AD203B41FA5}">
                      <a16:colId xmlns:a16="http://schemas.microsoft.com/office/drawing/2014/main" val="2811263125"/>
                    </a:ext>
                  </a:extLst>
                </a:gridCol>
                <a:gridCol w="1292326">
                  <a:extLst>
                    <a:ext uri="{9D8B030D-6E8A-4147-A177-3AD203B41FA5}">
                      <a16:colId xmlns:a16="http://schemas.microsoft.com/office/drawing/2014/main" val="3244406588"/>
                    </a:ext>
                  </a:extLst>
                </a:gridCol>
              </a:tblGrid>
              <a:tr h="582381">
                <a:tc>
                  <a:txBody>
                    <a:bodyPr/>
                    <a:lstStyle/>
                    <a:p>
                      <a:endParaRPr lang="pl-PL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Pocz.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Pobór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Zostaje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564100"/>
                  </a:ext>
                </a:extLst>
              </a:tr>
              <a:tr h="582381">
                <a:tc>
                  <a:txBody>
                    <a:bodyPr/>
                    <a:lstStyle/>
                    <a:p>
                      <a:r>
                        <a:rPr lang="pl-PL" sz="2800" dirty="0"/>
                        <a:t>S1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2,47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2,47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010377"/>
                  </a:ext>
                </a:extLst>
              </a:tr>
              <a:tr h="582381">
                <a:tc>
                  <a:txBody>
                    <a:bodyPr/>
                    <a:lstStyle/>
                    <a:p>
                      <a:r>
                        <a:rPr lang="pl-PL" sz="2800" dirty="0"/>
                        <a:t>S2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81156"/>
                  </a:ext>
                </a:extLst>
              </a:tr>
              <a:tr h="582381">
                <a:tc>
                  <a:txBody>
                    <a:bodyPr/>
                    <a:lstStyle/>
                    <a:p>
                      <a:r>
                        <a:rPr lang="pl-PL" sz="2800" dirty="0"/>
                        <a:t>S3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216332"/>
                  </a:ext>
                </a:extLst>
              </a:tr>
              <a:tr h="582381">
                <a:tc>
                  <a:txBody>
                    <a:bodyPr/>
                    <a:lstStyle/>
                    <a:p>
                      <a:r>
                        <a:rPr lang="pl-PL" sz="2800" dirty="0"/>
                        <a:t>S4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1,24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1,24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376200"/>
                  </a:ext>
                </a:extLst>
              </a:tr>
              <a:tr h="582381">
                <a:tc>
                  <a:txBody>
                    <a:bodyPr/>
                    <a:lstStyle/>
                    <a:p>
                      <a:r>
                        <a:rPr lang="pl-PL" sz="2800" dirty="0"/>
                        <a:t>S5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664350"/>
                  </a:ext>
                </a:extLst>
              </a:tr>
              <a:tr h="582381">
                <a:tc>
                  <a:txBody>
                    <a:bodyPr/>
                    <a:lstStyle/>
                    <a:p>
                      <a:r>
                        <a:rPr lang="pl-PL" sz="2800" dirty="0"/>
                        <a:t>Mag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4,20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89519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EE59763-F1E3-F27E-EFB6-09CC8E4B7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428020"/>
              </p:ext>
            </p:extLst>
          </p:nvPr>
        </p:nvGraphicFramePr>
        <p:xfrm>
          <a:off x="8486518" y="5627497"/>
          <a:ext cx="9727832" cy="4613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5979">
                  <a:extLst>
                    <a:ext uri="{9D8B030D-6E8A-4147-A177-3AD203B41FA5}">
                      <a16:colId xmlns:a16="http://schemas.microsoft.com/office/drawing/2014/main" val="2481768459"/>
                    </a:ext>
                  </a:extLst>
                </a:gridCol>
                <a:gridCol w="1215979">
                  <a:extLst>
                    <a:ext uri="{9D8B030D-6E8A-4147-A177-3AD203B41FA5}">
                      <a16:colId xmlns:a16="http://schemas.microsoft.com/office/drawing/2014/main" val="679851962"/>
                    </a:ext>
                  </a:extLst>
                </a:gridCol>
                <a:gridCol w="1215979">
                  <a:extLst>
                    <a:ext uri="{9D8B030D-6E8A-4147-A177-3AD203B41FA5}">
                      <a16:colId xmlns:a16="http://schemas.microsoft.com/office/drawing/2014/main" val="4039637897"/>
                    </a:ext>
                  </a:extLst>
                </a:gridCol>
                <a:gridCol w="1215979">
                  <a:extLst>
                    <a:ext uri="{9D8B030D-6E8A-4147-A177-3AD203B41FA5}">
                      <a16:colId xmlns:a16="http://schemas.microsoft.com/office/drawing/2014/main" val="1442407488"/>
                    </a:ext>
                  </a:extLst>
                </a:gridCol>
                <a:gridCol w="1215979">
                  <a:extLst>
                    <a:ext uri="{9D8B030D-6E8A-4147-A177-3AD203B41FA5}">
                      <a16:colId xmlns:a16="http://schemas.microsoft.com/office/drawing/2014/main" val="3439638900"/>
                    </a:ext>
                  </a:extLst>
                </a:gridCol>
                <a:gridCol w="1215979">
                  <a:extLst>
                    <a:ext uri="{9D8B030D-6E8A-4147-A177-3AD203B41FA5}">
                      <a16:colId xmlns:a16="http://schemas.microsoft.com/office/drawing/2014/main" val="200163466"/>
                    </a:ext>
                  </a:extLst>
                </a:gridCol>
                <a:gridCol w="950673">
                  <a:extLst>
                    <a:ext uri="{9D8B030D-6E8A-4147-A177-3AD203B41FA5}">
                      <a16:colId xmlns:a16="http://schemas.microsoft.com/office/drawing/2014/main" val="3868295638"/>
                    </a:ext>
                  </a:extLst>
                </a:gridCol>
                <a:gridCol w="1481285">
                  <a:extLst>
                    <a:ext uri="{9D8B030D-6E8A-4147-A177-3AD203B41FA5}">
                      <a16:colId xmlns:a16="http://schemas.microsoft.com/office/drawing/2014/main" val="2286673217"/>
                    </a:ext>
                  </a:extLst>
                </a:gridCol>
              </a:tblGrid>
              <a:tr h="608817">
                <a:tc>
                  <a:txBody>
                    <a:bodyPr/>
                    <a:lstStyle/>
                    <a:p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800" dirty="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800" dirty="0"/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800" dirty="0"/>
                        <a:t>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800" dirty="0"/>
                        <a:t>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800" dirty="0"/>
                        <a:t>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800" dirty="0"/>
                        <a:t>Zakup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856989"/>
                  </a:ext>
                </a:extLst>
              </a:tr>
              <a:tr h="608817">
                <a:tc>
                  <a:txBody>
                    <a:bodyPr/>
                    <a:lstStyle/>
                    <a:p>
                      <a:r>
                        <a:rPr lang="pl-PL" sz="2800" dirty="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911254"/>
                  </a:ext>
                </a:extLst>
              </a:tr>
              <a:tr h="929080">
                <a:tc>
                  <a:txBody>
                    <a:bodyPr/>
                    <a:lstStyle/>
                    <a:p>
                      <a:r>
                        <a:rPr lang="pl-PL" sz="2800" dirty="0"/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dirty="0">
                          <a:solidFill>
                            <a:srgbClr val="FF0000"/>
                          </a:solidFill>
                        </a:rPr>
                        <a:t>- 4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2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1,45</a:t>
                      </a:r>
                    </a:p>
                    <a:p>
                      <a:pPr algn="l" fontAlgn="t"/>
                      <a:r>
                        <a:rPr lang="pl-PL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  <a:r>
                        <a:rPr lang="pl-PL" sz="28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 0,90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pl-PL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8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0,18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2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0,36</a:t>
                      </a:r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  <a:r>
                        <a:rPr lang="pl-PL" sz="28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 0,45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9266577"/>
                  </a:ext>
                </a:extLst>
              </a:tr>
              <a:tr h="929080">
                <a:tc>
                  <a:txBody>
                    <a:bodyPr/>
                    <a:lstStyle/>
                    <a:p>
                      <a:r>
                        <a:rPr lang="pl-PL" sz="2800" dirty="0"/>
                        <a:t>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pl-PL" sz="2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0,73 </a:t>
                      </a:r>
                      <a:r>
                        <a:rPr lang="pl-PL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  <a:r>
                        <a:rPr lang="pl-PL" sz="2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28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0,45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pl-PL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8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0,09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2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0,18 </a:t>
                      </a:r>
                      <a:r>
                        <a:rPr lang="pl-PL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  <a:r>
                        <a:rPr lang="pl-PL" sz="2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28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0,23</a:t>
                      </a:r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3226502"/>
                  </a:ext>
                </a:extLst>
              </a:tr>
              <a:tr h="608817">
                <a:tc>
                  <a:txBody>
                    <a:bodyPr/>
                    <a:lstStyle/>
                    <a:p>
                      <a:r>
                        <a:rPr lang="pl-PL" sz="2800" dirty="0"/>
                        <a:t>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pl-PL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pl-PL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7152470"/>
                  </a:ext>
                </a:extLst>
              </a:tr>
              <a:tr h="929080">
                <a:tc>
                  <a:txBody>
                    <a:bodyPr/>
                    <a:lstStyle/>
                    <a:p>
                      <a:r>
                        <a:rPr lang="pl-PL" sz="2800" dirty="0"/>
                        <a:t>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dirty="0">
                          <a:solidFill>
                            <a:srgbClr val="FF0000"/>
                          </a:solidFill>
                        </a:rPr>
                        <a:t>- 5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1,82 </a:t>
                      </a:r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  <a:p>
                      <a:pPr algn="l" fontAlgn="t"/>
                      <a:r>
                        <a:rPr lang="pl-PL" sz="28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1,12</a:t>
                      </a:r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pl-PL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8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0,22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2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0,45</a:t>
                      </a:r>
                    </a:p>
                    <a:p>
                      <a:pPr algn="l" fontAlgn="t"/>
                      <a:r>
                        <a:rPr lang="pl-PL" sz="2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  <a:r>
                        <a:rPr lang="pl-PL" sz="2800" b="0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 0,56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382257"/>
                  </a:ext>
                </a:extLst>
              </a:tr>
            </a:tbl>
          </a:graphicData>
        </a:graphic>
      </p:graphicFrame>
      <p:grpSp>
        <p:nvGrpSpPr>
          <p:cNvPr id="2" name="Group 2">
            <a:extLst>
              <a:ext uri="{FF2B5EF4-FFF2-40B4-BE49-F238E27FC236}">
                <a16:creationId xmlns:a16="http://schemas.microsoft.com/office/drawing/2014/main" id="{706734CA-3914-5FB6-E320-1C6D350E367B}"/>
              </a:ext>
            </a:extLst>
          </p:cNvPr>
          <p:cNvGrpSpPr/>
          <p:nvPr/>
        </p:nvGrpSpPr>
        <p:grpSpPr>
          <a:xfrm>
            <a:off x="4495800" y="235836"/>
            <a:ext cx="13377269" cy="4063485"/>
            <a:chOff x="0" y="-549152"/>
            <a:chExt cx="17836359" cy="5417980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2D0D2CF9-B2D1-B50B-9B5C-B4A0390FC70C}"/>
                </a:ext>
              </a:extLst>
            </p:cNvPr>
            <p:cNvSpPr txBox="1"/>
            <p:nvPr/>
          </p:nvSpPr>
          <p:spPr>
            <a:xfrm>
              <a:off x="0" y="4210121"/>
              <a:ext cx="16617159" cy="658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029"/>
                </a:lnSpc>
              </a:pPr>
              <a:r>
                <a:rPr lang="en-US" sz="3099">
                  <a:solidFill>
                    <a:srgbClr val="FFFFFF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Dodaj krótkie wyjaśnienie.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4">
                  <a:extLst>
                    <a:ext uri="{FF2B5EF4-FFF2-40B4-BE49-F238E27FC236}">
                      <a16:creationId xmlns:a16="http://schemas.microsoft.com/office/drawing/2014/main" id="{FC883BCF-70A4-DAC3-66D9-A3ED1EB846A8}"/>
                    </a:ext>
                  </a:extLst>
                </p:cNvPr>
                <p:cNvSpPr txBox="1"/>
                <p:nvPr/>
              </p:nvSpPr>
              <p:spPr>
                <a:xfrm>
                  <a:off x="1219200" y="-549152"/>
                  <a:ext cx="16617159" cy="348813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0199"/>
                    </a:lnSpc>
                  </a:pPr>
                  <a:r>
                    <a:rPr lang="pl-PL" sz="8800" dirty="0">
                      <a:solidFill>
                        <a:schemeClr val="tx2"/>
                      </a:solidFill>
                    </a:rPr>
                    <a:t>Przypadek C -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l-PL" sz="8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l-PL" sz="8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l-PL" sz="8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pl-PL" sz="8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8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𝐸𝑏𝑠</m:t>
                              </m:r>
                            </m:e>
                            <m:sub>
                              <m:r>
                                <a:rPr lang="pl-PL" sz="8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l-PL" sz="8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l-PL" sz="8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nary>
                    </m:oMath>
                  </a14:m>
                  <a:r>
                    <a:rPr lang="pl-PL" sz="8800" dirty="0">
                      <a:solidFill>
                        <a:schemeClr val="tx2"/>
                      </a:solidFill>
                    </a:rPr>
                    <a:t>&gt; 0; energia zakupiona</a:t>
                  </a:r>
                  <a:endParaRPr lang="en-US" sz="8499" dirty="0">
                    <a:solidFill>
                      <a:schemeClr val="tx2"/>
                    </a:solidFill>
                    <a:latin typeface="TT Interphases"/>
                    <a:ea typeface="TT Interphases"/>
                    <a:cs typeface="TT Interphases"/>
                    <a:sym typeface="TT Interphases"/>
                  </a:endParaRPr>
                </a:p>
              </p:txBody>
            </p:sp>
          </mc:Choice>
          <mc:Fallback xmlns="">
            <p:sp>
              <p:nvSpPr>
                <p:cNvPr id="4" name="TextBox 4">
                  <a:extLst>
                    <a:ext uri="{FF2B5EF4-FFF2-40B4-BE49-F238E27FC236}">
                      <a16:creationId xmlns:a16="http://schemas.microsoft.com/office/drawing/2014/main" id="{FC883BCF-70A4-DAC3-66D9-A3ED1EB846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-549152"/>
                  <a:ext cx="16617159" cy="3488135"/>
                </a:xfrm>
                <a:prstGeom prst="rect">
                  <a:avLst/>
                </a:prstGeom>
                <a:blipFill>
                  <a:blip r:embed="rId3"/>
                  <a:stretch>
                    <a:fillRect l="-5431" t="-17016" r="-6947" b="-24942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16E891C5-D0C7-CCFD-BE8E-DBB7FB5BA385}"/>
              </a:ext>
            </a:extLst>
          </p:cNvPr>
          <p:cNvGrpSpPr>
            <a:grpSpLocks noChangeAspect="1"/>
          </p:cNvGrpSpPr>
          <p:nvPr/>
        </p:nvGrpSpPr>
        <p:grpSpPr>
          <a:xfrm>
            <a:off x="1922628" y="-892595"/>
            <a:ext cx="4028" cy="2268926"/>
            <a:chOff x="0" y="0"/>
            <a:chExt cx="6350" cy="3578403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31E0D82-2C0E-763B-5DAA-8D2045AE7951}"/>
                </a:ext>
              </a:extLst>
            </p:cNvPr>
            <p:cNvSpPr/>
            <p:nvPr/>
          </p:nvSpPr>
          <p:spPr>
            <a:xfrm>
              <a:off x="0" y="0"/>
              <a:ext cx="6350" cy="3578352"/>
            </a:xfrm>
            <a:custGeom>
              <a:avLst/>
              <a:gdLst/>
              <a:ahLst/>
              <a:cxnLst/>
              <a:rect l="l" t="t" r="r" b="b"/>
              <a:pathLst>
                <a:path w="6350" h="3578352">
                  <a:moveTo>
                    <a:pt x="0" y="0"/>
                  </a:moveTo>
                  <a:lnTo>
                    <a:pt x="0" y="3578352"/>
                  </a:lnTo>
                  <a:lnTo>
                    <a:pt x="6350" y="3578352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A6F421-53F1-20D2-5485-09A29008D08B}"/>
              </a:ext>
            </a:extLst>
          </p:cNvPr>
          <p:cNvSpPr txBox="1">
            <a:spLocks/>
          </p:cNvSpPr>
          <p:nvPr/>
        </p:nvSpPr>
        <p:spPr>
          <a:xfrm>
            <a:off x="990600" y="3044082"/>
            <a:ext cx="15771564" cy="72429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/>
              <a:t>Jedna strefa taryfowa</a:t>
            </a:r>
            <a:endParaRPr lang="pl-PL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844B66D-E4FC-FA80-D027-440B078122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901175"/>
              </p:ext>
            </p:extLst>
          </p:nvPr>
        </p:nvGraphicFramePr>
        <p:xfrm>
          <a:off x="154960" y="3812868"/>
          <a:ext cx="5861868" cy="4769068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071040">
                  <a:extLst>
                    <a:ext uri="{9D8B030D-6E8A-4147-A177-3AD203B41FA5}">
                      <a16:colId xmlns:a16="http://schemas.microsoft.com/office/drawing/2014/main" val="2469983959"/>
                    </a:ext>
                  </a:extLst>
                </a:gridCol>
                <a:gridCol w="1924678">
                  <a:extLst>
                    <a:ext uri="{9D8B030D-6E8A-4147-A177-3AD203B41FA5}">
                      <a16:colId xmlns:a16="http://schemas.microsoft.com/office/drawing/2014/main" val="3981716567"/>
                    </a:ext>
                  </a:extLst>
                </a:gridCol>
                <a:gridCol w="1866150">
                  <a:extLst>
                    <a:ext uri="{9D8B030D-6E8A-4147-A177-3AD203B41FA5}">
                      <a16:colId xmlns:a16="http://schemas.microsoft.com/office/drawing/2014/main" val="474826535"/>
                    </a:ext>
                  </a:extLst>
                </a:gridCol>
              </a:tblGrid>
              <a:tr h="1065430">
                <a:tc>
                  <a:txBody>
                    <a:bodyPr/>
                    <a:lstStyle/>
                    <a:p>
                      <a:r>
                        <a:rPr lang="pl-PL" sz="2800" b="1" dirty="0"/>
                        <a:t>Członek spółdzielni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800" b="1" dirty="0"/>
                        <a:t>EE (deficyt)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800" b="1" dirty="0"/>
                        <a:t>Podział w magazynie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15903"/>
                  </a:ext>
                </a:extLst>
              </a:tr>
              <a:tr h="617273">
                <a:tc>
                  <a:txBody>
                    <a:bodyPr/>
                    <a:lstStyle/>
                    <a:p>
                      <a:r>
                        <a:rPr lang="pl-PL" sz="2800" dirty="0"/>
                        <a:t>S1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800" b="1" dirty="0">
                          <a:solidFill>
                            <a:srgbClr val="00B050"/>
                          </a:solidFill>
                        </a:rPr>
                        <a:t>+ 4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49611"/>
                  </a:ext>
                </a:extLst>
              </a:tr>
              <a:tr h="617273">
                <a:tc>
                  <a:txBody>
                    <a:bodyPr/>
                    <a:lstStyle/>
                    <a:p>
                      <a:r>
                        <a:rPr lang="pl-PL" sz="2800" dirty="0"/>
                        <a:t>S2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800" b="1" dirty="0">
                          <a:solidFill>
                            <a:srgbClr val="FF0000"/>
                          </a:solidFill>
                        </a:rPr>
                        <a:t>- 4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200591"/>
                  </a:ext>
                </a:extLst>
              </a:tr>
              <a:tr h="617273">
                <a:tc>
                  <a:txBody>
                    <a:bodyPr/>
                    <a:lstStyle/>
                    <a:p>
                      <a:r>
                        <a:rPr lang="pl-PL" sz="2800" dirty="0"/>
                        <a:t>S3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800" b="1" dirty="0">
                          <a:solidFill>
                            <a:srgbClr val="FF0000"/>
                          </a:solidFill>
                        </a:rPr>
                        <a:t>- 2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065203"/>
                  </a:ext>
                </a:extLst>
              </a:tr>
              <a:tr h="617273">
                <a:tc>
                  <a:txBody>
                    <a:bodyPr/>
                    <a:lstStyle/>
                    <a:p>
                      <a:r>
                        <a:rPr lang="pl-PL" sz="2800" dirty="0"/>
                        <a:t>S4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800" b="1" dirty="0">
                          <a:solidFill>
                            <a:srgbClr val="00B050"/>
                          </a:solidFill>
                        </a:rPr>
                        <a:t>+ 1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263840"/>
                  </a:ext>
                </a:extLst>
              </a:tr>
              <a:tr h="617273">
                <a:tc>
                  <a:txBody>
                    <a:bodyPr/>
                    <a:lstStyle/>
                    <a:p>
                      <a:r>
                        <a:rPr lang="pl-PL" sz="2800" dirty="0"/>
                        <a:t>S5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800" b="1" dirty="0">
                          <a:solidFill>
                            <a:srgbClr val="FF0000"/>
                          </a:solidFill>
                        </a:rPr>
                        <a:t>- 5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777495"/>
                  </a:ext>
                </a:extLst>
              </a:tr>
              <a:tr h="617273">
                <a:tc>
                  <a:txBody>
                    <a:bodyPr/>
                    <a:lstStyle/>
                    <a:p>
                      <a:r>
                        <a:rPr lang="pl-PL" sz="2800" dirty="0"/>
                        <a:t>Spółdzielnia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800" b="1" dirty="0">
                          <a:solidFill>
                            <a:srgbClr val="FF0000"/>
                          </a:solidFill>
                        </a:rPr>
                        <a:t>- 6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671397"/>
                  </a:ext>
                </a:extLst>
              </a:tr>
            </a:tbl>
          </a:graphicData>
        </a:graphic>
      </p:graphicFrame>
      <p:sp>
        <p:nvSpPr>
          <p:cNvPr id="7" name="Cylinder 6">
            <a:extLst>
              <a:ext uri="{FF2B5EF4-FFF2-40B4-BE49-F238E27FC236}">
                <a16:creationId xmlns:a16="http://schemas.microsoft.com/office/drawing/2014/main" id="{9584C27F-0402-505B-12CA-F5CCA4BFEF57}"/>
              </a:ext>
            </a:extLst>
          </p:cNvPr>
          <p:cNvSpPr/>
          <p:nvPr/>
        </p:nvSpPr>
        <p:spPr>
          <a:xfrm>
            <a:off x="10208118" y="2897749"/>
            <a:ext cx="1978978" cy="2609958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3A7B4B-1C7E-9962-34A6-6D48D98BAACF}"/>
              </a:ext>
            </a:extLst>
          </p:cNvPr>
          <p:cNvCxnSpPr>
            <a:cxnSpLocks/>
          </p:cNvCxnSpPr>
          <p:nvPr/>
        </p:nvCxnSpPr>
        <p:spPr>
          <a:xfrm flipH="1">
            <a:off x="14020800" y="3643734"/>
            <a:ext cx="1701223" cy="23888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C27F3A-3D39-FEAB-F4FD-5C4B69F47DD8}"/>
              </a:ext>
            </a:extLst>
          </p:cNvPr>
          <p:cNvCxnSpPr>
            <a:cxnSpLocks/>
          </p:cNvCxnSpPr>
          <p:nvPr/>
        </p:nvCxnSpPr>
        <p:spPr>
          <a:xfrm flipH="1">
            <a:off x="15234346" y="4180113"/>
            <a:ext cx="487677" cy="18524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ECCCBF-13CE-A145-ABC9-7647DC70B92F}"/>
              </a:ext>
            </a:extLst>
          </p:cNvPr>
          <p:cNvCxnSpPr>
            <a:cxnSpLocks/>
          </p:cNvCxnSpPr>
          <p:nvPr/>
        </p:nvCxnSpPr>
        <p:spPr>
          <a:xfrm flipH="1">
            <a:off x="11533505" y="2476500"/>
            <a:ext cx="4188518" cy="35560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A4060C0-C45F-ECDA-F96C-B5194010B6A4}"/>
              </a:ext>
            </a:extLst>
          </p:cNvPr>
          <p:cNvSpPr/>
          <p:nvPr/>
        </p:nvSpPr>
        <p:spPr>
          <a:xfrm rot="8192316">
            <a:off x="5009598" y="5767876"/>
            <a:ext cx="6639234" cy="529351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1E893D-827F-D767-7A0D-AE2B20486D46}"/>
              </a:ext>
            </a:extLst>
          </p:cNvPr>
          <p:cNvSpPr txBox="1"/>
          <p:nvPr/>
        </p:nvSpPr>
        <p:spPr>
          <a:xfrm>
            <a:off x="6456478" y="4386621"/>
            <a:ext cx="2618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FF0000"/>
                </a:solidFill>
              </a:rPr>
              <a:t>- 4,2 z magazynu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AE5A79-DA4E-C123-0085-F53EF3EDCE6D}"/>
              </a:ext>
            </a:extLst>
          </p:cNvPr>
          <p:cNvSpPr txBox="1"/>
          <p:nvPr/>
        </p:nvSpPr>
        <p:spPr>
          <a:xfrm>
            <a:off x="6883187" y="9346949"/>
            <a:ext cx="123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FF0000"/>
                </a:solidFill>
              </a:rPr>
              <a:t>-1,80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00E05FC-1CB9-E8C4-D64F-7BC13EC434C8}"/>
              </a:ext>
            </a:extLst>
          </p:cNvPr>
          <p:cNvSpPr/>
          <p:nvPr/>
        </p:nvSpPr>
        <p:spPr>
          <a:xfrm rot="12844113">
            <a:off x="5743347" y="8629580"/>
            <a:ext cx="1334018" cy="529351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9BF7CF-23D7-BF39-631F-E3008883F218}"/>
              </a:ext>
            </a:extLst>
          </p:cNvPr>
          <p:cNvSpPr txBox="1"/>
          <p:nvPr/>
        </p:nvSpPr>
        <p:spPr>
          <a:xfrm>
            <a:off x="6654086" y="8165745"/>
            <a:ext cx="1920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FF0000"/>
                </a:solidFill>
              </a:rPr>
              <a:t>Zakup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74442B8-86F5-39D5-DB17-2349A756498A}"/>
              </a:ext>
            </a:extLst>
          </p:cNvPr>
          <p:cNvCxnSpPr>
            <a:cxnSpLocks/>
          </p:cNvCxnSpPr>
          <p:nvPr/>
        </p:nvCxnSpPr>
        <p:spPr>
          <a:xfrm flipV="1">
            <a:off x="4495800" y="6127860"/>
            <a:ext cx="10375611" cy="9123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8BE6ED1-66E9-93A5-A99B-B565AC4595FB}"/>
              </a:ext>
            </a:extLst>
          </p:cNvPr>
          <p:cNvCxnSpPr>
            <a:cxnSpLocks/>
          </p:cNvCxnSpPr>
          <p:nvPr/>
        </p:nvCxnSpPr>
        <p:spPr>
          <a:xfrm>
            <a:off x="4818803" y="5239338"/>
            <a:ext cx="6230197" cy="79321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931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7" grpId="0"/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95352" y="4367625"/>
            <a:ext cx="7599818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80"/>
              </a:lnSpc>
            </a:pPr>
            <a:r>
              <a:rPr lang="pl-PL" sz="6900" dirty="0">
                <a:solidFill>
                  <a:srgbClr val="1C3586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US" sz="6900" dirty="0" err="1">
                <a:solidFill>
                  <a:srgbClr val="1C3586"/>
                </a:solidFill>
                <a:latin typeface="Montserrat"/>
                <a:ea typeface="Montserrat"/>
                <a:cs typeface="Montserrat"/>
                <a:sym typeface="Montserrat"/>
              </a:rPr>
              <a:t>nioski</a:t>
            </a:r>
            <a:endParaRPr lang="en-US" sz="6900" dirty="0">
              <a:solidFill>
                <a:srgbClr val="1C358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44000" y="878342"/>
            <a:ext cx="7962900" cy="995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29"/>
              </a:lnSpc>
            </a:pPr>
            <a:r>
              <a:rPr lang="pl-PL" sz="3200" dirty="0">
                <a:solidFill>
                  <a:srgbClr val="1C3586"/>
                </a:solidFill>
                <a:latin typeface="Montserrat"/>
                <a:ea typeface="Montserrat"/>
                <a:cs typeface="Montserrat"/>
                <a:sym typeface="Montserrat"/>
              </a:rPr>
              <a:t>Dane przekazywane przez OSD muszą być weryfikowane</a:t>
            </a:r>
            <a:r>
              <a:rPr lang="en-US" sz="3200" dirty="0">
                <a:solidFill>
                  <a:srgbClr val="1C358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27958" y="3004629"/>
            <a:ext cx="7978942" cy="1508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29"/>
              </a:lnSpc>
            </a:pPr>
            <a:r>
              <a:rPr lang="pl-PL" sz="3099" dirty="0">
                <a:solidFill>
                  <a:srgbClr val="1C3586"/>
                </a:solidFill>
                <a:latin typeface="Montserrat"/>
                <a:ea typeface="Montserrat"/>
                <a:cs typeface="Montserrat"/>
                <a:sym typeface="Montserrat"/>
              </a:rPr>
              <a:t>Dane te mogą służyć do miesięcznego rozliczenia, jednak nie są wystarczające do efektywnego bieżącego zarządzania</a:t>
            </a:r>
            <a:r>
              <a:rPr lang="en-US" sz="3099" dirty="0">
                <a:solidFill>
                  <a:srgbClr val="1C358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01" y="4927497"/>
            <a:ext cx="7962899" cy="2021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29"/>
              </a:lnSpc>
            </a:pPr>
            <a:r>
              <a:rPr lang="en-US" sz="3099" dirty="0">
                <a:solidFill>
                  <a:srgbClr val="1C3586"/>
                </a:solidFill>
                <a:latin typeface="Montserrat"/>
                <a:ea typeface="Montserrat"/>
                <a:cs typeface="Montserrat"/>
                <a:sym typeface="Montserrat"/>
              </a:rPr>
              <a:t>Do</a:t>
            </a:r>
            <a:r>
              <a:rPr lang="pl-PL" sz="3099" dirty="0">
                <a:solidFill>
                  <a:srgbClr val="1C3586"/>
                </a:solidFill>
                <a:latin typeface="Montserrat"/>
                <a:ea typeface="Montserrat"/>
                <a:cs typeface="Montserrat"/>
                <a:sym typeface="Montserrat"/>
              </a:rPr>
              <a:t> optymalizacji wykorzystania własnych źródeł potrzebny jest szereg danych, zarówno z wnętrza własnej sieci jak i pochodzących z otoczenia</a:t>
            </a:r>
            <a:r>
              <a:rPr lang="en-US" sz="3099" dirty="0">
                <a:solidFill>
                  <a:srgbClr val="1C358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>
            <a:off x="7167936" y="904410"/>
            <a:ext cx="1050770" cy="1039308"/>
          </a:xfrm>
          <a:custGeom>
            <a:avLst/>
            <a:gdLst/>
            <a:ahLst/>
            <a:cxnLst/>
            <a:rect l="l" t="t" r="r" b="b"/>
            <a:pathLst>
              <a:path w="1050770" h="1039308">
                <a:moveTo>
                  <a:pt x="0" y="0"/>
                </a:moveTo>
                <a:lnTo>
                  <a:pt x="1050771" y="0"/>
                </a:lnTo>
                <a:lnTo>
                  <a:pt x="1050771" y="1039307"/>
                </a:lnTo>
                <a:lnTo>
                  <a:pt x="0" y="1039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7313501" y="2964108"/>
            <a:ext cx="759639" cy="1039308"/>
          </a:xfrm>
          <a:custGeom>
            <a:avLst/>
            <a:gdLst/>
            <a:ahLst/>
            <a:cxnLst/>
            <a:rect l="l" t="t" r="r" b="b"/>
            <a:pathLst>
              <a:path w="759639" h="1039308">
                <a:moveTo>
                  <a:pt x="0" y="0"/>
                </a:moveTo>
                <a:lnTo>
                  <a:pt x="759639" y="0"/>
                </a:lnTo>
                <a:lnTo>
                  <a:pt x="759639" y="1039308"/>
                </a:lnTo>
                <a:lnTo>
                  <a:pt x="0" y="10393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922628" y="-892595"/>
            <a:ext cx="4028" cy="2268926"/>
            <a:chOff x="0" y="0"/>
            <a:chExt cx="6350" cy="357840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" cy="3578352"/>
            </a:xfrm>
            <a:custGeom>
              <a:avLst/>
              <a:gdLst/>
              <a:ahLst/>
              <a:cxnLst/>
              <a:rect l="l" t="t" r="r" b="b"/>
              <a:pathLst>
                <a:path w="6350" h="3578352">
                  <a:moveTo>
                    <a:pt x="0" y="0"/>
                  </a:moveTo>
                  <a:lnTo>
                    <a:pt x="0" y="3578352"/>
                  </a:lnTo>
                  <a:lnTo>
                    <a:pt x="6350" y="3578352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9" name="Freeform 4">
            <a:extLst>
              <a:ext uri="{FF2B5EF4-FFF2-40B4-BE49-F238E27FC236}">
                <a16:creationId xmlns:a16="http://schemas.microsoft.com/office/drawing/2014/main" id="{77F996C7-9E17-AC4A-4D97-92B5F074BDA3}"/>
              </a:ext>
            </a:extLst>
          </p:cNvPr>
          <p:cNvSpPr/>
          <p:nvPr/>
        </p:nvSpPr>
        <p:spPr>
          <a:xfrm>
            <a:off x="7067916" y="5283897"/>
            <a:ext cx="1250808" cy="1039308"/>
          </a:xfrm>
          <a:custGeom>
            <a:avLst/>
            <a:gdLst/>
            <a:ahLst/>
            <a:cxnLst/>
            <a:rect l="l" t="t" r="r" b="b"/>
            <a:pathLst>
              <a:path w="1250808" h="1039308">
                <a:moveTo>
                  <a:pt x="0" y="0"/>
                </a:moveTo>
                <a:lnTo>
                  <a:pt x="1250808" y="0"/>
                </a:lnTo>
                <a:lnTo>
                  <a:pt x="1250808" y="1039308"/>
                </a:lnTo>
                <a:lnTo>
                  <a:pt x="0" y="10393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0BAB0480-0DCE-0244-550A-F0ADF6F1F1CC}"/>
              </a:ext>
            </a:extLst>
          </p:cNvPr>
          <p:cNvSpPr/>
          <p:nvPr/>
        </p:nvSpPr>
        <p:spPr>
          <a:xfrm>
            <a:off x="7171777" y="7310068"/>
            <a:ext cx="901363" cy="1039308"/>
          </a:xfrm>
          <a:custGeom>
            <a:avLst/>
            <a:gdLst/>
            <a:ahLst/>
            <a:cxnLst/>
            <a:rect l="l" t="t" r="r" b="b"/>
            <a:pathLst>
              <a:path w="901363" h="1039308">
                <a:moveTo>
                  <a:pt x="0" y="0"/>
                </a:moveTo>
                <a:lnTo>
                  <a:pt x="901363" y="0"/>
                </a:lnTo>
                <a:lnTo>
                  <a:pt x="901363" y="1039307"/>
                </a:lnTo>
                <a:lnTo>
                  <a:pt x="0" y="10393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3E2C07EC-D364-AFBB-B94B-7B019031A9A4}"/>
              </a:ext>
            </a:extLst>
          </p:cNvPr>
          <p:cNvSpPr txBox="1"/>
          <p:nvPr/>
        </p:nvSpPr>
        <p:spPr>
          <a:xfrm>
            <a:off x="9135979" y="7304052"/>
            <a:ext cx="7962899" cy="2021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29"/>
              </a:lnSpc>
            </a:pPr>
            <a:r>
              <a:rPr lang="pl-PL" sz="3099" dirty="0">
                <a:solidFill>
                  <a:srgbClr val="1C3586"/>
                </a:solidFill>
                <a:latin typeface="Montserrat"/>
                <a:ea typeface="Montserrat"/>
                <a:cs typeface="Montserrat"/>
                <a:sym typeface="Montserrat"/>
              </a:rPr>
              <a:t>Efekt ekonomiczny można uzyskać maksymalizując </a:t>
            </a:r>
            <a:r>
              <a:rPr lang="pl-PL" sz="3099" dirty="0" err="1">
                <a:solidFill>
                  <a:srgbClr val="1C3586"/>
                </a:solidFill>
                <a:latin typeface="Montserrat"/>
                <a:ea typeface="Montserrat"/>
                <a:cs typeface="Montserrat"/>
                <a:sym typeface="Montserrat"/>
              </a:rPr>
              <a:t>autokonsumpcję</a:t>
            </a:r>
            <a:r>
              <a:rPr lang="pl-PL" sz="3099" dirty="0">
                <a:solidFill>
                  <a:srgbClr val="1C3586"/>
                </a:solidFill>
                <a:latin typeface="Montserrat"/>
                <a:ea typeface="Montserrat"/>
                <a:cs typeface="Montserrat"/>
                <a:sym typeface="Montserrat"/>
              </a:rPr>
              <a:t> i uwzględniając bieżące: podaż/popyt na energię</a:t>
            </a:r>
            <a:r>
              <a:rPr lang="en-US" sz="3099" dirty="0">
                <a:solidFill>
                  <a:srgbClr val="1C358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2F6CC8-D747-1498-139A-B3D72F8D1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582DB2DD-47F2-F2C1-E824-CF9A4A024C1B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1922628" y="-892595"/>
            <a:ext cx="4028" cy="2268926"/>
            <a:chOff x="0" y="0"/>
            <a:chExt cx="6350" cy="357840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492D7EB-DC93-8013-D0A7-A2C8601B87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350" cy="3578352"/>
            </a:xfrm>
            <a:custGeom>
              <a:avLst/>
              <a:gdLst/>
              <a:ahLst/>
              <a:cxnLst/>
              <a:rect l="l" t="t" r="r" b="b"/>
              <a:pathLst>
                <a:path w="6350" h="3578352">
                  <a:moveTo>
                    <a:pt x="0" y="0"/>
                  </a:moveTo>
                  <a:lnTo>
                    <a:pt x="0" y="3578352"/>
                  </a:lnTo>
                  <a:lnTo>
                    <a:pt x="6350" y="3578352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Freeform 8">
            <a:extLst>
              <a:ext uri="{FF2B5EF4-FFF2-40B4-BE49-F238E27FC236}">
                <a16:creationId xmlns:a16="http://schemas.microsoft.com/office/drawing/2014/main" id="{AB27AA1C-976F-A6CF-075C-4EC23549E0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4490" y="8547209"/>
            <a:ext cx="9972000" cy="1620000"/>
          </a:xfrm>
          <a:custGeom>
            <a:avLst/>
            <a:gdLst/>
            <a:ahLst/>
            <a:cxnLst/>
            <a:rect l="l" t="t" r="r" b="b"/>
            <a:pathLst>
              <a:path w="12766005" h="1906802">
                <a:moveTo>
                  <a:pt x="0" y="0"/>
                </a:moveTo>
                <a:lnTo>
                  <a:pt x="12766004" y="0"/>
                </a:lnTo>
                <a:lnTo>
                  <a:pt x="12766004" y="1906802"/>
                </a:lnTo>
                <a:lnTo>
                  <a:pt x="0" y="19068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658" t="-370756" r="-23028" b="-30204"/>
            </a:stretch>
          </a:blipFill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6186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E998CD-E254-22D2-7EB7-311E58DDC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78281103-528F-53A8-6221-D7CF96F9BB44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10556347" y="177373"/>
            <a:ext cx="10965866" cy="10965731"/>
            <a:chOff x="0" y="0"/>
            <a:chExt cx="3104515" cy="310447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793B19C-BEEB-DF8E-B039-9C917E3599D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104388" cy="3104388"/>
            </a:xfrm>
            <a:custGeom>
              <a:avLst/>
              <a:gdLst/>
              <a:ahLst/>
              <a:cxnLst/>
              <a:rect l="l" t="t" r="r" b="b"/>
              <a:pathLst>
                <a:path w="3104388" h="3104388">
                  <a:moveTo>
                    <a:pt x="3016631" y="1681607"/>
                  </a:moveTo>
                  <a:cubicBezTo>
                    <a:pt x="2908300" y="1789938"/>
                    <a:pt x="2758567" y="1857121"/>
                    <a:pt x="2592959" y="1857121"/>
                  </a:cubicBezTo>
                  <a:lnTo>
                    <a:pt x="2460752" y="1857121"/>
                  </a:lnTo>
                  <a:cubicBezTo>
                    <a:pt x="2152904" y="1857121"/>
                    <a:pt x="1903349" y="2095881"/>
                    <a:pt x="1880235" y="2397760"/>
                  </a:cubicBezTo>
                  <a:cubicBezTo>
                    <a:pt x="1807210" y="2430780"/>
                    <a:pt x="1740408" y="2474849"/>
                    <a:pt x="1681607" y="2527554"/>
                  </a:cubicBezTo>
                  <a:lnTo>
                    <a:pt x="1681607" y="1404493"/>
                  </a:lnTo>
                  <a:cubicBezTo>
                    <a:pt x="1904238" y="1346835"/>
                    <a:pt x="2069592" y="1146302"/>
                    <a:pt x="2069592" y="905383"/>
                  </a:cubicBezTo>
                  <a:lnTo>
                    <a:pt x="2069592" y="646811"/>
                  </a:lnTo>
                  <a:lnTo>
                    <a:pt x="2263648" y="582168"/>
                  </a:lnTo>
                  <a:lnTo>
                    <a:pt x="2263648" y="388112"/>
                  </a:lnTo>
                  <a:lnTo>
                    <a:pt x="1875663" y="388112"/>
                  </a:lnTo>
                  <a:lnTo>
                    <a:pt x="1875663" y="0"/>
                  </a:lnTo>
                  <a:lnTo>
                    <a:pt x="1681607" y="0"/>
                  </a:lnTo>
                  <a:lnTo>
                    <a:pt x="1681607" y="388112"/>
                  </a:lnTo>
                  <a:lnTo>
                    <a:pt x="1422908" y="388112"/>
                  </a:lnTo>
                  <a:lnTo>
                    <a:pt x="1422908" y="0"/>
                  </a:lnTo>
                  <a:lnTo>
                    <a:pt x="1228852" y="0"/>
                  </a:lnTo>
                  <a:lnTo>
                    <a:pt x="1228852" y="388112"/>
                  </a:lnTo>
                  <a:lnTo>
                    <a:pt x="840867" y="388112"/>
                  </a:lnTo>
                  <a:lnTo>
                    <a:pt x="840867" y="582168"/>
                  </a:lnTo>
                  <a:lnTo>
                    <a:pt x="1034923" y="646811"/>
                  </a:lnTo>
                  <a:lnTo>
                    <a:pt x="1034923" y="905510"/>
                  </a:lnTo>
                  <a:cubicBezTo>
                    <a:pt x="1034923" y="1146429"/>
                    <a:pt x="1200150" y="1346962"/>
                    <a:pt x="1422908" y="1404747"/>
                  </a:cubicBezTo>
                  <a:lnTo>
                    <a:pt x="1422908" y="2034413"/>
                  </a:lnTo>
                  <a:cubicBezTo>
                    <a:pt x="1365504" y="1969008"/>
                    <a:pt x="1300353" y="1910207"/>
                    <a:pt x="1228090" y="1861058"/>
                  </a:cubicBezTo>
                  <a:cubicBezTo>
                    <a:pt x="1224534" y="1524762"/>
                    <a:pt x="951484" y="1253236"/>
                    <a:pt x="614426" y="1253236"/>
                  </a:cubicBezTo>
                  <a:lnTo>
                    <a:pt x="370586" y="1253236"/>
                  </a:lnTo>
                  <a:cubicBezTo>
                    <a:pt x="225806" y="1253109"/>
                    <a:pt x="94742" y="1194181"/>
                    <a:pt x="0" y="1099439"/>
                  </a:cubicBezTo>
                  <a:lnTo>
                    <a:pt x="0" y="1406652"/>
                  </a:lnTo>
                  <a:cubicBezTo>
                    <a:pt x="0" y="1915668"/>
                    <a:pt x="309372" y="2328291"/>
                    <a:pt x="691261" y="2328291"/>
                  </a:cubicBezTo>
                  <a:cubicBezTo>
                    <a:pt x="879856" y="2328291"/>
                    <a:pt x="1045210" y="2244598"/>
                    <a:pt x="1141222" y="2118487"/>
                  </a:cubicBezTo>
                  <a:cubicBezTo>
                    <a:pt x="1313180" y="2260981"/>
                    <a:pt x="1422908" y="2476119"/>
                    <a:pt x="1422908" y="2716276"/>
                  </a:cubicBezTo>
                  <a:lnTo>
                    <a:pt x="1422908" y="3104388"/>
                  </a:lnTo>
                  <a:lnTo>
                    <a:pt x="1681607" y="3104388"/>
                  </a:lnTo>
                  <a:cubicBezTo>
                    <a:pt x="1681607" y="2916555"/>
                    <a:pt x="1783207" y="2753487"/>
                    <a:pt x="1933194" y="2662809"/>
                  </a:cubicBezTo>
                  <a:cubicBezTo>
                    <a:pt x="2012061" y="2809621"/>
                    <a:pt x="2165350" y="2910459"/>
                    <a:pt x="2343531" y="2910459"/>
                  </a:cubicBezTo>
                  <a:cubicBezTo>
                    <a:pt x="2763774" y="2910459"/>
                    <a:pt x="3104388" y="2569972"/>
                    <a:pt x="3104388" y="2149729"/>
                  </a:cubicBezTo>
                  <a:cubicBezTo>
                    <a:pt x="3104388" y="1983994"/>
                    <a:pt x="3072892" y="1825879"/>
                    <a:pt x="3016504" y="1681607"/>
                  </a:cubicBezTo>
                </a:path>
              </a:pathLst>
            </a:custGeom>
            <a:solidFill>
              <a:srgbClr val="0030A8">
                <a:alpha val="9804"/>
              </a:srgbClr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718F31DF-64E1-8D0A-0EAC-2F249C0857D3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1922628" y="-892595"/>
            <a:ext cx="4028" cy="2268926"/>
            <a:chOff x="0" y="0"/>
            <a:chExt cx="6350" cy="357840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1A90AE8-5C4A-0481-4731-F54A4F5D9A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350" cy="3578352"/>
            </a:xfrm>
            <a:custGeom>
              <a:avLst/>
              <a:gdLst/>
              <a:ahLst/>
              <a:cxnLst/>
              <a:rect l="l" t="t" r="r" b="b"/>
              <a:pathLst>
                <a:path w="6350" h="3578352">
                  <a:moveTo>
                    <a:pt x="0" y="0"/>
                  </a:moveTo>
                  <a:lnTo>
                    <a:pt x="0" y="3578352"/>
                  </a:lnTo>
                  <a:lnTo>
                    <a:pt x="6350" y="3578352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1" name="Freeform 8">
            <a:extLst>
              <a:ext uri="{FF2B5EF4-FFF2-40B4-BE49-F238E27FC236}">
                <a16:creationId xmlns:a16="http://schemas.microsoft.com/office/drawing/2014/main" id="{38349D10-53BB-A122-8A82-BC6614BF1F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4490" y="8547209"/>
            <a:ext cx="9972000" cy="1620000"/>
          </a:xfrm>
          <a:custGeom>
            <a:avLst/>
            <a:gdLst/>
            <a:ahLst/>
            <a:cxnLst/>
            <a:rect l="l" t="t" r="r" b="b"/>
            <a:pathLst>
              <a:path w="12766005" h="1906802">
                <a:moveTo>
                  <a:pt x="0" y="0"/>
                </a:moveTo>
                <a:lnTo>
                  <a:pt x="12766004" y="0"/>
                </a:lnTo>
                <a:lnTo>
                  <a:pt x="12766004" y="1906802"/>
                </a:lnTo>
                <a:lnTo>
                  <a:pt x="0" y="19068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658" t="-370756" r="-23028" b="-30204"/>
            </a:stretch>
          </a:blipFill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9207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545929"/>
            <a:ext cx="9361974" cy="2777432"/>
            <a:chOff x="0" y="0"/>
            <a:chExt cx="12482633" cy="3703242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2482633" cy="2540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000"/>
                </a:lnSpc>
              </a:pPr>
              <a:r>
                <a:rPr lang="en-US" sz="12500">
                  <a:solidFill>
                    <a:srgbClr val="1C3586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Dziękuję!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957752"/>
              <a:ext cx="12482633" cy="745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680"/>
                </a:lnSpc>
              </a:pPr>
              <a:r>
                <a:rPr lang="pl-PL" sz="3600" dirty="0">
                  <a:solidFill>
                    <a:srgbClr val="1C3586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Czas na </a:t>
              </a:r>
              <a:r>
                <a:rPr lang="en-US" sz="3600" dirty="0" err="1">
                  <a:solidFill>
                    <a:srgbClr val="1C3586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pytania</a:t>
              </a:r>
              <a:r>
                <a:rPr lang="en-US" sz="3600" dirty="0">
                  <a:solidFill>
                    <a:srgbClr val="1C3586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?</a:t>
              </a:r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922628" y="-892595"/>
            <a:ext cx="4028" cy="2268926"/>
            <a:chOff x="0" y="0"/>
            <a:chExt cx="6350" cy="35784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" cy="3578352"/>
            </a:xfrm>
            <a:custGeom>
              <a:avLst/>
              <a:gdLst/>
              <a:ahLst/>
              <a:cxnLst/>
              <a:rect l="l" t="t" r="r" b="b"/>
              <a:pathLst>
                <a:path w="6350" h="3578352">
                  <a:moveTo>
                    <a:pt x="0" y="0"/>
                  </a:moveTo>
                  <a:lnTo>
                    <a:pt x="0" y="3578352"/>
                  </a:lnTo>
                  <a:lnTo>
                    <a:pt x="6350" y="3578352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30850" y="3997906"/>
            <a:ext cx="1357765" cy="1039308"/>
          </a:xfrm>
          <a:custGeom>
            <a:avLst/>
            <a:gdLst/>
            <a:ahLst/>
            <a:cxnLst/>
            <a:rect l="l" t="t" r="r" b="b"/>
            <a:pathLst>
              <a:path w="1357765" h="1039308">
                <a:moveTo>
                  <a:pt x="0" y="0"/>
                </a:moveTo>
                <a:lnTo>
                  <a:pt x="1357765" y="0"/>
                </a:lnTo>
                <a:lnTo>
                  <a:pt x="1357765" y="1039307"/>
                </a:lnTo>
                <a:lnTo>
                  <a:pt x="0" y="1039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10815326" y="3997906"/>
            <a:ext cx="1138684" cy="1039308"/>
          </a:xfrm>
          <a:custGeom>
            <a:avLst/>
            <a:gdLst/>
            <a:ahLst/>
            <a:cxnLst/>
            <a:rect l="l" t="t" r="r" b="b"/>
            <a:pathLst>
              <a:path w="1138684" h="1039308">
                <a:moveTo>
                  <a:pt x="0" y="0"/>
                </a:moveTo>
                <a:lnTo>
                  <a:pt x="1138683" y="0"/>
                </a:lnTo>
                <a:lnTo>
                  <a:pt x="1138683" y="1039307"/>
                </a:lnTo>
                <a:lnTo>
                  <a:pt x="0" y="10393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10751237" y="6052751"/>
            <a:ext cx="1250808" cy="1039308"/>
          </a:xfrm>
          <a:custGeom>
            <a:avLst/>
            <a:gdLst/>
            <a:ahLst/>
            <a:cxnLst/>
            <a:rect l="l" t="t" r="r" b="b"/>
            <a:pathLst>
              <a:path w="1250808" h="1039308">
                <a:moveTo>
                  <a:pt x="0" y="0"/>
                </a:moveTo>
                <a:lnTo>
                  <a:pt x="1250808" y="0"/>
                </a:lnTo>
                <a:lnTo>
                  <a:pt x="1250808" y="1039308"/>
                </a:lnTo>
                <a:lnTo>
                  <a:pt x="0" y="10393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>
            <a:off x="10815326" y="8173431"/>
            <a:ext cx="619805" cy="1039308"/>
          </a:xfrm>
          <a:custGeom>
            <a:avLst/>
            <a:gdLst/>
            <a:ahLst/>
            <a:cxnLst/>
            <a:rect l="l" t="t" r="r" b="b"/>
            <a:pathLst>
              <a:path w="619805" h="1039308">
                <a:moveTo>
                  <a:pt x="0" y="0"/>
                </a:moveTo>
                <a:lnTo>
                  <a:pt x="619805" y="0"/>
                </a:lnTo>
                <a:lnTo>
                  <a:pt x="619805" y="1039307"/>
                </a:lnTo>
                <a:lnTo>
                  <a:pt x="0" y="10393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14157214" y="8173431"/>
            <a:ext cx="1050770" cy="1039308"/>
          </a:xfrm>
          <a:custGeom>
            <a:avLst/>
            <a:gdLst/>
            <a:ahLst/>
            <a:cxnLst/>
            <a:rect l="l" t="t" r="r" b="b"/>
            <a:pathLst>
              <a:path w="1050770" h="1039308">
                <a:moveTo>
                  <a:pt x="0" y="0"/>
                </a:moveTo>
                <a:lnTo>
                  <a:pt x="1050770" y="0"/>
                </a:lnTo>
                <a:lnTo>
                  <a:pt x="1050770" y="1039307"/>
                </a:lnTo>
                <a:lnTo>
                  <a:pt x="0" y="10393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12345491" y="8173431"/>
            <a:ext cx="901363" cy="1039308"/>
          </a:xfrm>
          <a:custGeom>
            <a:avLst/>
            <a:gdLst/>
            <a:ahLst/>
            <a:cxnLst/>
            <a:rect l="l" t="t" r="r" b="b"/>
            <a:pathLst>
              <a:path w="901363" h="1039308">
                <a:moveTo>
                  <a:pt x="0" y="0"/>
                </a:moveTo>
                <a:lnTo>
                  <a:pt x="901363" y="0"/>
                </a:lnTo>
                <a:lnTo>
                  <a:pt x="901363" y="1039307"/>
                </a:lnTo>
                <a:lnTo>
                  <a:pt x="0" y="103930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16118344" y="8173431"/>
            <a:ext cx="1140956" cy="1039308"/>
          </a:xfrm>
          <a:custGeom>
            <a:avLst/>
            <a:gdLst/>
            <a:ahLst/>
            <a:cxnLst/>
            <a:rect l="l" t="t" r="r" b="b"/>
            <a:pathLst>
              <a:path w="1140956" h="1039308">
                <a:moveTo>
                  <a:pt x="0" y="0"/>
                </a:moveTo>
                <a:lnTo>
                  <a:pt x="1140956" y="0"/>
                </a:lnTo>
                <a:lnTo>
                  <a:pt x="1140956" y="1039307"/>
                </a:lnTo>
                <a:lnTo>
                  <a:pt x="0" y="10393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12823744" y="6052751"/>
            <a:ext cx="1039308" cy="1039308"/>
          </a:xfrm>
          <a:custGeom>
            <a:avLst/>
            <a:gdLst/>
            <a:ahLst/>
            <a:cxnLst/>
            <a:rect l="l" t="t" r="r" b="b"/>
            <a:pathLst>
              <a:path w="1039308" h="1039308">
                <a:moveTo>
                  <a:pt x="0" y="0"/>
                </a:moveTo>
                <a:lnTo>
                  <a:pt x="1039307" y="0"/>
                </a:lnTo>
                <a:lnTo>
                  <a:pt x="1039307" y="1039308"/>
                </a:lnTo>
                <a:lnTo>
                  <a:pt x="0" y="103930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14684751" y="6052751"/>
            <a:ext cx="759639" cy="1039308"/>
          </a:xfrm>
          <a:custGeom>
            <a:avLst/>
            <a:gdLst/>
            <a:ahLst/>
            <a:cxnLst/>
            <a:rect l="l" t="t" r="r" b="b"/>
            <a:pathLst>
              <a:path w="759639" h="1039308">
                <a:moveTo>
                  <a:pt x="0" y="0"/>
                </a:moveTo>
                <a:lnTo>
                  <a:pt x="759639" y="0"/>
                </a:lnTo>
                <a:lnTo>
                  <a:pt x="759639" y="1039308"/>
                </a:lnTo>
                <a:lnTo>
                  <a:pt x="0" y="103930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16334512" y="6052751"/>
            <a:ext cx="708619" cy="1039308"/>
          </a:xfrm>
          <a:custGeom>
            <a:avLst/>
            <a:gdLst/>
            <a:ahLst/>
            <a:cxnLst/>
            <a:rect l="l" t="t" r="r" b="b"/>
            <a:pathLst>
              <a:path w="708619" h="1039308">
                <a:moveTo>
                  <a:pt x="0" y="0"/>
                </a:moveTo>
                <a:lnTo>
                  <a:pt x="708619" y="0"/>
                </a:lnTo>
                <a:lnTo>
                  <a:pt x="708619" y="1039308"/>
                </a:lnTo>
                <a:lnTo>
                  <a:pt x="0" y="103930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14682599" y="3997906"/>
            <a:ext cx="738853" cy="1039308"/>
          </a:xfrm>
          <a:custGeom>
            <a:avLst/>
            <a:gdLst/>
            <a:ahLst/>
            <a:cxnLst/>
            <a:rect l="l" t="t" r="r" b="b"/>
            <a:pathLst>
              <a:path w="738853" h="1039308">
                <a:moveTo>
                  <a:pt x="0" y="0"/>
                </a:moveTo>
                <a:lnTo>
                  <a:pt x="738853" y="0"/>
                </a:lnTo>
                <a:lnTo>
                  <a:pt x="738853" y="1039307"/>
                </a:lnTo>
                <a:lnTo>
                  <a:pt x="0" y="103930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13"/>
          <p:cNvSpPr/>
          <p:nvPr/>
        </p:nvSpPr>
        <p:spPr>
          <a:xfrm>
            <a:off x="16352464" y="3997906"/>
            <a:ext cx="672715" cy="1039308"/>
          </a:xfrm>
          <a:custGeom>
            <a:avLst/>
            <a:gdLst/>
            <a:ahLst/>
            <a:cxnLst/>
            <a:rect l="l" t="t" r="r" b="b"/>
            <a:pathLst>
              <a:path w="672715" h="1039308">
                <a:moveTo>
                  <a:pt x="0" y="0"/>
                </a:moveTo>
                <a:lnTo>
                  <a:pt x="672716" y="0"/>
                </a:lnTo>
                <a:lnTo>
                  <a:pt x="672716" y="1039307"/>
                </a:lnTo>
                <a:lnTo>
                  <a:pt x="0" y="103930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/>
          <p:cNvSpPr/>
          <p:nvPr/>
        </p:nvSpPr>
        <p:spPr>
          <a:xfrm>
            <a:off x="8818121" y="6128157"/>
            <a:ext cx="1111417" cy="963901"/>
          </a:xfrm>
          <a:custGeom>
            <a:avLst/>
            <a:gdLst/>
            <a:ahLst/>
            <a:cxnLst/>
            <a:rect l="l" t="t" r="r" b="b"/>
            <a:pathLst>
              <a:path w="1111417" h="963901">
                <a:moveTo>
                  <a:pt x="0" y="0"/>
                </a:moveTo>
                <a:lnTo>
                  <a:pt x="1111417" y="0"/>
                </a:lnTo>
                <a:lnTo>
                  <a:pt x="1111417" y="963902"/>
                </a:lnTo>
                <a:lnTo>
                  <a:pt x="0" y="96390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Freeform 15"/>
          <p:cNvSpPr/>
          <p:nvPr/>
        </p:nvSpPr>
        <p:spPr>
          <a:xfrm>
            <a:off x="8818121" y="8173431"/>
            <a:ext cx="1086845" cy="1084869"/>
          </a:xfrm>
          <a:custGeom>
            <a:avLst/>
            <a:gdLst/>
            <a:ahLst/>
            <a:cxnLst/>
            <a:rect l="l" t="t" r="r" b="b"/>
            <a:pathLst>
              <a:path w="1086845" h="1084869">
                <a:moveTo>
                  <a:pt x="0" y="0"/>
                </a:moveTo>
                <a:lnTo>
                  <a:pt x="1086845" y="0"/>
                </a:lnTo>
                <a:lnTo>
                  <a:pt x="1086845" y="1084869"/>
                </a:lnTo>
                <a:lnTo>
                  <a:pt x="0" y="1084869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Freeform 16"/>
          <p:cNvSpPr/>
          <p:nvPr/>
        </p:nvSpPr>
        <p:spPr>
          <a:xfrm>
            <a:off x="12741045" y="4027273"/>
            <a:ext cx="1008104" cy="1009940"/>
          </a:xfrm>
          <a:custGeom>
            <a:avLst/>
            <a:gdLst/>
            <a:ahLst/>
            <a:cxnLst/>
            <a:rect l="l" t="t" r="r" b="b"/>
            <a:pathLst>
              <a:path w="1008104" h="1009940">
                <a:moveTo>
                  <a:pt x="0" y="0"/>
                </a:moveTo>
                <a:lnTo>
                  <a:pt x="1008104" y="0"/>
                </a:lnTo>
                <a:lnTo>
                  <a:pt x="1008104" y="1009940"/>
                </a:lnTo>
                <a:lnTo>
                  <a:pt x="0" y="100994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Freeform 17"/>
          <p:cNvSpPr/>
          <p:nvPr/>
        </p:nvSpPr>
        <p:spPr>
          <a:xfrm>
            <a:off x="8760675" y="2136728"/>
            <a:ext cx="1201736" cy="1201736"/>
          </a:xfrm>
          <a:custGeom>
            <a:avLst/>
            <a:gdLst/>
            <a:ahLst/>
            <a:cxnLst/>
            <a:rect l="l" t="t" r="r" b="b"/>
            <a:pathLst>
              <a:path w="1201736" h="1201736">
                <a:moveTo>
                  <a:pt x="0" y="0"/>
                </a:moveTo>
                <a:lnTo>
                  <a:pt x="1201737" y="0"/>
                </a:lnTo>
                <a:lnTo>
                  <a:pt x="1201737" y="1201736"/>
                </a:lnTo>
                <a:lnTo>
                  <a:pt x="0" y="1201736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8" name="Freeform 18"/>
          <p:cNvSpPr/>
          <p:nvPr/>
        </p:nvSpPr>
        <p:spPr>
          <a:xfrm>
            <a:off x="10815326" y="2174351"/>
            <a:ext cx="1060798" cy="1164113"/>
          </a:xfrm>
          <a:custGeom>
            <a:avLst/>
            <a:gdLst/>
            <a:ahLst/>
            <a:cxnLst/>
            <a:rect l="l" t="t" r="r" b="b"/>
            <a:pathLst>
              <a:path w="1060798" h="1164113">
                <a:moveTo>
                  <a:pt x="0" y="0"/>
                </a:moveTo>
                <a:lnTo>
                  <a:pt x="1060798" y="0"/>
                </a:lnTo>
                <a:lnTo>
                  <a:pt x="1060798" y="1164113"/>
                </a:lnTo>
                <a:lnTo>
                  <a:pt x="0" y="1164113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/>
          <p:cNvSpPr/>
          <p:nvPr/>
        </p:nvSpPr>
        <p:spPr>
          <a:xfrm>
            <a:off x="12713885" y="2235430"/>
            <a:ext cx="1065939" cy="1041955"/>
          </a:xfrm>
          <a:custGeom>
            <a:avLst/>
            <a:gdLst/>
            <a:ahLst/>
            <a:cxnLst/>
            <a:rect l="l" t="t" r="r" b="b"/>
            <a:pathLst>
              <a:path w="1065939" h="1041955">
                <a:moveTo>
                  <a:pt x="0" y="0"/>
                </a:moveTo>
                <a:lnTo>
                  <a:pt x="1065938" y="0"/>
                </a:lnTo>
                <a:lnTo>
                  <a:pt x="1065938" y="1041955"/>
                </a:lnTo>
                <a:lnTo>
                  <a:pt x="0" y="1041955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Freeform 20"/>
          <p:cNvSpPr/>
          <p:nvPr/>
        </p:nvSpPr>
        <p:spPr>
          <a:xfrm>
            <a:off x="14470899" y="2213856"/>
            <a:ext cx="1162252" cy="1047480"/>
          </a:xfrm>
          <a:custGeom>
            <a:avLst/>
            <a:gdLst/>
            <a:ahLst/>
            <a:cxnLst/>
            <a:rect l="l" t="t" r="r" b="b"/>
            <a:pathLst>
              <a:path w="1162252" h="1047480">
                <a:moveTo>
                  <a:pt x="0" y="0"/>
                </a:moveTo>
                <a:lnTo>
                  <a:pt x="1162252" y="0"/>
                </a:lnTo>
                <a:lnTo>
                  <a:pt x="1162252" y="1047480"/>
                </a:lnTo>
                <a:lnTo>
                  <a:pt x="0" y="1047480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1" name="TextBox 21"/>
          <p:cNvSpPr txBox="1"/>
          <p:nvPr/>
        </p:nvSpPr>
        <p:spPr>
          <a:xfrm>
            <a:off x="1028700" y="1028700"/>
            <a:ext cx="5059131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1C3586"/>
                </a:solidFill>
                <a:latin typeface="Montserrat"/>
                <a:ea typeface="Montserrat"/>
                <a:cs typeface="Montserrat"/>
                <a:sym typeface="Montserrat"/>
              </a:rPr>
              <a:t>Elementy graficzne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8525510"/>
            <a:ext cx="5351021" cy="732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0"/>
              </a:lnSpc>
            </a:pPr>
            <a:r>
              <a:rPr lang="en-US" sz="2300">
                <a:solidFill>
                  <a:srgbClr val="1C3586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Pamiętaj, aby usunąć lub ukryć tę stronę, zanim wyświetlisz prezentację.</a:t>
            </a:r>
          </a:p>
        </p:txBody>
      </p:sp>
      <p:sp>
        <p:nvSpPr>
          <p:cNvPr id="23" name="Freeform 23"/>
          <p:cNvSpPr/>
          <p:nvPr/>
        </p:nvSpPr>
        <p:spPr>
          <a:xfrm>
            <a:off x="16059204" y="2277409"/>
            <a:ext cx="983927" cy="983927"/>
          </a:xfrm>
          <a:custGeom>
            <a:avLst/>
            <a:gdLst/>
            <a:ahLst/>
            <a:cxnLst/>
            <a:rect l="l" t="t" r="r" b="b"/>
            <a:pathLst>
              <a:path w="983927" h="983927">
                <a:moveTo>
                  <a:pt x="0" y="0"/>
                </a:moveTo>
                <a:lnTo>
                  <a:pt x="983927" y="0"/>
                </a:lnTo>
                <a:lnTo>
                  <a:pt x="983927" y="983927"/>
                </a:lnTo>
                <a:lnTo>
                  <a:pt x="0" y="983927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95800" y="647700"/>
            <a:ext cx="12462869" cy="3651621"/>
            <a:chOff x="0" y="0"/>
            <a:chExt cx="16617159" cy="4868828"/>
          </a:xfrm>
        </p:grpSpPr>
        <p:sp>
          <p:nvSpPr>
            <p:cNvPr id="3" name="TextBox 3"/>
            <p:cNvSpPr txBox="1"/>
            <p:nvPr/>
          </p:nvSpPr>
          <p:spPr>
            <a:xfrm>
              <a:off x="0" y="4210121"/>
              <a:ext cx="16617159" cy="658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029"/>
                </a:lnSpc>
              </a:pPr>
              <a:r>
                <a:rPr lang="en-US" sz="3099">
                  <a:solidFill>
                    <a:srgbClr val="FFFFFF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Dodaj krótkie wyjaśnienie.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6617159" cy="3429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0199"/>
                </a:lnSpc>
              </a:pPr>
              <a:r>
                <a:rPr lang="en-US" sz="8499" dirty="0" err="1">
                  <a:solidFill>
                    <a:srgbClr val="1C3586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Rozliczenia</a:t>
              </a:r>
              <a:r>
                <a:rPr lang="en-US" sz="8499" dirty="0">
                  <a:solidFill>
                    <a:srgbClr val="1C3586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 </a:t>
              </a:r>
              <a:r>
                <a:rPr lang="en-US" sz="8499" dirty="0" err="1">
                  <a:solidFill>
                    <a:srgbClr val="1C3586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spółdzielni</a:t>
              </a:r>
              <a:r>
                <a:rPr lang="en-US" sz="8499" dirty="0">
                  <a:solidFill>
                    <a:srgbClr val="1C3586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 </a:t>
              </a:r>
              <a:r>
                <a:rPr lang="en-US" sz="8499" dirty="0" err="1">
                  <a:solidFill>
                    <a:srgbClr val="1C3586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energetycznych</a:t>
              </a:r>
              <a:endParaRPr lang="en-US" sz="8499" dirty="0">
                <a:solidFill>
                  <a:srgbClr val="1C3586"/>
                </a:solidFill>
                <a:latin typeface="TT Interphases"/>
                <a:ea typeface="TT Interphases"/>
                <a:cs typeface="TT Interphases"/>
                <a:sym typeface="TT Interphases"/>
              </a:endParaRPr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922628" y="-892595"/>
            <a:ext cx="4028" cy="2268926"/>
            <a:chOff x="0" y="0"/>
            <a:chExt cx="6350" cy="357840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" cy="3578352"/>
            </a:xfrm>
            <a:custGeom>
              <a:avLst/>
              <a:gdLst/>
              <a:ahLst/>
              <a:cxnLst/>
              <a:rect l="l" t="t" r="r" b="b"/>
              <a:pathLst>
                <a:path w="6350" h="3578352">
                  <a:moveTo>
                    <a:pt x="0" y="0"/>
                  </a:moveTo>
                  <a:lnTo>
                    <a:pt x="0" y="3578352"/>
                  </a:lnTo>
                  <a:lnTo>
                    <a:pt x="6350" y="3578352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441402-BD0F-0314-57CE-C8136C0B8277}"/>
              </a:ext>
            </a:extLst>
          </p:cNvPr>
          <p:cNvSpPr txBox="1">
            <a:spLocks/>
          </p:cNvSpPr>
          <p:nvPr/>
        </p:nvSpPr>
        <p:spPr>
          <a:xfrm>
            <a:off x="838200" y="3390900"/>
            <a:ext cx="16675716" cy="65532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dirty="0"/>
              <a:t>Podstawa prawna:</a:t>
            </a:r>
          </a:p>
          <a:p>
            <a:pPr>
              <a:lnSpc>
                <a:spcPct val="134000"/>
              </a:lnSpc>
              <a:spcBef>
                <a:spcPts val="600"/>
              </a:spcBef>
            </a:pPr>
            <a:r>
              <a:rPr lang="pl-PL" dirty="0"/>
              <a:t>USTAWA z dnia 20 lutego 2015 r. o odnawialnych źródłach energii Dz. U. 2015 poz. 478 z </a:t>
            </a:r>
            <a:r>
              <a:rPr lang="pl-PL" dirty="0" err="1"/>
              <a:t>późn</a:t>
            </a:r>
            <a:r>
              <a:rPr lang="pl-PL" dirty="0"/>
              <a:t>. zm. (</a:t>
            </a:r>
            <a:r>
              <a:rPr lang="pl-PL" dirty="0" err="1"/>
              <a:t>tr</a:t>
            </a:r>
            <a:r>
              <a:rPr lang="pl-PL" dirty="0"/>
              <a:t>. jedn. Dz. U. z 2024 r. poz. 1361, 1847, 1881.)</a:t>
            </a:r>
          </a:p>
          <a:p>
            <a:pPr>
              <a:lnSpc>
                <a:spcPct val="134000"/>
              </a:lnSpc>
              <a:spcBef>
                <a:spcPts val="600"/>
              </a:spcBef>
            </a:pPr>
            <a:r>
              <a:rPr lang="pl-PL" dirty="0"/>
              <a:t>ROZPORZĄDZENIE MINISTRA KLIMATU I ŚRODOWISKA z dnia 23 marca 2022 r. w sprawie dokonywania rejestracji, bilansowania i udostępniania danych pomiarowych oraz rozliczeń spółdzielni energetycznych Dz. U. z 2022 poz. 703</a:t>
            </a:r>
          </a:p>
          <a:p>
            <a:pPr>
              <a:lnSpc>
                <a:spcPct val="134000"/>
              </a:lnSpc>
              <a:spcBef>
                <a:spcPts val="600"/>
              </a:spcBef>
            </a:pPr>
            <a:r>
              <a:rPr lang="pl-PL" dirty="0"/>
              <a:t>Rozporządzenie określa zasady rozliczania SE przez OSD (nie określa zasad wewnętrznych)</a:t>
            </a:r>
          </a:p>
          <a:p>
            <a:pPr>
              <a:lnSpc>
                <a:spcPct val="134000"/>
              </a:lnSpc>
              <a:spcBef>
                <a:spcPts val="600"/>
              </a:spcBef>
            </a:pPr>
            <a:r>
              <a:rPr lang="pl-PL" dirty="0"/>
              <a:t>Obowiązek przekazywania danych godzinowych przez OSD – art. 38c ust 5 Ustawy  - od 1.07.2025r.</a:t>
            </a:r>
          </a:p>
          <a:p>
            <a:pPr>
              <a:lnSpc>
                <a:spcPct val="134000"/>
              </a:lnSpc>
              <a:spcBef>
                <a:spcPts val="600"/>
              </a:spcBef>
            </a:pPr>
            <a:r>
              <a:rPr lang="pl-PL" dirty="0"/>
              <a:t>OSD udostępnia historyczne dobowo-godzinowe dane pomiarowe za okres ostatnich pełnych 12 miesięcy od złożenia wniosku</a:t>
            </a:r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9BFFB-D399-4613-BEFB-5387D49BA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91341BC-A84C-FCD1-22A1-6945A9553AAA}"/>
              </a:ext>
            </a:extLst>
          </p:cNvPr>
          <p:cNvGrpSpPr/>
          <p:nvPr/>
        </p:nvGrpSpPr>
        <p:grpSpPr>
          <a:xfrm>
            <a:off x="4495800" y="647700"/>
            <a:ext cx="12462869" cy="3651621"/>
            <a:chOff x="0" y="0"/>
            <a:chExt cx="16617159" cy="4868828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0A24C2E5-E215-AD41-6CE0-725C5D83E3E7}"/>
                </a:ext>
              </a:extLst>
            </p:cNvPr>
            <p:cNvSpPr txBox="1"/>
            <p:nvPr/>
          </p:nvSpPr>
          <p:spPr>
            <a:xfrm>
              <a:off x="0" y="4210121"/>
              <a:ext cx="16617159" cy="658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029"/>
                </a:lnSpc>
              </a:pPr>
              <a:r>
                <a:rPr lang="en-US" sz="3099">
                  <a:solidFill>
                    <a:srgbClr val="FFFFFF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Dodaj krótkie wyjaśnienie.</a:t>
              </a: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77A60E4-97B7-E891-18B0-2BA8E174BC91}"/>
                </a:ext>
              </a:extLst>
            </p:cNvPr>
            <p:cNvSpPr txBox="1"/>
            <p:nvPr/>
          </p:nvSpPr>
          <p:spPr>
            <a:xfrm>
              <a:off x="0" y="0"/>
              <a:ext cx="16617159" cy="1656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0199"/>
                </a:lnSpc>
              </a:pPr>
              <a:r>
                <a:rPr lang="pl-PL" sz="8499" dirty="0">
                  <a:solidFill>
                    <a:srgbClr val="1C3586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Model biznesowy</a:t>
              </a:r>
              <a:endParaRPr lang="en-US" sz="8499" dirty="0">
                <a:solidFill>
                  <a:srgbClr val="1C3586"/>
                </a:solidFill>
                <a:latin typeface="TT Interphases"/>
                <a:ea typeface="TT Interphases"/>
                <a:cs typeface="TT Interphases"/>
                <a:sym typeface="TT Interphases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86C8B018-3770-3E8F-C4E2-CB165BEF2B7D}"/>
              </a:ext>
            </a:extLst>
          </p:cNvPr>
          <p:cNvGrpSpPr>
            <a:grpSpLocks noChangeAspect="1"/>
          </p:cNvGrpSpPr>
          <p:nvPr/>
        </p:nvGrpSpPr>
        <p:grpSpPr>
          <a:xfrm>
            <a:off x="1922628" y="-892595"/>
            <a:ext cx="4028" cy="2268926"/>
            <a:chOff x="0" y="0"/>
            <a:chExt cx="6350" cy="3578403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AEE7EF5-1E94-AEDF-73D8-DE5B7BE887C3}"/>
                </a:ext>
              </a:extLst>
            </p:cNvPr>
            <p:cNvSpPr/>
            <p:nvPr/>
          </p:nvSpPr>
          <p:spPr>
            <a:xfrm>
              <a:off x="0" y="0"/>
              <a:ext cx="6350" cy="3578352"/>
            </a:xfrm>
            <a:custGeom>
              <a:avLst/>
              <a:gdLst/>
              <a:ahLst/>
              <a:cxnLst/>
              <a:rect l="l" t="t" r="r" b="b"/>
              <a:pathLst>
                <a:path w="6350" h="3578352">
                  <a:moveTo>
                    <a:pt x="0" y="0"/>
                  </a:moveTo>
                  <a:lnTo>
                    <a:pt x="0" y="3578352"/>
                  </a:lnTo>
                  <a:lnTo>
                    <a:pt x="6350" y="3578352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063051EF-22F5-AC21-D2E9-5EB1BDC4240F}"/>
              </a:ext>
            </a:extLst>
          </p:cNvPr>
          <p:cNvSpPr/>
          <p:nvPr/>
        </p:nvSpPr>
        <p:spPr>
          <a:xfrm>
            <a:off x="2621635" y="3545847"/>
            <a:ext cx="2064094" cy="9442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Spółdzielca 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37D0729-E1A8-8221-96A7-47057E42E1DE}"/>
              </a:ext>
            </a:extLst>
          </p:cNvPr>
          <p:cNvSpPr/>
          <p:nvPr/>
        </p:nvSpPr>
        <p:spPr>
          <a:xfrm>
            <a:off x="2602267" y="4581825"/>
            <a:ext cx="2064094" cy="9442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Spółdzielca 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33E8E8-91D2-F2A5-2F4C-34A15DFB7499}"/>
              </a:ext>
            </a:extLst>
          </p:cNvPr>
          <p:cNvSpPr/>
          <p:nvPr/>
        </p:nvSpPr>
        <p:spPr>
          <a:xfrm>
            <a:off x="2621636" y="5617804"/>
            <a:ext cx="2064094" cy="9442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Spółdzielca 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6BEC7A2-511D-AC12-6CD4-01AFC20829BD}"/>
              </a:ext>
            </a:extLst>
          </p:cNvPr>
          <p:cNvSpPr/>
          <p:nvPr/>
        </p:nvSpPr>
        <p:spPr>
          <a:xfrm>
            <a:off x="2621635" y="6653782"/>
            <a:ext cx="2064094" cy="9442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Spółdzielca 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F15D4C6-958C-6FED-7838-3A7CC4E8C558}"/>
              </a:ext>
            </a:extLst>
          </p:cNvPr>
          <p:cNvSpPr/>
          <p:nvPr/>
        </p:nvSpPr>
        <p:spPr>
          <a:xfrm>
            <a:off x="2621635" y="7694856"/>
            <a:ext cx="2064094" cy="9442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Spółdzielca 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044AD4C-86D2-FAE5-21A8-F40515EE6034}"/>
              </a:ext>
            </a:extLst>
          </p:cNvPr>
          <p:cNvSpPr/>
          <p:nvPr/>
        </p:nvSpPr>
        <p:spPr>
          <a:xfrm>
            <a:off x="11478145" y="3543299"/>
            <a:ext cx="2847455" cy="51713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0" dirty="0">
                <a:solidFill>
                  <a:srgbClr val="FF0000"/>
                </a:solidFill>
              </a:rPr>
              <a:t>OSD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04D73C2-3F42-4273-39DD-F9F63C2B5E46}"/>
              </a:ext>
            </a:extLst>
          </p:cNvPr>
          <p:cNvSpPr/>
          <p:nvPr/>
        </p:nvSpPr>
        <p:spPr>
          <a:xfrm>
            <a:off x="6553200" y="3543300"/>
            <a:ext cx="2952806" cy="517136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rgbClr val="00B050"/>
                </a:solidFill>
              </a:rPr>
              <a:t>Spółdzielnia energetyczna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13970E1-1D6C-7306-A142-7844876E5A3C}"/>
              </a:ext>
            </a:extLst>
          </p:cNvPr>
          <p:cNvSpPr/>
          <p:nvPr/>
        </p:nvSpPr>
        <p:spPr>
          <a:xfrm>
            <a:off x="5139891" y="3845806"/>
            <a:ext cx="1137103" cy="41187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CB4C5AD-E043-DBC4-BB1C-C8613D4EFB03}"/>
              </a:ext>
            </a:extLst>
          </p:cNvPr>
          <p:cNvSpPr/>
          <p:nvPr/>
        </p:nvSpPr>
        <p:spPr>
          <a:xfrm>
            <a:off x="5139890" y="4843074"/>
            <a:ext cx="1137103" cy="41187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Cylinder 16">
            <a:extLst>
              <a:ext uri="{FF2B5EF4-FFF2-40B4-BE49-F238E27FC236}">
                <a16:creationId xmlns:a16="http://schemas.microsoft.com/office/drawing/2014/main" id="{10DBDC29-DF1B-3ED5-E7D2-51D4BE048754}"/>
              </a:ext>
            </a:extLst>
          </p:cNvPr>
          <p:cNvSpPr/>
          <p:nvPr/>
        </p:nvSpPr>
        <p:spPr>
          <a:xfrm>
            <a:off x="11919407" y="3850543"/>
            <a:ext cx="1494209" cy="1559241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407AB48-2F9A-91CA-A7B6-EA9460A8BE0A}"/>
              </a:ext>
            </a:extLst>
          </p:cNvPr>
          <p:cNvSpPr/>
          <p:nvPr/>
        </p:nvSpPr>
        <p:spPr>
          <a:xfrm rot="10800000">
            <a:off x="5139889" y="5886337"/>
            <a:ext cx="1137103" cy="411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00BF14A-D55A-7EF1-9A01-383DC07F5CE4}"/>
              </a:ext>
            </a:extLst>
          </p:cNvPr>
          <p:cNvSpPr/>
          <p:nvPr/>
        </p:nvSpPr>
        <p:spPr>
          <a:xfrm rot="10800000">
            <a:off x="5143772" y="6883605"/>
            <a:ext cx="1137103" cy="411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6848CDB-518A-941A-5524-9FB26E10EB52}"/>
              </a:ext>
            </a:extLst>
          </p:cNvPr>
          <p:cNvSpPr/>
          <p:nvPr/>
        </p:nvSpPr>
        <p:spPr>
          <a:xfrm>
            <a:off x="5139890" y="7880874"/>
            <a:ext cx="1137103" cy="41187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CF23606F-E0D8-1378-149C-4FBFFC7C7EEE}"/>
              </a:ext>
            </a:extLst>
          </p:cNvPr>
          <p:cNvSpPr/>
          <p:nvPr/>
        </p:nvSpPr>
        <p:spPr>
          <a:xfrm>
            <a:off x="9857883" y="4964838"/>
            <a:ext cx="1202885" cy="120025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4CA7A4C-B33C-A370-7B4A-6D619DBD5DA5}"/>
              </a:ext>
            </a:extLst>
          </p:cNvPr>
          <p:cNvSpPr/>
          <p:nvPr/>
        </p:nvSpPr>
        <p:spPr>
          <a:xfrm rot="10800000">
            <a:off x="9857883" y="6402471"/>
            <a:ext cx="1202885" cy="12002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Arrow: U-Turn 22">
            <a:extLst>
              <a:ext uri="{FF2B5EF4-FFF2-40B4-BE49-F238E27FC236}">
                <a16:creationId xmlns:a16="http://schemas.microsoft.com/office/drawing/2014/main" id="{C537CA9E-B334-20F3-FB48-D870EEC3755F}"/>
              </a:ext>
            </a:extLst>
          </p:cNvPr>
          <p:cNvSpPr/>
          <p:nvPr/>
        </p:nvSpPr>
        <p:spPr>
          <a:xfrm>
            <a:off x="10417990" y="3130488"/>
            <a:ext cx="2349384" cy="1604446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56053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4" name="Arrow: Bent 23">
            <a:extLst>
              <a:ext uri="{FF2B5EF4-FFF2-40B4-BE49-F238E27FC236}">
                <a16:creationId xmlns:a16="http://schemas.microsoft.com/office/drawing/2014/main" id="{13237048-6615-B11D-6380-15922B5D3588}"/>
              </a:ext>
            </a:extLst>
          </p:cNvPr>
          <p:cNvSpPr/>
          <p:nvPr/>
        </p:nvSpPr>
        <p:spPr>
          <a:xfrm rot="10800000">
            <a:off x="11287109" y="5380959"/>
            <a:ext cx="714213" cy="1835031"/>
          </a:xfrm>
          <a:prstGeom prst="bentArrow">
            <a:avLst>
              <a:gd name="adj1" fmla="val 23178"/>
              <a:gd name="adj2" fmla="val 26822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76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3BB858-8FBE-2CDC-1B70-D8E89D068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42E9593-BFEA-7C69-1B53-655FCC265877}"/>
              </a:ext>
            </a:extLst>
          </p:cNvPr>
          <p:cNvGrpSpPr/>
          <p:nvPr/>
        </p:nvGrpSpPr>
        <p:grpSpPr>
          <a:xfrm>
            <a:off x="4495800" y="647700"/>
            <a:ext cx="12462869" cy="3651621"/>
            <a:chOff x="0" y="0"/>
            <a:chExt cx="16617159" cy="4868828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786B6B9A-111C-120E-A47C-03AE19969DE9}"/>
                </a:ext>
              </a:extLst>
            </p:cNvPr>
            <p:cNvSpPr txBox="1"/>
            <p:nvPr/>
          </p:nvSpPr>
          <p:spPr>
            <a:xfrm>
              <a:off x="0" y="4210121"/>
              <a:ext cx="16617159" cy="658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029"/>
                </a:lnSpc>
              </a:pPr>
              <a:r>
                <a:rPr lang="en-US" sz="3099">
                  <a:solidFill>
                    <a:srgbClr val="FFFFFF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Dodaj krótkie wyjaśnienie.</a:t>
              </a: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01E35C3-B7A1-0FD1-15B0-7DB0635D1E1B}"/>
                </a:ext>
              </a:extLst>
            </p:cNvPr>
            <p:cNvSpPr txBox="1"/>
            <p:nvPr/>
          </p:nvSpPr>
          <p:spPr>
            <a:xfrm>
              <a:off x="0" y="0"/>
              <a:ext cx="16617159" cy="16568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0199"/>
                </a:lnSpc>
              </a:pPr>
              <a:r>
                <a:rPr lang="pl-PL" sz="8499" dirty="0">
                  <a:solidFill>
                    <a:srgbClr val="1C3586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Fizyczne połączenia</a:t>
              </a:r>
              <a:endParaRPr lang="en-US" sz="8499" dirty="0">
                <a:solidFill>
                  <a:srgbClr val="1C3586"/>
                </a:solidFill>
                <a:latin typeface="TT Interphases"/>
                <a:ea typeface="TT Interphases"/>
                <a:cs typeface="TT Interphases"/>
                <a:sym typeface="TT Interphases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7636F481-A088-81F5-9030-9B5BB779FC81}"/>
              </a:ext>
            </a:extLst>
          </p:cNvPr>
          <p:cNvGrpSpPr>
            <a:grpSpLocks noChangeAspect="1"/>
          </p:cNvGrpSpPr>
          <p:nvPr/>
        </p:nvGrpSpPr>
        <p:grpSpPr>
          <a:xfrm>
            <a:off x="1922628" y="-892595"/>
            <a:ext cx="4028" cy="2268926"/>
            <a:chOff x="0" y="0"/>
            <a:chExt cx="6350" cy="3578403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A02F7E1-8606-A7C9-8004-CD3B9169004A}"/>
                </a:ext>
              </a:extLst>
            </p:cNvPr>
            <p:cNvSpPr/>
            <p:nvPr/>
          </p:nvSpPr>
          <p:spPr>
            <a:xfrm>
              <a:off x="0" y="0"/>
              <a:ext cx="6350" cy="3578352"/>
            </a:xfrm>
            <a:custGeom>
              <a:avLst/>
              <a:gdLst/>
              <a:ahLst/>
              <a:cxnLst/>
              <a:rect l="l" t="t" r="r" b="b"/>
              <a:pathLst>
                <a:path w="6350" h="3578352">
                  <a:moveTo>
                    <a:pt x="0" y="0"/>
                  </a:moveTo>
                  <a:lnTo>
                    <a:pt x="0" y="3578352"/>
                  </a:lnTo>
                  <a:lnTo>
                    <a:pt x="6350" y="3578352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pl-PL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F5054CD-CAEE-8536-C29C-A64456203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628" y="2324099"/>
            <a:ext cx="5388544" cy="7874983"/>
          </a:xfrm>
          <a:prstGeom prst="rect">
            <a:avLst/>
          </a:prstGeom>
        </p:spPr>
      </p:pic>
      <p:sp>
        <p:nvSpPr>
          <p:cNvPr id="26" name="Callout: Line 25">
            <a:extLst>
              <a:ext uri="{FF2B5EF4-FFF2-40B4-BE49-F238E27FC236}">
                <a16:creationId xmlns:a16="http://schemas.microsoft.com/office/drawing/2014/main" id="{CFD06328-6673-0D31-E363-DCD09F6D9258}"/>
              </a:ext>
            </a:extLst>
          </p:cNvPr>
          <p:cNvSpPr/>
          <p:nvPr/>
        </p:nvSpPr>
        <p:spPr>
          <a:xfrm>
            <a:off x="8813751" y="5953591"/>
            <a:ext cx="3826966" cy="2121532"/>
          </a:xfrm>
          <a:prstGeom prst="borderCallout1">
            <a:avLst>
              <a:gd name="adj1" fmla="val 18750"/>
              <a:gd name="adj2" fmla="val -8333"/>
              <a:gd name="adj3" fmla="val -49971"/>
              <a:gd name="adj4" fmla="val -7698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tx2">
                    <a:lumMod val="75000"/>
                  </a:schemeClr>
                </a:solidFill>
              </a:rPr>
              <a:t>Licznik rejestruje EE wprowadzoną lub pobraną</a:t>
            </a:r>
          </a:p>
        </p:txBody>
      </p:sp>
      <p:sp>
        <p:nvSpPr>
          <p:cNvPr id="27" name="Callout: Line 26">
            <a:extLst>
              <a:ext uri="{FF2B5EF4-FFF2-40B4-BE49-F238E27FC236}">
                <a16:creationId xmlns:a16="http://schemas.microsoft.com/office/drawing/2014/main" id="{8B087DCC-5235-4EBF-E72A-9F0447ECD7A1}"/>
              </a:ext>
            </a:extLst>
          </p:cNvPr>
          <p:cNvSpPr/>
          <p:nvPr/>
        </p:nvSpPr>
        <p:spPr>
          <a:xfrm>
            <a:off x="9884344" y="2744524"/>
            <a:ext cx="6346256" cy="2856175"/>
          </a:xfrm>
          <a:prstGeom prst="borderCallout1">
            <a:avLst>
              <a:gd name="adj1" fmla="val 18750"/>
              <a:gd name="adj2" fmla="val -8333"/>
              <a:gd name="adj3" fmla="val 32450"/>
              <a:gd name="adj4" fmla="val -7153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tx2">
                    <a:lumMod val="75000"/>
                  </a:schemeClr>
                </a:solidFill>
              </a:rPr>
              <a:t>Przepływ EE jest między danym PPE a OSD, nadwyżka nie jest przekazywana bezpośrednio pomiędzy PPE/członkami spółdzielni </a:t>
            </a:r>
          </a:p>
        </p:txBody>
      </p:sp>
    </p:spTree>
    <p:extLst>
      <p:ext uri="{BB962C8B-B14F-4D97-AF65-F5344CB8AC3E}">
        <p14:creationId xmlns:p14="http://schemas.microsoft.com/office/powerpoint/2010/main" val="971069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9AFF74-3B83-620C-C854-831353FD7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802B137-9F10-0958-2382-CC05E3A8903D}"/>
              </a:ext>
            </a:extLst>
          </p:cNvPr>
          <p:cNvGrpSpPr/>
          <p:nvPr/>
        </p:nvGrpSpPr>
        <p:grpSpPr>
          <a:xfrm>
            <a:off x="4495800" y="647700"/>
            <a:ext cx="12462869" cy="3651621"/>
            <a:chOff x="0" y="0"/>
            <a:chExt cx="16617159" cy="4868828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8A399579-A07E-0307-2C63-74CE5B655D8C}"/>
                </a:ext>
              </a:extLst>
            </p:cNvPr>
            <p:cNvSpPr txBox="1"/>
            <p:nvPr/>
          </p:nvSpPr>
          <p:spPr>
            <a:xfrm>
              <a:off x="0" y="4210121"/>
              <a:ext cx="16617159" cy="658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029"/>
                </a:lnSpc>
              </a:pPr>
              <a:r>
                <a:rPr lang="en-US" sz="3099">
                  <a:solidFill>
                    <a:srgbClr val="FFFFFF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Dodaj krótkie wyjaśnienie.</a:t>
              </a: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C5D38E2-D990-186E-7A89-94F48679918A}"/>
                </a:ext>
              </a:extLst>
            </p:cNvPr>
            <p:cNvSpPr txBox="1"/>
            <p:nvPr/>
          </p:nvSpPr>
          <p:spPr>
            <a:xfrm>
              <a:off x="0" y="0"/>
              <a:ext cx="16617159" cy="3488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0199"/>
                </a:lnSpc>
              </a:pPr>
              <a:r>
                <a:rPr lang="pl-PL" sz="8800" dirty="0">
                  <a:solidFill>
                    <a:schemeClr val="tx2"/>
                  </a:solidFill>
                </a:rPr>
                <a:t>Przykładowe dane od operatora</a:t>
              </a:r>
              <a:endParaRPr lang="en-US" sz="8499" dirty="0">
                <a:solidFill>
                  <a:schemeClr val="tx2"/>
                </a:solidFill>
                <a:latin typeface="TT Interphases"/>
                <a:ea typeface="TT Interphases"/>
                <a:cs typeface="TT Interphases"/>
                <a:sym typeface="TT Interphases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E5401B5-93C2-7692-B5F4-BBD9D6F16408}"/>
              </a:ext>
            </a:extLst>
          </p:cNvPr>
          <p:cNvGrpSpPr>
            <a:grpSpLocks noChangeAspect="1"/>
          </p:cNvGrpSpPr>
          <p:nvPr/>
        </p:nvGrpSpPr>
        <p:grpSpPr>
          <a:xfrm>
            <a:off x="1922628" y="-892595"/>
            <a:ext cx="4028" cy="2268926"/>
            <a:chOff x="0" y="0"/>
            <a:chExt cx="6350" cy="3578403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329B161-7AC0-F7E4-95C5-483AFDBDC1D7}"/>
                </a:ext>
              </a:extLst>
            </p:cNvPr>
            <p:cNvSpPr/>
            <p:nvPr/>
          </p:nvSpPr>
          <p:spPr>
            <a:xfrm>
              <a:off x="0" y="0"/>
              <a:ext cx="6350" cy="3578352"/>
            </a:xfrm>
            <a:custGeom>
              <a:avLst/>
              <a:gdLst/>
              <a:ahLst/>
              <a:cxnLst/>
              <a:rect l="l" t="t" r="r" b="b"/>
              <a:pathLst>
                <a:path w="6350" h="3578352">
                  <a:moveTo>
                    <a:pt x="0" y="0"/>
                  </a:moveTo>
                  <a:lnTo>
                    <a:pt x="0" y="3578352"/>
                  </a:lnTo>
                  <a:lnTo>
                    <a:pt x="6350" y="3578352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pl-PL"/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80798E-3BBF-E6F6-3D4E-EB904FB8D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59277"/>
              </p:ext>
            </p:extLst>
          </p:nvPr>
        </p:nvGraphicFramePr>
        <p:xfrm>
          <a:off x="1219200" y="1955750"/>
          <a:ext cx="11048998" cy="8181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8604">
                  <a:extLst>
                    <a:ext uri="{9D8B030D-6E8A-4147-A177-3AD203B41FA5}">
                      <a16:colId xmlns:a16="http://schemas.microsoft.com/office/drawing/2014/main" val="2506870217"/>
                    </a:ext>
                  </a:extLst>
                </a:gridCol>
                <a:gridCol w="1698006">
                  <a:extLst>
                    <a:ext uri="{9D8B030D-6E8A-4147-A177-3AD203B41FA5}">
                      <a16:colId xmlns:a16="http://schemas.microsoft.com/office/drawing/2014/main" val="3306029655"/>
                    </a:ext>
                  </a:extLst>
                </a:gridCol>
                <a:gridCol w="1530597">
                  <a:extLst>
                    <a:ext uri="{9D8B030D-6E8A-4147-A177-3AD203B41FA5}">
                      <a16:colId xmlns:a16="http://schemas.microsoft.com/office/drawing/2014/main" val="1703067702"/>
                    </a:ext>
                  </a:extLst>
                </a:gridCol>
                <a:gridCol w="1530597">
                  <a:extLst>
                    <a:ext uri="{9D8B030D-6E8A-4147-A177-3AD203B41FA5}">
                      <a16:colId xmlns:a16="http://schemas.microsoft.com/office/drawing/2014/main" val="1990152914"/>
                    </a:ext>
                  </a:extLst>
                </a:gridCol>
                <a:gridCol w="1530597">
                  <a:extLst>
                    <a:ext uri="{9D8B030D-6E8A-4147-A177-3AD203B41FA5}">
                      <a16:colId xmlns:a16="http://schemas.microsoft.com/office/drawing/2014/main" val="917521367"/>
                    </a:ext>
                  </a:extLst>
                </a:gridCol>
                <a:gridCol w="1530597">
                  <a:extLst>
                    <a:ext uri="{9D8B030D-6E8A-4147-A177-3AD203B41FA5}">
                      <a16:colId xmlns:a16="http://schemas.microsoft.com/office/drawing/2014/main" val="2953256728"/>
                    </a:ext>
                  </a:extLst>
                </a:gridCol>
              </a:tblGrid>
              <a:tr h="8181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2400" b="1" u="none" strike="noStrike" dirty="0">
                          <a:effectLst/>
                        </a:rPr>
                        <a:t>Numer PPE</a:t>
                      </a:r>
                      <a:endParaRPr lang="pl-PL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2400" b="1" u="none" strike="noStrike" dirty="0">
                          <a:effectLst/>
                        </a:rPr>
                        <a:t>data</a:t>
                      </a:r>
                      <a:endParaRPr lang="pl-PL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2400" b="1" u="none" strike="noStrike" dirty="0">
                          <a:effectLst/>
                        </a:rPr>
                        <a:t>godzina</a:t>
                      </a:r>
                      <a:endParaRPr lang="pl-PL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2400" b="1" u="none" strike="noStrike" dirty="0">
                          <a:effectLst/>
                        </a:rPr>
                        <a:t>strefa</a:t>
                      </a:r>
                      <a:endParaRPr lang="pl-PL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2400" b="1" u="none" strike="noStrike" dirty="0">
                          <a:effectLst/>
                        </a:rPr>
                        <a:t>Pobrana</a:t>
                      </a:r>
                      <a:endParaRPr lang="pl-PL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2400" b="1" u="none" strike="noStrike" dirty="0">
                          <a:effectLst/>
                        </a:rPr>
                        <a:t>Oddana</a:t>
                      </a:r>
                      <a:endParaRPr lang="pl-PL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extLst>
                  <a:ext uri="{0D108BD9-81ED-4DB2-BD59-A6C34878D82A}">
                    <a16:rowId xmlns:a16="http://schemas.microsoft.com/office/drawing/2014/main" val="2932943068"/>
                  </a:ext>
                </a:extLst>
              </a:tr>
              <a:tr h="8181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2400" u="none" strike="noStrike" dirty="0">
                          <a:effectLst/>
                        </a:rPr>
                        <a:t>1249850124810480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 dirty="0">
                          <a:effectLst/>
                        </a:rPr>
                        <a:t>12.11.2023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1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1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0,257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0,000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extLst>
                  <a:ext uri="{0D108BD9-81ED-4DB2-BD59-A6C34878D82A}">
                    <a16:rowId xmlns:a16="http://schemas.microsoft.com/office/drawing/2014/main" val="1729719880"/>
                  </a:ext>
                </a:extLst>
              </a:tr>
              <a:tr h="8181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2400" u="none" strike="noStrike" dirty="0">
                          <a:effectLst/>
                        </a:rPr>
                        <a:t>1249850124810480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12.11.2023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 dirty="0">
                          <a:effectLst/>
                        </a:rPr>
                        <a:t>2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1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0,256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0,000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extLst>
                  <a:ext uri="{0D108BD9-81ED-4DB2-BD59-A6C34878D82A}">
                    <a16:rowId xmlns:a16="http://schemas.microsoft.com/office/drawing/2014/main" val="3478487483"/>
                  </a:ext>
                </a:extLst>
              </a:tr>
              <a:tr h="8181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2400" u="none" strike="noStrike" dirty="0">
                          <a:effectLst/>
                        </a:rPr>
                        <a:t>1249850124810480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12.11.2023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3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1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0,256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0,000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extLst>
                  <a:ext uri="{0D108BD9-81ED-4DB2-BD59-A6C34878D82A}">
                    <a16:rowId xmlns:a16="http://schemas.microsoft.com/office/drawing/2014/main" val="1742194374"/>
                  </a:ext>
                </a:extLst>
              </a:tr>
              <a:tr h="8181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2400" u="none" strike="noStrike" dirty="0">
                          <a:effectLst/>
                        </a:rPr>
                        <a:t>1249850124810480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12.11.2023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4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 dirty="0">
                          <a:effectLst/>
                        </a:rPr>
                        <a:t>1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0,256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0,000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extLst>
                  <a:ext uri="{0D108BD9-81ED-4DB2-BD59-A6C34878D82A}">
                    <a16:rowId xmlns:a16="http://schemas.microsoft.com/office/drawing/2014/main" val="1664594855"/>
                  </a:ext>
                </a:extLst>
              </a:tr>
              <a:tr h="8181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2400" u="none" strike="noStrike" dirty="0">
                          <a:effectLst/>
                        </a:rPr>
                        <a:t>1249850124810480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 dirty="0">
                          <a:effectLst/>
                        </a:rPr>
                        <a:t>12.11.2023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 dirty="0">
                          <a:effectLst/>
                        </a:rPr>
                        <a:t>5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1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 dirty="0">
                          <a:effectLst/>
                        </a:rPr>
                        <a:t>0,254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0,000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extLst>
                  <a:ext uri="{0D108BD9-81ED-4DB2-BD59-A6C34878D82A}">
                    <a16:rowId xmlns:a16="http://schemas.microsoft.com/office/drawing/2014/main" val="707507959"/>
                  </a:ext>
                </a:extLst>
              </a:tr>
              <a:tr h="8181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1249850124810480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 dirty="0">
                          <a:effectLst/>
                        </a:rPr>
                        <a:t>12.11.2023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6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1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 dirty="0">
                          <a:effectLst/>
                        </a:rPr>
                        <a:t>0,253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0,000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extLst>
                  <a:ext uri="{0D108BD9-81ED-4DB2-BD59-A6C34878D82A}">
                    <a16:rowId xmlns:a16="http://schemas.microsoft.com/office/drawing/2014/main" val="451415589"/>
                  </a:ext>
                </a:extLst>
              </a:tr>
              <a:tr h="8181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1249850124810480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 dirty="0">
                          <a:effectLst/>
                        </a:rPr>
                        <a:t>12.11.2023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7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1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 dirty="0">
                          <a:effectLst/>
                        </a:rPr>
                        <a:t>0,235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0,000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extLst>
                  <a:ext uri="{0D108BD9-81ED-4DB2-BD59-A6C34878D82A}">
                    <a16:rowId xmlns:a16="http://schemas.microsoft.com/office/drawing/2014/main" val="3322230660"/>
                  </a:ext>
                </a:extLst>
              </a:tr>
              <a:tr h="8181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1249850124810480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12.11.2023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8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1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 dirty="0">
                          <a:effectLst/>
                        </a:rPr>
                        <a:t>0,120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 dirty="0">
                          <a:effectLst/>
                        </a:rPr>
                        <a:t>0,001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extLst>
                  <a:ext uri="{0D108BD9-81ED-4DB2-BD59-A6C34878D82A}">
                    <a16:rowId xmlns:a16="http://schemas.microsoft.com/office/drawing/2014/main" val="190993559"/>
                  </a:ext>
                </a:extLst>
              </a:tr>
              <a:tr h="8181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1249850124810480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12.11.2023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 dirty="0">
                          <a:effectLst/>
                        </a:rPr>
                        <a:t>9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1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>
                          <a:effectLst/>
                        </a:rPr>
                        <a:t>0,000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400" u="none" strike="noStrike" dirty="0">
                          <a:effectLst/>
                        </a:rPr>
                        <a:t>0,401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2" marR="9052" marT="9052" marB="0" anchor="b"/>
                </a:tc>
                <a:extLst>
                  <a:ext uri="{0D108BD9-81ED-4DB2-BD59-A6C34878D82A}">
                    <a16:rowId xmlns:a16="http://schemas.microsoft.com/office/drawing/2014/main" val="2700602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156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50C4A6-A976-A79B-0728-1DAB01857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2346FDB-8FBD-478D-4BC5-3999C7520CDB}"/>
              </a:ext>
            </a:extLst>
          </p:cNvPr>
          <p:cNvGrpSpPr/>
          <p:nvPr/>
        </p:nvGrpSpPr>
        <p:grpSpPr>
          <a:xfrm>
            <a:off x="4495800" y="647700"/>
            <a:ext cx="12462869" cy="3651621"/>
            <a:chOff x="0" y="0"/>
            <a:chExt cx="16617159" cy="4868828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78861DAB-35E2-D967-7984-DBDA368978B5}"/>
                </a:ext>
              </a:extLst>
            </p:cNvPr>
            <p:cNvSpPr txBox="1"/>
            <p:nvPr/>
          </p:nvSpPr>
          <p:spPr>
            <a:xfrm>
              <a:off x="0" y="4210121"/>
              <a:ext cx="16617159" cy="658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029"/>
                </a:lnSpc>
              </a:pPr>
              <a:r>
                <a:rPr lang="en-US" sz="3099">
                  <a:solidFill>
                    <a:srgbClr val="FFFFFF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Dodaj krótkie wyjaśnienie.</a:t>
              </a: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A105189-65AA-0F3F-B69D-072855D78F79}"/>
                </a:ext>
              </a:extLst>
            </p:cNvPr>
            <p:cNvSpPr txBox="1"/>
            <p:nvPr/>
          </p:nvSpPr>
          <p:spPr>
            <a:xfrm>
              <a:off x="0" y="0"/>
              <a:ext cx="16617159" cy="3488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0199"/>
                </a:lnSpc>
              </a:pPr>
              <a:r>
                <a:rPr lang="pl-PL" sz="8800" dirty="0">
                  <a:solidFill>
                    <a:schemeClr val="tx2"/>
                  </a:solidFill>
                </a:rPr>
                <a:t>Rozliczenia EE dla spółdzielni energetycznej</a:t>
              </a:r>
              <a:endParaRPr lang="en-US" sz="8499" dirty="0">
                <a:solidFill>
                  <a:schemeClr val="tx2"/>
                </a:solidFill>
                <a:latin typeface="TT Interphases"/>
                <a:ea typeface="TT Interphases"/>
                <a:cs typeface="TT Interphases"/>
                <a:sym typeface="TT Interphases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DBAD1970-4342-4189-6C63-D5A17AD9B582}"/>
              </a:ext>
            </a:extLst>
          </p:cNvPr>
          <p:cNvGrpSpPr>
            <a:grpSpLocks noChangeAspect="1"/>
          </p:cNvGrpSpPr>
          <p:nvPr/>
        </p:nvGrpSpPr>
        <p:grpSpPr>
          <a:xfrm>
            <a:off x="1922628" y="-892595"/>
            <a:ext cx="4028" cy="2268926"/>
            <a:chOff x="0" y="0"/>
            <a:chExt cx="6350" cy="3578403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513B116-7DA6-2708-0EA8-3800BAF23A92}"/>
                </a:ext>
              </a:extLst>
            </p:cNvPr>
            <p:cNvSpPr/>
            <p:nvPr/>
          </p:nvSpPr>
          <p:spPr>
            <a:xfrm>
              <a:off x="0" y="0"/>
              <a:ext cx="6350" cy="3578352"/>
            </a:xfrm>
            <a:custGeom>
              <a:avLst/>
              <a:gdLst/>
              <a:ahLst/>
              <a:cxnLst/>
              <a:rect l="l" t="t" r="r" b="b"/>
              <a:pathLst>
                <a:path w="6350" h="3578352">
                  <a:moveTo>
                    <a:pt x="0" y="0"/>
                  </a:moveTo>
                  <a:lnTo>
                    <a:pt x="0" y="3578352"/>
                  </a:lnTo>
                  <a:lnTo>
                    <a:pt x="6350" y="3578352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pl-P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6635BBA-978C-2B9A-9474-0DDCF543C1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67000" y="3467100"/>
                <a:ext cx="14854972" cy="6477000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Bilans dla spółdzielni energetycznej (godzinowy)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𝐸𝑏𝑠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l-PL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𝐸𝑏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</m:oMath>
                </a14:m>
                <a:endParaRPr lang="pl-PL" dirty="0"/>
              </a:p>
              <a:p>
                <a:pPr marL="0" indent="0">
                  <a:buFont typeface="Arial" pitchFamily="34" charset="0"/>
                  <a:buNone/>
                </a:pPr>
                <a:r>
                  <a:rPr lang="pl-PL" dirty="0"/>
                  <a:t>gdzie: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𝐸𝑏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l-PL" dirty="0"/>
                  <a:t> - ilość EE sumarycznie zbilansowanej w godzinie </a:t>
                </a:r>
                <a:r>
                  <a:rPr lang="pl-PL" i="1" dirty="0"/>
                  <a:t>t </a:t>
                </a:r>
                <a:r>
                  <a:rPr lang="pl-PL" dirty="0"/>
                  <a:t>dla k-tego </a:t>
                </a:r>
                <a:r>
                  <a:rPr lang="pl-PL" dirty="0">
                    <a:solidFill>
                      <a:srgbClr val="FF0000"/>
                    </a:solidFill>
                  </a:rPr>
                  <a:t>członka spółdzielni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𝐸𝑏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l-PL" dirty="0">
                    <a:solidFill>
                      <a:srgbClr val="0070C0"/>
                    </a:solidFill>
                  </a:rPr>
                  <a:t> </a:t>
                </a:r>
                <a:r>
                  <a:rPr lang="pl-PL" dirty="0"/>
                  <a:t>&gt; 0 – EE pobrana z sieci dystrybucyjnej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𝐸𝑏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l-PL" dirty="0">
                    <a:solidFill>
                      <a:srgbClr val="0070C0"/>
                    </a:solidFill>
                  </a:rPr>
                  <a:t> </a:t>
                </a:r>
                <a:r>
                  <a:rPr lang="pl-PL" dirty="0"/>
                  <a:t>&lt; 0 – EE oddana do sieci dystrybucyjnej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dirty="0"/>
                      <m:t>Trzy</m:t>
                    </m:r>
                    <m:r>
                      <m:rPr>
                        <m:nor/>
                      </m:rPr>
                      <a:rPr lang="pl-PL" dirty="0"/>
                      <m:t> </m:t>
                    </m:r>
                    <m:r>
                      <m:rPr>
                        <m:nor/>
                      </m:rPr>
                      <a:rPr lang="pl-PL" dirty="0"/>
                      <m:t>przypadki</m:t>
                    </m:r>
                    <m:r>
                      <m:rPr>
                        <m:nor/>
                      </m:rPr>
                      <a:rPr lang="pl-PL" dirty="0"/>
                      <m:t>: </m:t>
                    </m:r>
                  </m:oMath>
                </a14:m>
                <a:endParaRPr lang="pl-PL" dirty="0"/>
              </a:p>
              <a:p>
                <a:pPr lvl="1"/>
                <a:r>
                  <a:rPr lang="pl-PL" dirty="0"/>
                  <a:t>A)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l-P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l-PL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𝐸𝑏𝑠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  <m:r>
                      <a:rPr lang="pl-PL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&lt;0 dla miesiąca (energia oddana do magazynu wirtualnego MW)</a:t>
                </a:r>
              </a:p>
              <a:p>
                <a:pPr lvl="1"/>
                <a:r>
                  <a:rPr lang="pl-PL" dirty="0"/>
                  <a:t>B)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l-P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l-PL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𝐸𝑏𝑠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  <m:r>
                      <a:rPr lang="pl-PL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&gt;0 dla miesiąca (energia pobrana z MW)</a:t>
                </a:r>
              </a:p>
              <a:p>
                <a:pPr lvl="1"/>
                <a:r>
                  <a:rPr lang="pl-PL" dirty="0"/>
                  <a:t>C)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l-P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l-PL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𝐸𝑏𝑠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</m:oMath>
                </a14:m>
                <a:r>
                  <a:rPr lang="pl-PL" dirty="0"/>
                  <a:t> &gt;0 dla miesiąca (energia pobrana z MW i dodatkowo zakupiona)</a:t>
                </a: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6635BBA-978C-2B9A-9474-0DDCF543C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467100"/>
                <a:ext cx="14854972" cy="6477000"/>
              </a:xfrm>
              <a:prstGeom prst="rect">
                <a:avLst/>
              </a:prstGeom>
              <a:blipFill>
                <a:blip r:embed="rId3"/>
                <a:stretch>
                  <a:fillRect l="-1067" t="-197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72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2FA058-3F13-9982-4C06-AAA8C7409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C502850-6E8C-8F28-55D2-F3FF946D452C}"/>
              </a:ext>
            </a:extLst>
          </p:cNvPr>
          <p:cNvGrpSpPr/>
          <p:nvPr/>
        </p:nvGrpSpPr>
        <p:grpSpPr>
          <a:xfrm>
            <a:off x="4495800" y="647700"/>
            <a:ext cx="12462869" cy="3651621"/>
            <a:chOff x="0" y="0"/>
            <a:chExt cx="16617159" cy="4868828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31A5A62C-14F4-70A1-9356-8BC426196ACB}"/>
                </a:ext>
              </a:extLst>
            </p:cNvPr>
            <p:cNvSpPr txBox="1"/>
            <p:nvPr/>
          </p:nvSpPr>
          <p:spPr>
            <a:xfrm>
              <a:off x="0" y="4210121"/>
              <a:ext cx="16617159" cy="658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029"/>
                </a:lnSpc>
              </a:pPr>
              <a:r>
                <a:rPr lang="en-US" sz="3099">
                  <a:solidFill>
                    <a:srgbClr val="FFFFFF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Dodaj krótkie wyjaśnienie.</a:t>
              </a: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E65747D-5A5A-9456-7874-5DE7A572928E}"/>
                </a:ext>
              </a:extLst>
            </p:cNvPr>
            <p:cNvSpPr txBox="1"/>
            <p:nvPr/>
          </p:nvSpPr>
          <p:spPr>
            <a:xfrm>
              <a:off x="0" y="0"/>
              <a:ext cx="16617159" cy="3488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0199"/>
                </a:lnSpc>
              </a:pPr>
              <a:r>
                <a:rPr lang="pl-PL" sz="8800" dirty="0">
                  <a:solidFill>
                    <a:schemeClr val="tx2"/>
                  </a:solidFill>
                </a:rPr>
                <a:t>Rozliczenia EE dla spółdzielni energetycznej</a:t>
              </a:r>
              <a:endParaRPr lang="en-US" sz="8499" dirty="0">
                <a:solidFill>
                  <a:schemeClr val="tx2"/>
                </a:solidFill>
                <a:latin typeface="TT Interphases"/>
                <a:ea typeface="TT Interphases"/>
                <a:cs typeface="TT Interphases"/>
                <a:sym typeface="TT Interphases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382774B8-CAFA-F3CD-C978-7BD342C23A86}"/>
              </a:ext>
            </a:extLst>
          </p:cNvPr>
          <p:cNvGrpSpPr>
            <a:grpSpLocks noChangeAspect="1"/>
          </p:cNvGrpSpPr>
          <p:nvPr/>
        </p:nvGrpSpPr>
        <p:grpSpPr>
          <a:xfrm>
            <a:off x="1922628" y="-892595"/>
            <a:ext cx="4028" cy="2268926"/>
            <a:chOff x="0" y="0"/>
            <a:chExt cx="6350" cy="3578403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FF02B7C-1C68-A363-3D36-9A1FBF509EE9}"/>
                </a:ext>
              </a:extLst>
            </p:cNvPr>
            <p:cNvSpPr/>
            <p:nvPr/>
          </p:nvSpPr>
          <p:spPr>
            <a:xfrm>
              <a:off x="0" y="0"/>
              <a:ext cx="6350" cy="3578352"/>
            </a:xfrm>
            <a:custGeom>
              <a:avLst/>
              <a:gdLst/>
              <a:ahLst/>
              <a:cxnLst/>
              <a:rect l="l" t="t" r="r" b="b"/>
              <a:pathLst>
                <a:path w="6350" h="3578352">
                  <a:moveTo>
                    <a:pt x="0" y="0"/>
                  </a:moveTo>
                  <a:lnTo>
                    <a:pt x="0" y="3578352"/>
                  </a:lnTo>
                  <a:lnTo>
                    <a:pt x="6350" y="3578352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pl-P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F012222-A0F9-852F-56B5-E18C8AB7F1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2600" y="3467100"/>
                <a:ext cx="14935200" cy="61722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pl-PL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l-PL" dirty="0"/>
                  <a:t> =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pl-PL" i="1" smtClean="0">
                        <a:latin typeface="Cambria Math" panose="02040503050406030204" pitchFamily="18" charset="0"/>
                      </a:rPr>
                      <m:t>𝑏𝑠𝑝</m:t>
                    </m:r>
                    <m:r>
                      <a:rPr lang="pl-PL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𝐸𝑏𝑠</m:t>
                    </m:r>
                  </m:oMath>
                </a14:m>
                <a:r>
                  <a:rPr lang="pl-PL" dirty="0"/>
                  <a:t>w * 0,6)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𝐸𝑟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pl-PL" dirty="0"/>
              </a:p>
              <a:p>
                <a:pPr marL="0" indent="0">
                  <a:buFont typeface="Arial" pitchFamily="34" charset="0"/>
                  <a:buNone/>
                </a:pPr>
                <a:r>
                  <a:rPr lang="pl-PL" dirty="0"/>
                  <a:t>gdzie: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𝐸𝑟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l-PL" dirty="0"/>
                  <a:t> - ilość EE rozliczona w danym okresie rozliczeniowym </a:t>
                </a:r>
                <a:r>
                  <a:rPr lang="pl-PL" dirty="0">
                    <a:solidFill>
                      <a:srgbClr val="00B050"/>
                    </a:solidFill>
                  </a:rPr>
                  <a:t>(podstawa naliczenia opłaty)</a:t>
                </a:r>
              </a:p>
              <a:p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𝐸𝑏𝑠𝑝</m:t>
                    </m:r>
                  </m:oMath>
                </a14:m>
                <a:r>
                  <a:rPr lang="pl-PL" dirty="0"/>
                  <a:t> – suma EE zbilansowanej 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𝐸𝑏𝑠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l-PL" dirty="0"/>
                  <a:t> &gt; 0 (energia pobrana)</a:t>
                </a:r>
              </a:p>
              <a:p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𝐸𝑏𝑠</m:t>
                    </m:r>
                    <m:r>
                      <a:rPr lang="pl-PL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pl-PL" dirty="0"/>
                  <a:t> – suma EE zbilansowanej 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𝐸𝑏𝑠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l-PL" dirty="0"/>
                  <a:t> &lt; 0 (energia wprowadzona)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𝐸𝑟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𝑝𝑜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l-PL" dirty="0"/>
                  <a:t> – rozliczenie EE z poprzednich okresów rozliczeniowych dla których wartość rozliczenia &lt; 0 (energia wprowadzona w poprzednich okresach)</a:t>
                </a: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F012222-A0F9-852F-56B5-E18C8AB7F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467100"/>
                <a:ext cx="14935200" cy="6172200"/>
              </a:xfrm>
              <a:prstGeom prst="rect">
                <a:avLst/>
              </a:prstGeom>
              <a:blipFill>
                <a:blip r:embed="rId3"/>
                <a:stretch>
                  <a:fillRect l="-1061" t="-118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590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41194B-3733-5F88-972A-03BFF4676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63B5F38-DB51-2861-B1FB-CFD4CEC00F27}"/>
              </a:ext>
            </a:extLst>
          </p:cNvPr>
          <p:cNvGrpSpPr/>
          <p:nvPr/>
        </p:nvGrpSpPr>
        <p:grpSpPr>
          <a:xfrm>
            <a:off x="4495800" y="647700"/>
            <a:ext cx="12462869" cy="3651621"/>
            <a:chOff x="0" y="0"/>
            <a:chExt cx="16617159" cy="4868828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24C21F39-26C7-3444-2CE7-5E185F58900B}"/>
                </a:ext>
              </a:extLst>
            </p:cNvPr>
            <p:cNvSpPr txBox="1"/>
            <p:nvPr/>
          </p:nvSpPr>
          <p:spPr>
            <a:xfrm>
              <a:off x="0" y="4210121"/>
              <a:ext cx="16617159" cy="658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029"/>
                </a:lnSpc>
              </a:pPr>
              <a:r>
                <a:rPr lang="en-US" sz="3099">
                  <a:solidFill>
                    <a:srgbClr val="FFFFFF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Dodaj krótkie wyjaśnienie.</a:t>
              </a: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ACA521D-1C91-7F64-E9B5-654202122356}"/>
                </a:ext>
              </a:extLst>
            </p:cNvPr>
            <p:cNvSpPr txBox="1"/>
            <p:nvPr/>
          </p:nvSpPr>
          <p:spPr>
            <a:xfrm>
              <a:off x="0" y="0"/>
              <a:ext cx="16617159" cy="3488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0199"/>
                </a:lnSpc>
              </a:pPr>
              <a:r>
                <a:rPr lang="pl-PL" sz="8800" dirty="0">
                  <a:solidFill>
                    <a:schemeClr val="tx2"/>
                  </a:solidFill>
                </a:rPr>
                <a:t>Schemat rozliczenia z rozporządzenia</a:t>
              </a:r>
              <a:endParaRPr lang="en-US" sz="8499" dirty="0">
                <a:solidFill>
                  <a:schemeClr val="tx2"/>
                </a:solidFill>
                <a:latin typeface="TT Interphases"/>
                <a:ea typeface="TT Interphases"/>
                <a:cs typeface="TT Interphases"/>
                <a:sym typeface="TT Interphases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B898093F-B982-E932-60A6-258C738EA404}"/>
              </a:ext>
            </a:extLst>
          </p:cNvPr>
          <p:cNvGrpSpPr>
            <a:grpSpLocks noChangeAspect="1"/>
          </p:cNvGrpSpPr>
          <p:nvPr/>
        </p:nvGrpSpPr>
        <p:grpSpPr>
          <a:xfrm>
            <a:off x="1922628" y="-892595"/>
            <a:ext cx="4028" cy="2268926"/>
            <a:chOff x="0" y="0"/>
            <a:chExt cx="6350" cy="3578403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D1A7512-4E97-BDFA-226D-3DC2BF2169E4}"/>
                </a:ext>
              </a:extLst>
            </p:cNvPr>
            <p:cNvSpPr/>
            <p:nvPr/>
          </p:nvSpPr>
          <p:spPr>
            <a:xfrm>
              <a:off x="0" y="0"/>
              <a:ext cx="6350" cy="3578352"/>
            </a:xfrm>
            <a:custGeom>
              <a:avLst/>
              <a:gdLst/>
              <a:ahLst/>
              <a:cxnLst/>
              <a:rect l="l" t="t" r="r" b="b"/>
              <a:pathLst>
                <a:path w="6350" h="3578352">
                  <a:moveTo>
                    <a:pt x="0" y="0"/>
                  </a:moveTo>
                  <a:lnTo>
                    <a:pt x="0" y="3578352"/>
                  </a:lnTo>
                  <a:lnTo>
                    <a:pt x="6350" y="3578352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pl-P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55C3BF0-4469-45F6-E6E9-03302F932E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29331" y="3263800"/>
                <a:ext cx="16116440" cy="660409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4000"/>
                  </a:lnSpc>
                  <a:spcBef>
                    <a:spcPts val="600"/>
                  </a:spcBef>
                </a:pPr>
                <a:r>
                  <a:rPr lang="pl-PL" dirty="0"/>
                  <a:t>Rozporządzenie mówi:</a:t>
                </a:r>
              </a:p>
              <a:p>
                <a:pPr marL="0" indent="0">
                  <a:lnSpc>
                    <a:spcPct val="134000"/>
                  </a:lnSpc>
                  <a:spcBef>
                    <a:spcPts val="600"/>
                  </a:spcBef>
                  <a:buFont typeface="Arial" pitchFamily="34" charset="0"/>
                  <a:buNone/>
                </a:pPr>
                <a:r>
                  <a:rPr lang="pl-PL" dirty="0"/>
                  <a:t>„W przypadku gdy rozliczenie ilości EE &gt;0, ilość tej EE rozdziela się </a:t>
                </a:r>
                <a:r>
                  <a:rPr lang="pl-PL" dirty="0">
                    <a:highlight>
                      <a:srgbClr val="FFFF00"/>
                    </a:highlight>
                  </a:rPr>
                  <a:t>proporcjonalnie</a:t>
                </a:r>
                <a:r>
                  <a:rPr lang="pl-PL" dirty="0"/>
                  <a:t> pomiędzy poszczególnych wytwórców i odbiorców SE” dla których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>
                        <a:latin typeface="Cambria Math" panose="02040503050406030204" pitchFamily="18" charset="0"/>
                      </a:rPr>
                      <m:t>w</m:t>
                    </m:r>
                    <m:r>
                      <a:rPr lang="pl-PL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l-PL">
                        <a:latin typeface="Cambria Math" panose="02040503050406030204" pitchFamily="18" charset="0"/>
                      </a:rPr>
                      <m:t>okresie</m:t>
                    </m:r>
                  </m:oMath>
                </a14:m>
                <a:r>
                  <a:rPr lang="pl-P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l-PL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𝐸𝑏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)(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</m:e>
                        </m:nary>
                      </m:e>
                      <m:sub/>
                    </m:sSub>
                  </m:oMath>
                </a14:m>
                <a:r>
                  <a:rPr lang="pl-PL" dirty="0">
                    <a:solidFill>
                      <a:srgbClr val="0070C0"/>
                    </a:solidFill>
                  </a:rPr>
                  <a:t> </a:t>
                </a:r>
                <a:r>
                  <a:rPr lang="pl-PL" dirty="0"/>
                  <a:t>&gt; 0 </a:t>
                </a:r>
              </a:p>
              <a:p>
                <a:pPr marL="0" indent="0">
                  <a:lnSpc>
                    <a:spcPct val="134000"/>
                  </a:lnSpc>
                  <a:spcBef>
                    <a:spcPts val="600"/>
                  </a:spcBef>
                  <a:buFont typeface="Arial" pitchFamily="34" charset="0"/>
                  <a:buNone/>
                </a:pPr>
                <a:r>
                  <a:rPr lang="pl-PL" dirty="0">
                    <a:solidFill>
                      <a:srgbClr val="FF0000"/>
                    </a:solidFill>
                  </a:rPr>
                  <a:t>Ale nie mówi co to znaczy proporcjonalne.</a:t>
                </a:r>
              </a:p>
              <a:p>
                <a:pPr>
                  <a:lnSpc>
                    <a:spcPct val="134000"/>
                  </a:lnSpc>
                  <a:spcBef>
                    <a:spcPts val="600"/>
                  </a:spcBef>
                </a:pPr>
                <a:r>
                  <a:rPr lang="pl-PL" dirty="0"/>
                  <a:t>W pierwszej kolejności rozlicza się energię elektryczną z najstarszą datą wprowadzenia do sieci dystrybucyjnej</a:t>
                </a:r>
              </a:p>
              <a:p>
                <a:pPr>
                  <a:lnSpc>
                    <a:spcPct val="134000"/>
                  </a:lnSpc>
                  <a:spcBef>
                    <a:spcPts val="600"/>
                  </a:spcBef>
                </a:pPr>
                <a:r>
                  <a:rPr lang="pl-PL" dirty="0"/>
                  <a:t>Taryfy wielostrefowe – rozliczenie energii</a:t>
                </a:r>
              </a:p>
              <a:p>
                <a:pPr lvl="1">
                  <a:lnSpc>
                    <a:spcPct val="134000"/>
                  </a:lnSpc>
                  <a:spcBef>
                    <a:spcPts val="600"/>
                  </a:spcBef>
                </a:pPr>
                <a:r>
                  <a:rPr lang="pl-PL" dirty="0"/>
                  <a:t>w pierwszej kolejności energia oddana z energią pobraną w tej samej strefie czasowej</a:t>
                </a:r>
              </a:p>
              <a:p>
                <a:pPr lvl="1">
                  <a:lnSpc>
                    <a:spcPct val="134000"/>
                  </a:lnSpc>
                  <a:spcBef>
                    <a:spcPts val="600"/>
                  </a:spcBef>
                </a:pPr>
                <a:r>
                  <a:rPr lang="pl-PL" dirty="0"/>
                  <a:t>nadwyżki w kolejności od strefy czasowej z najwyższym poziomem składnika zmiennego</a:t>
                </a:r>
              </a:p>
              <a:p>
                <a:endParaRPr lang="pl-PL" dirty="0"/>
              </a:p>
              <a:p>
                <a:pPr lvl="1"/>
                <a:endParaRPr lang="pl-PL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55C3BF0-4469-45F6-E6E9-03302F932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331" y="3263800"/>
                <a:ext cx="16116440" cy="6604099"/>
              </a:xfrm>
              <a:prstGeom prst="rect">
                <a:avLst/>
              </a:prstGeom>
              <a:blipFill>
                <a:blip r:embed="rId3"/>
                <a:stretch>
                  <a:fillRect l="-946" r="-102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864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B5C82D-CE63-835A-8FDA-0C0E81B8C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E3048B9-EC98-9822-6D9B-A7914F3EF58A}"/>
              </a:ext>
            </a:extLst>
          </p:cNvPr>
          <p:cNvGrpSpPr/>
          <p:nvPr/>
        </p:nvGrpSpPr>
        <p:grpSpPr>
          <a:xfrm>
            <a:off x="4495800" y="647700"/>
            <a:ext cx="12462869" cy="3651621"/>
            <a:chOff x="0" y="0"/>
            <a:chExt cx="16617159" cy="4868828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3A4C8EE4-35E4-EBEC-F1DB-DE4B985C486B}"/>
                </a:ext>
              </a:extLst>
            </p:cNvPr>
            <p:cNvSpPr txBox="1"/>
            <p:nvPr/>
          </p:nvSpPr>
          <p:spPr>
            <a:xfrm>
              <a:off x="0" y="4210121"/>
              <a:ext cx="16617159" cy="658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029"/>
                </a:lnSpc>
              </a:pPr>
              <a:r>
                <a:rPr lang="en-US" sz="3099">
                  <a:solidFill>
                    <a:srgbClr val="FFFFFF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Dodaj krótkie wyjaśnienie.</a:t>
              </a: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8C1279D-6438-CF06-2427-EF900E49E412}"/>
                </a:ext>
              </a:extLst>
            </p:cNvPr>
            <p:cNvSpPr txBox="1"/>
            <p:nvPr/>
          </p:nvSpPr>
          <p:spPr>
            <a:xfrm>
              <a:off x="0" y="0"/>
              <a:ext cx="16617159" cy="3488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0199"/>
                </a:lnSpc>
              </a:pPr>
              <a:r>
                <a:rPr lang="pl-PL" sz="8800" dirty="0">
                  <a:solidFill>
                    <a:schemeClr val="tx2"/>
                  </a:solidFill>
                </a:rPr>
                <a:t>Rozliczenie magazynu wirtualnego</a:t>
              </a:r>
              <a:endParaRPr lang="en-US" sz="8499" dirty="0">
                <a:solidFill>
                  <a:schemeClr val="tx2"/>
                </a:solidFill>
                <a:latin typeface="TT Interphases"/>
                <a:ea typeface="TT Interphases"/>
                <a:cs typeface="TT Interphases"/>
                <a:sym typeface="TT Interphases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8A8D3824-0C37-BB37-F903-49942AB8A194}"/>
              </a:ext>
            </a:extLst>
          </p:cNvPr>
          <p:cNvGrpSpPr>
            <a:grpSpLocks noChangeAspect="1"/>
          </p:cNvGrpSpPr>
          <p:nvPr/>
        </p:nvGrpSpPr>
        <p:grpSpPr>
          <a:xfrm>
            <a:off x="1922628" y="-892595"/>
            <a:ext cx="4028" cy="2268926"/>
            <a:chOff x="0" y="0"/>
            <a:chExt cx="6350" cy="3578403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0556B75-AD55-84E0-62F5-9E224AA9FF94}"/>
                </a:ext>
              </a:extLst>
            </p:cNvPr>
            <p:cNvSpPr/>
            <p:nvPr/>
          </p:nvSpPr>
          <p:spPr>
            <a:xfrm>
              <a:off x="0" y="0"/>
              <a:ext cx="6350" cy="3578352"/>
            </a:xfrm>
            <a:custGeom>
              <a:avLst/>
              <a:gdLst/>
              <a:ahLst/>
              <a:cxnLst/>
              <a:rect l="l" t="t" r="r" b="b"/>
              <a:pathLst>
                <a:path w="6350" h="3578352">
                  <a:moveTo>
                    <a:pt x="0" y="0"/>
                  </a:moveTo>
                  <a:lnTo>
                    <a:pt x="0" y="3578352"/>
                  </a:lnTo>
                  <a:lnTo>
                    <a:pt x="6350" y="3578352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243508-0D66-CC41-136C-081C83C0BED9}"/>
              </a:ext>
            </a:extLst>
          </p:cNvPr>
          <p:cNvSpPr txBox="1">
            <a:spLocks/>
          </p:cNvSpPr>
          <p:nvPr/>
        </p:nvSpPr>
        <p:spPr>
          <a:xfrm>
            <a:off x="1922627" y="3263800"/>
            <a:ext cx="15036041" cy="62230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dirty="0"/>
              <a:t>Najpierw rozliczamy najstarszą energię.</a:t>
            </a:r>
          </a:p>
          <a:p>
            <a:r>
              <a:rPr lang="pl-PL" sz="4000" dirty="0"/>
              <a:t>Nie ma danych od kogo ta energia pochodzi, ale jest zapis historyczny kto ile „włożył” do magazynu.</a:t>
            </a:r>
          </a:p>
          <a:p>
            <a:r>
              <a:rPr lang="pl-PL" sz="4000" dirty="0"/>
              <a:t>Implementacja algorytmu rozliczeń musi być zgodna z rozporządzeniem, ale szczegółowy sposób obliczeń może zależeć od operatora.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5048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f574df1-0b05-4268-ae37-3aeced11abdd">
      <Terms xmlns="http://schemas.microsoft.com/office/infopath/2007/PartnerControls"/>
    </lcf76f155ced4ddcb4097134ff3c332f>
    <TaxCatchAll xmlns="a642faf2-dab5-4af4-aac5-d27d8f15c02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1E8C6514BA2E248914E98206A89BFAD" ma:contentTypeVersion="13" ma:contentTypeDescription="Utwórz nowy dokument." ma:contentTypeScope="" ma:versionID="2a5e95b12d37edb47fc7ab13842ce283">
  <xsd:schema xmlns:xsd="http://www.w3.org/2001/XMLSchema" xmlns:xs="http://www.w3.org/2001/XMLSchema" xmlns:p="http://schemas.microsoft.com/office/2006/metadata/properties" xmlns:ns2="5f574df1-0b05-4268-ae37-3aeced11abdd" xmlns:ns3="a642faf2-dab5-4af4-aac5-d27d8f15c02b" targetNamespace="http://schemas.microsoft.com/office/2006/metadata/properties" ma:root="true" ma:fieldsID="540d01f62f53a246a1538e8d21db88f8" ns2:_="" ns3:_="">
    <xsd:import namespace="5f574df1-0b05-4268-ae37-3aeced11abdd"/>
    <xsd:import namespace="a642faf2-dab5-4af4-aac5-d27d8f15c0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74df1-0b05-4268-ae37-3aeced11a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b7b31e59-74a4-4436-bc03-9931855e0d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42faf2-dab5-4af4-aac5-d27d8f15c02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5ca26a1-84ff-4c36-a1a2-bc4b6a671d21}" ma:internalName="TaxCatchAll" ma:showField="CatchAllData" ma:web="a642faf2-dab5-4af4-aac5-d27d8f15c0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C95DF1-2A84-4098-B94F-55FC93656B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3A1F4C-62A2-491C-B505-666E52C69E30}">
  <ds:schemaRefs>
    <ds:schemaRef ds:uri="http://schemas.microsoft.com/office/2006/metadata/properties"/>
    <ds:schemaRef ds:uri="http://schemas.microsoft.com/office/infopath/2007/PartnerControls"/>
    <ds:schemaRef ds:uri="5f574df1-0b05-4268-ae37-3aeced11abdd"/>
    <ds:schemaRef ds:uri="a642faf2-dab5-4af4-aac5-d27d8f15c02b"/>
  </ds:schemaRefs>
</ds:datastoreItem>
</file>

<file path=customXml/itemProps3.xml><?xml version="1.0" encoding="utf-8"?>
<ds:datastoreItem xmlns:ds="http://schemas.openxmlformats.org/officeDocument/2006/customXml" ds:itemID="{CD81FC28-9DD8-4C34-A9B8-93368C73D0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574df1-0b05-4268-ae37-3aeced11abdd"/>
    <ds:schemaRef ds:uri="a642faf2-dab5-4af4-aac5-d27d8f15c0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1018</Words>
  <Application>Microsoft Office PowerPoint</Application>
  <PresentationFormat>Custom</PresentationFormat>
  <Paragraphs>337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Montserrat</vt:lpstr>
      <vt:lpstr>Cambria Math</vt:lpstr>
      <vt:lpstr>TT Interphases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Pastelowa Różowa Fuksja Korporacyjna Geometryczna Konferencja Badania Prezentacja – konferencja naukowa</dc:title>
  <dc:creator>Magdalena Woźniak</dc:creator>
  <cp:lastModifiedBy>Krzysztof Heller</cp:lastModifiedBy>
  <cp:revision>36</cp:revision>
  <dcterms:created xsi:type="dcterms:W3CDTF">2006-08-16T00:00:00Z</dcterms:created>
  <dcterms:modified xsi:type="dcterms:W3CDTF">2025-07-08T08:51:05Z</dcterms:modified>
  <dc:identifier>DAGmFdQ0NXo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0x01010011E8C6514BA2E248914E98206A89BFAD</vt:lpwstr>
  </property>
</Properties>
</file>