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5.xml" ContentType="application/vnd.openxmlformats-officedocument.themeOverr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28"/>
  </p:notesMasterIdLst>
  <p:handoutMasterIdLst>
    <p:handoutMasterId r:id="rId29"/>
  </p:handoutMasterIdLst>
  <p:sldIdLst>
    <p:sldId id="2325" r:id="rId4"/>
    <p:sldId id="2322" r:id="rId5"/>
    <p:sldId id="2331" r:id="rId6"/>
    <p:sldId id="2330" r:id="rId7"/>
    <p:sldId id="258" r:id="rId8"/>
    <p:sldId id="2328" r:id="rId9"/>
    <p:sldId id="2301" r:id="rId10"/>
    <p:sldId id="270" r:id="rId11"/>
    <p:sldId id="272" r:id="rId12"/>
    <p:sldId id="267" r:id="rId13"/>
    <p:sldId id="268" r:id="rId14"/>
    <p:sldId id="2318" r:id="rId15"/>
    <p:sldId id="2332" r:id="rId16"/>
    <p:sldId id="262" r:id="rId17"/>
    <p:sldId id="2317" r:id="rId18"/>
    <p:sldId id="277" r:id="rId19"/>
    <p:sldId id="2306" r:id="rId20"/>
    <p:sldId id="2314" r:id="rId21"/>
    <p:sldId id="2302" r:id="rId22"/>
    <p:sldId id="2333" r:id="rId23"/>
    <p:sldId id="2323" r:id="rId24"/>
    <p:sldId id="2334" r:id="rId25"/>
    <p:sldId id="271" r:id="rId26"/>
    <p:sldId id="2326" r:id="rId27"/>
  </p:sldIdLst>
  <p:sldSz cx="12192000" cy="6858000"/>
  <p:notesSz cx="6792913" cy="99250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395"/>
    <a:srgbClr val="91C138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8"/>
    <p:restoredTop sz="94713"/>
  </p:normalViewPr>
  <p:slideViewPr>
    <p:cSldViewPr snapToGrid="0">
      <p:cViewPr varScale="1">
        <p:scale>
          <a:sx n="73" d="100"/>
          <a:sy n="73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kasz\Desktop\Dane%20stary%20laptop\Pulpit\Dydaktyka\INDEX\ETI\Mnozniki\PV_korekta\wykresy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Lukasz\Desktop\Kierownik\OTE\KER2\Konferencja_P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21065782807686E-2"/>
          <c:y val="4.536082474226804E-2"/>
          <c:w val="0.86576495292221745"/>
          <c:h val="0.55224487541455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Makro!$C$219</c:f>
              <c:strCache>
                <c:ptCount val="1"/>
                <c:pt idx="0">
                  <c:v>Instalacja - PV1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Makro!$A$220:$B$233</c:f>
              <c:multiLvlStrCache>
                <c:ptCount val="14"/>
                <c:lvl>
                  <c:pt idx="0">
                    <c:v>2025</c:v>
                  </c:pt>
                  <c:pt idx="1">
                    <c:v>2030</c:v>
                  </c:pt>
                  <c:pt idx="2">
                    <c:v>2035</c:v>
                  </c:pt>
                  <c:pt idx="3">
                    <c:v>2040</c:v>
                  </c:pt>
                  <c:pt idx="5">
                    <c:v>2025</c:v>
                  </c:pt>
                  <c:pt idx="6">
                    <c:v>2030</c:v>
                  </c:pt>
                  <c:pt idx="7">
                    <c:v>2035</c:v>
                  </c:pt>
                  <c:pt idx="8">
                    <c:v>2040</c:v>
                  </c:pt>
                  <c:pt idx="10">
                    <c:v>2025</c:v>
                  </c:pt>
                  <c:pt idx="11">
                    <c:v>2030</c:v>
                  </c:pt>
                  <c:pt idx="12">
                    <c:v>2035</c:v>
                  </c:pt>
                  <c:pt idx="13">
                    <c:v>2040</c:v>
                  </c:pt>
                </c:lvl>
                <c:lvl>
                  <c:pt idx="0">
                    <c:v>BAZ</c:v>
                  </c:pt>
                  <c:pt idx="4">
                    <c:v> </c:v>
                  </c:pt>
                  <c:pt idx="5">
                    <c:v>PEP2040</c:v>
                  </c:pt>
                  <c:pt idx="9">
                    <c:v> </c:v>
                  </c:pt>
                  <c:pt idx="10">
                    <c:v>OPT</c:v>
                  </c:pt>
                </c:lvl>
              </c:multiLvlStrCache>
            </c:multiLvlStrRef>
          </c:cat>
          <c:val>
            <c:numRef>
              <c:f>Makro!$C$220:$C$233</c:f>
              <c:numCache>
                <c:formatCode>0</c:formatCode>
                <c:ptCount val="14"/>
                <c:pt idx="0">
                  <c:v>12122.399999999994</c:v>
                </c:pt>
                <c:pt idx="1">
                  <c:v>6061.199999999998</c:v>
                </c:pt>
                <c:pt idx="2">
                  <c:v>6061.199999999998</c:v>
                </c:pt>
                <c:pt idx="3">
                  <c:v>3030.6</c:v>
                </c:pt>
                <c:pt idx="5">
                  <c:v>15153.000000000005</c:v>
                </c:pt>
                <c:pt idx="6">
                  <c:v>6061.199999999998</c:v>
                </c:pt>
                <c:pt idx="7">
                  <c:v>4545.9000000000005</c:v>
                </c:pt>
                <c:pt idx="8">
                  <c:v>3030.5999999999981</c:v>
                </c:pt>
                <c:pt idx="10">
                  <c:v>18183.600000000002</c:v>
                </c:pt>
                <c:pt idx="11">
                  <c:v>9091.8000000000011</c:v>
                </c:pt>
                <c:pt idx="12">
                  <c:v>9091.7999999999993</c:v>
                </c:pt>
                <c:pt idx="13">
                  <c:v>9091.8000000000011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A-4F89-B8D9-53C81FA225A6}"/>
            </c:ext>
          </c:extLst>
        </c:ser>
        <c:ser>
          <c:idx val="1"/>
          <c:order val="1"/>
          <c:tx>
            <c:strRef>
              <c:f>Makro!$D$219</c:f>
              <c:strCache>
                <c:ptCount val="1"/>
                <c:pt idx="0">
                  <c:v>Instalacja - PV2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Makro!$A$220:$B$233</c:f>
              <c:multiLvlStrCache>
                <c:ptCount val="14"/>
                <c:lvl>
                  <c:pt idx="0">
                    <c:v>2025</c:v>
                  </c:pt>
                  <c:pt idx="1">
                    <c:v>2030</c:v>
                  </c:pt>
                  <c:pt idx="2">
                    <c:v>2035</c:v>
                  </c:pt>
                  <c:pt idx="3">
                    <c:v>2040</c:v>
                  </c:pt>
                  <c:pt idx="5">
                    <c:v>2025</c:v>
                  </c:pt>
                  <c:pt idx="6">
                    <c:v>2030</c:v>
                  </c:pt>
                  <c:pt idx="7">
                    <c:v>2035</c:v>
                  </c:pt>
                  <c:pt idx="8">
                    <c:v>2040</c:v>
                  </c:pt>
                  <c:pt idx="10">
                    <c:v>2025</c:v>
                  </c:pt>
                  <c:pt idx="11">
                    <c:v>2030</c:v>
                  </c:pt>
                  <c:pt idx="12">
                    <c:v>2035</c:v>
                  </c:pt>
                  <c:pt idx="13">
                    <c:v>2040</c:v>
                  </c:pt>
                </c:lvl>
                <c:lvl>
                  <c:pt idx="0">
                    <c:v>BAZ</c:v>
                  </c:pt>
                  <c:pt idx="4">
                    <c:v> </c:v>
                  </c:pt>
                  <c:pt idx="5">
                    <c:v>PEP2040</c:v>
                  </c:pt>
                  <c:pt idx="9">
                    <c:v> </c:v>
                  </c:pt>
                  <c:pt idx="10">
                    <c:v>OPT</c:v>
                  </c:pt>
                </c:lvl>
              </c:multiLvlStrCache>
            </c:multiLvlStrRef>
          </c:cat>
          <c:val>
            <c:numRef>
              <c:f>Makro!$D$220:$D$233</c:f>
              <c:numCache>
                <c:formatCode>General</c:formatCode>
                <c:ptCount val="14"/>
                <c:pt idx="0">
                  <c:v>2007.8000000000004</c:v>
                </c:pt>
                <c:pt idx="1">
                  <c:v>2007.8000000000009</c:v>
                </c:pt>
                <c:pt idx="2">
                  <c:v>2208.58</c:v>
                </c:pt>
                <c:pt idx="3">
                  <c:v>2677.0666666666662</c:v>
                </c:pt>
                <c:pt idx="5">
                  <c:v>2007.8000000000006</c:v>
                </c:pt>
                <c:pt idx="6">
                  <c:v>3011.7000000000016</c:v>
                </c:pt>
                <c:pt idx="7">
                  <c:v>3011.7000000000016</c:v>
                </c:pt>
                <c:pt idx="8">
                  <c:v>2007.8000000000006</c:v>
                </c:pt>
                <c:pt idx="10">
                  <c:v>3011.7000000000012</c:v>
                </c:pt>
                <c:pt idx="11">
                  <c:v>4015.6000000000017</c:v>
                </c:pt>
                <c:pt idx="12">
                  <c:v>4015.6000000000008</c:v>
                </c:pt>
                <c:pt idx="13">
                  <c:v>4015.6000000000008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A-4F89-B8D9-53C81FA225A6}"/>
            </c:ext>
          </c:extLst>
        </c:ser>
        <c:ser>
          <c:idx val="2"/>
          <c:order val="2"/>
          <c:tx>
            <c:strRef>
              <c:f>Makro!$E$219</c:f>
              <c:strCache>
                <c:ptCount val="1"/>
                <c:pt idx="0">
                  <c:v>Instalacja - PV3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Makro!$E$220:$E$233</c:f>
              <c:numCache>
                <c:formatCode>General</c:formatCode>
                <c:ptCount val="14"/>
                <c:pt idx="0">
                  <c:v>3646.4</c:v>
                </c:pt>
                <c:pt idx="1">
                  <c:v>1823.2000000000007</c:v>
                </c:pt>
                <c:pt idx="2">
                  <c:v>984.52799999999991</c:v>
                </c:pt>
                <c:pt idx="3">
                  <c:v>1093.9200000000005</c:v>
                </c:pt>
                <c:pt idx="5">
                  <c:v>4558</c:v>
                </c:pt>
                <c:pt idx="6">
                  <c:v>4558.0000000000009</c:v>
                </c:pt>
                <c:pt idx="7">
                  <c:v>1823.2000000000005</c:v>
                </c:pt>
                <c:pt idx="8">
                  <c:v>1823.2</c:v>
                </c:pt>
                <c:pt idx="10">
                  <c:v>5469.6000000000013</c:v>
                </c:pt>
                <c:pt idx="11">
                  <c:v>5469.6000000000013</c:v>
                </c:pt>
                <c:pt idx="12">
                  <c:v>3646.4</c:v>
                </c:pt>
                <c:pt idx="13">
                  <c:v>2734.8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A-4F89-B8D9-53C81FA225A6}"/>
            </c:ext>
          </c:extLst>
        </c:ser>
        <c:ser>
          <c:idx val="3"/>
          <c:order val="3"/>
          <c:tx>
            <c:strRef>
              <c:f>Makro!$F$219</c:f>
              <c:strCache>
                <c:ptCount val="1"/>
                <c:pt idx="0">
                  <c:v>Instalacja - PV4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Makro!$F$220:$F$233</c:f>
              <c:numCache>
                <c:formatCode>General</c:formatCode>
                <c:ptCount val="14"/>
                <c:pt idx="0">
                  <c:v>1541.3999999999994</c:v>
                </c:pt>
                <c:pt idx="1">
                  <c:v>7707.0000000000064</c:v>
                </c:pt>
                <c:pt idx="2">
                  <c:v>8377.173913043478</c:v>
                </c:pt>
                <c:pt idx="3">
                  <c:v>9382.4347826087014</c:v>
                </c:pt>
                <c:pt idx="5">
                  <c:v>2312.1</c:v>
                </c:pt>
                <c:pt idx="6">
                  <c:v>9248.4000000000015</c:v>
                </c:pt>
                <c:pt idx="7">
                  <c:v>9248.4</c:v>
                </c:pt>
                <c:pt idx="8">
                  <c:v>7707.0000000000045</c:v>
                </c:pt>
                <c:pt idx="10">
                  <c:v>2312.1</c:v>
                </c:pt>
                <c:pt idx="11">
                  <c:v>9248.4</c:v>
                </c:pt>
                <c:pt idx="12">
                  <c:v>10789.799999999996</c:v>
                </c:pt>
                <c:pt idx="13">
                  <c:v>9248.3999999999978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5A-4F89-B8D9-53C81FA225A6}"/>
            </c:ext>
          </c:extLst>
        </c:ser>
        <c:ser>
          <c:idx val="4"/>
          <c:order val="4"/>
          <c:tx>
            <c:strRef>
              <c:f>Makro!$H$219</c:f>
              <c:strCache>
                <c:ptCount val="1"/>
                <c:pt idx="0">
                  <c:v>O&amp;M - PV1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Makro!$H$220:$H$233</c:f>
              <c:numCache>
                <c:formatCode>General</c:formatCode>
                <c:ptCount val="14"/>
                <c:pt idx="0">
                  <c:v>1376</c:v>
                </c:pt>
                <c:pt idx="1">
                  <c:v>1142.0050344493422</c:v>
                </c:pt>
                <c:pt idx="2">
                  <c:v>1321.7551512710243</c:v>
                </c:pt>
                <c:pt idx="3">
                  <c:v>583.35767376210549</c:v>
                </c:pt>
                <c:pt idx="5" formatCode="0">
                  <c:v>1720</c:v>
                </c:pt>
                <c:pt idx="6" formatCode="0">
                  <c:v>1097.0535172094951</c:v>
                </c:pt>
                <c:pt idx="7" formatCode="0">
                  <c:v>1045.4529584522807</c:v>
                </c:pt>
                <c:pt idx="8" formatCode="0">
                  <c:v>660.88602248114876</c:v>
                </c:pt>
                <c:pt idx="10" formatCode="0">
                  <c:v>2064</c:v>
                </c:pt>
                <c:pt idx="11" formatCode="0">
                  <c:v>1654.4398461739086</c:v>
                </c:pt>
                <c:pt idx="12" formatCode="0">
                  <c:v>1858.9116212511142</c:v>
                </c:pt>
                <c:pt idx="13" formatCode="0">
                  <c:v>1710.9174544128489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5A-4F89-B8D9-53C81FA225A6}"/>
            </c:ext>
          </c:extLst>
        </c:ser>
        <c:ser>
          <c:idx val="5"/>
          <c:order val="5"/>
          <c:tx>
            <c:strRef>
              <c:f>Makro!$I$219</c:f>
              <c:strCache>
                <c:ptCount val="1"/>
                <c:pt idx="0">
                  <c:v>O&amp;M - PV2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Makro!$I$220:$I$233</c:f>
              <c:numCache>
                <c:formatCode>General</c:formatCode>
                <c:ptCount val="14"/>
                <c:pt idx="0">
                  <c:v>235</c:v>
                </c:pt>
                <c:pt idx="1">
                  <c:v>512.66920358793152</c:v>
                </c:pt>
                <c:pt idx="2">
                  <c:v>830.70774332789381</c:v>
                </c:pt>
                <c:pt idx="3">
                  <c:v>1222.1117157690624</c:v>
                </c:pt>
                <c:pt idx="5">
                  <c:v>235.00000000000003</c:v>
                </c:pt>
                <c:pt idx="6">
                  <c:v>738.73433478205834</c:v>
                </c:pt>
                <c:pt idx="7">
                  <c:v>1314.1100559150179</c:v>
                </c:pt>
                <c:pt idx="8">
                  <c:v>1384.5306013607014</c:v>
                </c:pt>
                <c:pt idx="10">
                  <c:v>352.5</c:v>
                </c:pt>
                <c:pt idx="11">
                  <c:v>990.28210061682978</c:v>
                </c:pt>
                <c:pt idx="12">
                  <c:v>1557.7391182732206</c:v>
                </c:pt>
                <c:pt idx="13">
                  <c:v>2389.5371682432692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5A-4F89-B8D9-53C81FA225A6}"/>
            </c:ext>
          </c:extLst>
        </c:ser>
        <c:ser>
          <c:idx val="6"/>
          <c:order val="6"/>
          <c:tx>
            <c:strRef>
              <c:f>Makro!$J$219</c:f>
              <c:strCache>
                <c:ptCount val="1"/>
                <c:pt idx="0">
                  <c:v>O&amp;M - PV3</c:v>
                </c:pt>
              </c:strCache>
            </c:strRef>
          </c:tx>
          <c:spPr>
            <a:solidFill>
              <a:srgbClr val="ED7727"/>
            </a:solidFill>
            <a:ln>
              <a:noFill/>
            </a:ln>
            <a:effectLst/>
          </c:spPr>
          <c:invertIfNegative val="0"/>
          <c:val>
            <c:numRef>
              <c:f>Makro!$J$220:$J$233</c:f>
              <c:numCache>
                <c:formatCode>General</c:formatCode>
                <c:ptCount val="14"/>
                <c:pt idx="0">
                  <c:v>472</c:v>
                </c:pt>
                <c:pt idx="1">
                  <c:v>514.85077466702899</c:v>
                </c:pt>
                <c:pt idx="2">
                  <c:v>417.12133494762321</c:v>
                </c:pt>
                <c:pt idx="3">
                  <c:v>613.65609557765674</c:v>
                </c:pt>
                <c:pt idx="5">
                  <c:v>589.99999999999989</c:v>
                </c:pt>
                <c:pt idx="6">
                  <c:v>1236.4631419047216</c:v>
                </c:pt>
                <c:pt idx="7">
                  <c:v>879.8013423998417</c:v>
                </c:pt>
                <c:pt idx="8">
                  <c:v>1390.4222209409593</c:v>
                </c:pt>
                <c:pt idx="10">
                  <c:v>708</c:v>
                </c:pt>
                <c:pt idx="11">
                  <c:v>1491.7441005036501</c:v>
                </c:pt>
                <c:pt idx="12">
                  <c:v>1564.3677953722554</c:v>
                </c:pt>
                <c:pt idx="13">
                  <c:v>1799.7790586342919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5A-4F89-B8D9-53C81FA225A6}"/>
            </c:ext>
          </c:extLst>
        </c:ser>
        <c:ser>
          <c:idx val="7"/>
          <c:order val="7"/>
          <c:tx>
            <c:strRef>
              <c:f>Makro!$K$219</c:f>
              <c:strCache>
                <c:ptCount val="1"/>
                <c:pt idx="0">
                  <c:v>O&amp;M - PV4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Makro!$K$220:$K$233</c:f>
              <c:numCache>
                <c:formatCode>General</c:formatCode>
                <c:ptCount val="14"/>
                <c:pt idx="0">
                  <c:v>185</c:v>
                </c:pt>
                <c:pt idx="1">
                  <c:v>2017.9532481652623</c:v>
                </c:pt>
                <c:pt idx="2">
                  <c:v>3269.8070748012842</c:v>
                </c:pt>
                <c:pt idx="3">
                  <c:v>4810.4397322824798</c:v>
                </c:pt>
                <c:pt idx="5">
                  <c:v>277.5</c:v>
                </c:pt>
                <c:pt idx="6">
                  <c:v>2326.2272669732902</c:v>
                </c:pt>
                <c:pt idx="7">
                  <c:v>4138.0486867111204</c:v>
                </c:pt>
                <c:pt idx="8">
                  <c:v>5449.7481117389298</c:v>
                </c:pt>
                <c:pt idx="10">
                  <c:v>277.5</c:v>
                </c:pt>
                <c:pt idx="11">
                  <c:v>2338.7513440099601</c:v>
                </c:pt>
                <c:pt idx="12">
                  <c:v>4292.0684216251502</c:v>
                </c:pt>
                <c:pt idx="13">
                  <c:v>5643.3750143617626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5A-4F89-B8D9-53C81FA22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100"/>
        <c:axId val="-295453152"/>
        <c:axId val="-295452608"/>
      </c:barChart>
      <c:catAx>
        <c:axId val="-29545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95452608"/>
        <c:crosses val="autoZero"/>
        <c:auto val="1"/>
        <c:lblAlgn val="ctr"/>
        <c:lblOffset val="100"/>
        <c:noMultiLvlLbl val="0"/>
      </c:catAx>
      <c:valAx>
        <c:axId val="-295452608"/>
        <c:scaling>
          <c:orientation val="minMax"/>
          <c:max val="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9545315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INWESTYCYJNE!$A$15:$A$91</cx:f>
        <cx:lvl ptCount="77">
          <cx:pt idx="0">Produkty rolnictwa i łowiectwa</cx:pt>
          <cx:pt idx="1">Produkty gospodarki leśnej</cx:pt>
          <cx:pt idx="2">Ryby i pozostałe produkty rybactwa</cx:pt>
          <cx:pt idx="3">Węgiel kamienny i brunatny</cx:pt>
          <cx:pt idx="4">Ropa naftowa i gaz ziemny</cx:pt>
          <cx:pt idx="5">Artykuły spożywcze</cx:pt>
          <cx:pt idx="6">Napoje</cx:pt>
          <cx:pt idx="7">Wyroby tytoniowe</cx:pt>
          <cx:pt idx="8">Wyroby tekstylne</cx:pt>
          <cx:pt idx="9">Odzież</cx:pt>
          <cx:pt idx="10">Skóry i wyroby ze skór wyprawionych</cx:pt>
          <cx:pt idx="11">Drewno i wyroby z drewna</cx:pt>
          <cx:pt idx="12">Papier i wyroby z papieru</cx:pt>
          <cx:pt idx="13">Usługi poligraficzne i reprodukcyjne</cx:pt>
          <cx:pt idx="14">Koks, produkty rafinacji ropy naftowej </cx:pt>
          <cx:pt idx="15">Chemikalia, wyroby chemiczne</cx:pt>
          <cx:pt idx="16">Leki i wyroby farmaceutyczne</cx:pt>
          <cx:pt idx="17">Wyroby z gumy i tworzyw sztucznych</cx:pt>
          <cx:pt idx="18">Wyroby z pozost. surowców niem.</cx:pt>
          <cx:pt idx="19">Metale</cx:pt>
          <cx:pt idx="20">Wyroby metalowe gotowe</cx:pt>
          <cx:pt idx="21">Komputery, wyroby elektroniczne</cx:pt>
          <cx:pt idx="22">Urządzenia elektr. i nieelektr., sprz. gosp. dom.</cx:pt>
          <cx:pt idx="23">Maszyny i urządzenia gdzie indziej niesklas.</cx:pt>
          <cx:pt idx="24">Pojazdy samochodowe, przyczepy i naczepy</cx:pt>
          <cx:pt idx="25">Pozostały sprzęt transportowy</cx:pt>
          <cx:pt idx="26">Meble</cx:pt>
          <cx:pt idx="27">Pozostałe wyroby</cx:pt>
          <cx:pt idx="28">Usł. naprawy, konserw. i instal. maszyn i urz.</cx:pt>
          <cx:pt idx="29">Energia elektrycz.</cx:pt>
          <cx:pt idx="30">Woda; usł. zw. z uzdatn. i dostarczaniem wody</cx:pt>
          <cx:pt idx="31">Usł. związ. z odpadami; odzysk surowców</cx:pt>
          <cx:pt idx="32">Usługi związane ze ściekami; osady; usługi związane z rekultywacją</cx:pt>
          <cx:pt idx="33">Obiekty budowlane i roboty budowlane</cx:pt>
          <cx:pt idx="34">Sprzedaż pojazdów samochod.; napr. Pojazdów</cx:pt>
          <cx:pt idx="35">Handel hurtowy</cx:pt>
          <cx:pt idx="36">Handel detaliczny</cx:pt>
          <cx:pt idx="37">Transport lądowy i rurociągowy</cx:pt>
          <cx:pt idx="38">Transport wodny i lotniczy</cx:pt>
          <cx:pt idx="39">Magazynowanie; usługi pocztowe i kurierskie</cx:pt>
          <cx:pt idx="40">Usługi związane z zakwaterowaniem</cx:pt>
          <cx:pt idx="41">Usługi związane z wyżywieniem</cx:pt>
          <cx:pt idx="42">Usługi związane z działalnością wydawniczą</cx:pt>
          <cx:pt idx="43">Usługi zw. z prod. filmów, progr. telew., nagrań</cx:pt>
          <cx:pt idx="44">Usługi zw. z nadawaniem programów</cx:pt>
          <cx:pt idx="45">Usługi telekomunikacyjne</cx:pt>
          <cx:pt idx="46">Usł. zw. z oprogr. i doradztwem w zakr. Informatyki</cx:pt>
          <cx:pt idx="47">Usługi w zakresie informacji</cx:pt>
          <cx:pt idx="48">Usługi finansowe</cx:pt>
          <cx:pt idx="49">Usługi ubezpieczeniowe</cx:pt>
          <cx:pt idx="50">Usługi wspomagające usł. finansowe i ubezp.</cx:pt>
          <cx:pt idx="51">Usługi zw. z obsługą rynku nieruchomości</cx:pt>
          <cx:pt idx="52">Usługi prawne i rachunkowo-księgowe</cx:pt>
          <cx:pt idx="53">Usługi doradztwa w zarządzaniu</cx:pt>
          <cx:pt idx="54">Usł. architekt. i inżyn.; usł. badań i analiz techn.</cx:pt>
          <cx:pt idx="55">Usługi w zakresie badań nauk. i prac rozwojow.</cx:pt>
          <cx:pt idx="56">Usł. reklamowe; usł. badania rynku i opinii publ.</cx:pt>
          <cx:pt idx="57">Pozostałe usł. profesjon., naukowe i techniczne</cx:pt>
          <cx:pt idx="58">Usługi weterynaryjne</cx:pt>
          <cx:pt idx="59">Wynajem i dzierżawa</cx:pt>
          <cx:pt idx="60">Usługi związane z zatrudnieniem</cx:pt>
          <cx:pt idx="61">Usługi organizatorów turystyki</cx:pt>
          <cx:pt idx="62">Usługi detektywistyczne i ochroniarskie</cx:pt>
          <cx:pt idx="63">Usługi zw. z utrzymaniem porządku w obiektach</cx:pt>
          <cx:pt idx="64">Usł. zw. z administracyjną obsługą biura</cx:pt>
          <cx:pt idx="65">Usługi administracji publicznej</cx:pt>
          <cx:pt idx="66">Usługi w zakresie edukacji</cx:pt>
          <cx:pt idx="67">Usługi w zakresie opieki zdrowotnej</cx:pt>
          <cx:pt idx="68">Usługi pomocy społecznej</cx:pt>
          <cx:pt idx="69">Usługi kulturalne i rozrywkowe </cx:pt>
          <cx:pt idx="70">Usługi bibliotek, archiwów i muzeów</cx:pt>
          <cx:pt idx="71">Usługi związane z grami i zakładami wzajemn.</cx:pt>
          <cx:pt idx="72">Usługi związane ze sportem, rozryw. i rekr.</cx:pt>
          <cx:pt idx="73">Usługi organizacji członkowskich</cx:pt>
          <cx:pt idx="74">Usł. napraw i konserw. komp. i art. użytku dom.</cx:pt>
          <cx:pt idx="75">Other personal services</cx:pt>
        </cx:lvl>
      </cx:strDim>
      <cx:numDim type="size">
        <cx:f>INWESTYCYJNE!$O$15:$O$91</cx:f>
        <cx:lvl ptCount="77" formatCode="0.00%">
          <cx:pt idx="0">0.039132227996370533</cx:pt>
          <cx:pt idx="4">0.01110286232780665</cx:pt>
          <cx:pt idx="9">0.010954384228326322</cx:pt>
          <cx:pt idx="11">0.017454425472242845</cx:pt>
          <cx:pt idx="13">0.014649839148725563</cx:pt>
          <cx:pt idx="17">0.022387197888311474</cx:pt>
          <cx:pt idx="18">0.021380846325167038</cx:pt>
          <cx:pt idx="19">0.017982347603728452</cx:pt>
          <cx:pt idx="20">0.047991421265363356</cx:pt>
          <cx:pt idx="24">0.010855398828672772</cx:pt>
          <cx:pt idx="26">0.018526767301822979</cx:pt>
          <cx:pt idx="27">0.010805906128845995</cx:pt>
          <cx:pt idx="28">0.046028210838901261</cx:pt>
          <cx:pt idx="29">0.010673925595974593</cx:pt>
          <cx:pt idx="30">0.017355440072589292</cx:pt>
          <cx:pt idx="33">0.14722428441804833</cx:pt>
          <cx:pt idx="35">0.06846490142703951</cx:pt>
          <cx:pt idx="36">0.034397426379609006</cx:pt>
          <cx:pt idx="37">0.029844097995545656</cx:pt>
          <cx:pt idx="41">0.021892270890043718</cx:pt>
          <cx:pt idx="46">0.013626990018972201</cx:pt>
          <cx:pt idx="48">0.03024003959415986</cx:pt>
          <cx:pt idx="50">0.016382083642662706</cx:pt>
          <cx:pt idx="52">0.022403695454920401</cx:pt>
          <cx:pt idx="53">0.019038191866699659</cx:pt>
          <cx:pt idx="54">0.017107976573455412</cx:pt>
          <cx:pt idx="56">0.011300833127113752</cx:pt>
          <cx:pt idx="57">0.01136682339354945</cx:pt>
          <cx:pt idx="60">0.017256454672935743</cx:pt>
          <cx:pt idx="63">0.020028045863235172</cx:pt>
          <cx:pt idx="64">0.013346531386620474</cx:pt>
          <cx:pt idx="66">0.037037037037037035</cx:pt>
        </cx:lvl>
      </cx:numDim>
    </cx:data>
  </cx:chartData>
  <cx:chart>
    <cx:plotArea>
      <cx:plotAreaRegion>
        <cx:series layoutId="treemap" uniqueId="{4D31F266-473E-463B-AA89-B6177EA934EC}">
          <cx:dataLabels pos="inEnd">
            <cx:numFmt formatCode="0.0%" sourceLinked="0"/>
            <cx:visibility seriesName="0" categoryName="1" value="1"/>
            <cx:separator>, </cx:separator>
          </cx:dataLabels>
          <cx:dataId val="0"/>
          <cx:layoutPr>
            <cx:parentLabelLayout val="none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6DB92-94B0-459B-8566-454AEF3347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9A6025C-43F1-4E64-9064-C671AD153D91}">
      <dgm:prSet phldrT="[Tekst]" custT="1"/>
      <dgm:spPr/>
      <dgm:t>
        <a:bodyPr/>
        <a:lstStyle/>
        <a:p>
          <a:r>
            <a:rPr lang="pl-PL" sz="1800" dirty="0"/>
            <a:t>Model optymalizacyjny (wyłącznie minimalizacja kosztów systemowych)</a:t>
          </a:r>
          <a:endParaRPr lang="en-US" sz="1800" dirty="0"/>
        </a:p>
      </dgm:t>
    </dgm:pt>
    <dgm:pt modelId="{17AEDCBE-7F88-44AF-9E95-CB3829B79815}" type="parTrans" cxnId="{24B38CB0-3C12-4CFD-B3F2-5FF443A3DB19}">
      <dgm:prSet/>
      <dgm:spPr/>
      <dgm:t>
        <a:bodyPr/>
        <a:lstStyle/>
        <a:p>
          <a:endParaRPr lang="en-US" sz="1400"/>
        </a:p>
      </dgm:t>
    </dgm:pt>
    <dgm:pt modelId="{8003D400-D4C7-4A60-98E9-032A4796D001}" type="sibTrans" cxnId="{24B38CB0-3C12-4CFD-B3F2-5FF443A3DB19}">
      <dgm:prSet custT="1"/>
      <dgm:spPr/>
      <dgm:t>
        <a:bodyPr/>
        <a:lstStyle/>
        <a:p>
          <a:endParaRPr lang="en-US" sz="1400" dirty="0"/>
        </a:p>
      </dgm:t>
    </dgm:pt>
    <dgm:pt modelId="{5516C7C9-4AEF-41F2-A3AB-DD41FFD784D9}">
      <dgm:prSet phldrT="[Tekst]" custT="1"/>
      <dgm:spPr/>
      <dgm:t>
        <a:bodyPr/>
        <a:lstStyle/>
        <a:p>
          <a:r>
            <a:rPr lang="pl-PL" sz="1800" dirty="0"/>
            <a:t>Miks energetyczny</a:t>
          </a:r>
          <a:endParaRPr lang="en-US" sz="1800" dirty="0"/>
        </a:p>
      </dgm:t>
    </dgm:pt>
    <dgm:pt modelId="{3B1DB000-8B79-4AD7-B78C-4FE4F0AF4336}" type="parTrans" cxnId="{24F3EFC6-FC1F-4FF4-BA9A-944B93C0BDEA}">
      <dgm:prSet/>
      <dgm:spPr/>
      <dgm:t>
        <a:bodyPr/>
        <a:lstStyle/>
        <a:p>
          <a:endParaRPr lang="en-US" sz="1400"/>
        </a:p>
      </dgm:t>
    </dgm:pt>
    <dgm:pt modelId="{7C4A095D-D33C-425B-B7EB-9D245C44B01D}" type="sibTrans" cxnId="{24F3EFC6-FC1F-4FF4-BA9A-944B93C0BDEA}">
      <dgm:prSet custT="1"/>
      <dgm:spPr/>
      <dgm:t>
        <a:bodyPr/>
        <a:lstStyle/>
        <a:p>
          <a:endParaRPr lang="en-US" sz="1400" dirty="0"/>
        </a:p>
      </dgm:t>
    </dgm:pt>
    <dgm:pt modelId="{073F1FA3-A50C-409E-A38A-AA66092D04DE}">
      <dgm:prSet phldrT="[Tekst]" custT="1"/>
      <dgm:spPr/>
      <dgm:t>
        <a:bodyPr/>
        <a:lstStyle/>
        <a:p>
          <a:r>
            <a:rPr lang="pl-PL" sz="1800" dirty="0"/>
            <a:t>Zagregowane efekty zewnętrzne</a:t>
          </a:r>
        </a:p>
        <a:p>
          <a:r>
            <a:rPr lang="pl-PL" sz="1800" dirty="0"/>
            <a:t>(np. liczba generowanych miejsc pracy)</a:t>
          </a:r>
          <a:endParaRPr lang="en-US" sz="1800" dirty="0"/>
        </a:p>
      </dgm:t>
    </dgm:pt>
    <dgm:pt modelId="{E4115E1F-7721-4DD5-BA13-851240CB2E9D}" type="parTrans" cxnId="{E4B2F799-46A1-492D-8BCD-D6B823330C7A}">
      <dgm:prSet/>
      <dgm:spPr/>
      <dgm:t>
        <a:bodyPr/>
        <a:lstStyle/>
        <a:p>
          <a:endParaRPr lang="en-US" sz="1400"/>
        </a:p>
      </dgm:t>
    </dgm:pt>
    <dgm:pt modelId="{736DD454-83B1-481B-817C-FC723251E8B0}" type="sibTrans" cxnId="{E4B2F799-46A1-492D-8BCD-D6B823330C7A}">
      <dgm:prSet/>
      <dgm:spPr/>
      <dgm:t>
        <a:bodyPr/>
        <a:lstStyle/>
        <a:p>
          <a:endParaRPr lang="en-US" sz="1400"/>
        </a:p>
      </dgm:t>
    </dgm:pt>
    <dgm:pt modelId="{FC1F9778-D76A-4781-9722-B14108CAA0D2}" type="pres">
      <dgm:prSet presAssocID="{3906DB92-94B0-459B-8566-454AEF3347C6}" presName="Name0" presStyleCnt="0">
        <dgm:presLayoutVars>
          <dgm:dir/>
          <dgm:resizeHandles val="exact"/>
        </dgm:presLayoutVars>
      </dgm:prSet>
      <dgm:spPr/>
    </dgm:pt>
    <dgm:pt modelId="{6CDFC982-B6AE-4CE2-B88A-E7DCC9F46F8C}" type="pres">
      <dgm:prSet presAssocID="{89A6025C-43F1-4E64-9064-C671AD153D91}" presName="node" presStyleLbl="node1" presStyleIdx="0" presStyleCnt="3" custLinFactNeighborX="-2434" custLinFactNeighborY="-2704">
        <dgm:presLayoutVars>
          <dgm:bulletEnabled val="1"/>
        </dgm:presLayoutVars>
      </dgm:prSet>
      <dgm:spPr/>
    </dgm:pt>
    <dgm:pt modelId="{94D72A37-8B0D-4FC9-B0F5-4DE01CC64B3E}" type="pres">
      <dgm:prSet presAssocID="{8003D400-D4C7-4A60-98E9-032A4796D001}" presName="sibTrans" presStyleLbl="sibTrans2D1" presStyleIdx="0" presStyleCnt="2"/>
      <dgm:spPr/>
    </dgm:pt>
    <dgm:pt modelId="{43DAE4B4-7E81-4DC9-B92C-4EB97888C930}" type="pres">
      <dgm:prSet presAssocID="{8003D400-D4C7-4A60-98E9-032A4796D001}" presName="connectorText" presStyleLbl="sibTrans2D1" presStyleIdx="0" presStyleCnt="2"/>
      <dgm:spPr/>
    </dgm:pt>
    <dgm:pt modelId="{E1739D6D-EF29-41D9-A151-A73115AA6F0B}" type="pres">
      <dgm:prSet presAssocID="{5516C7C9-4AEF-41F2-A3AB-DD41FFD784D9}" presName="node" presStyleLbl="node1" presStyleIdx="1" presStyleCnt="3">
        <dgm:presLayoutVars>
          <dgm:bulletEnabled val="1"/>
        </dgm:presLayoutVars>
      </dgm:prSet>
      <dgm:spPr/>
    </dgm:pt>
    <dgm:pt modelId="{B09E1639-87AD-41E4-BDCD-D70FE4DF83FD}" type="pres">
      <dgm:prSet presAssocID="{7C4A095D-D33C-425B-B7EB-9D245C44B01D}" presName="sibTrans" presStyleLbl="sibTrans2D1" presStyleIdx="1" presStyleCnt="2"/>
      <dgm:spPr/>
    </dgm:pt>
    <dgm:pt modelId="{C338BB1F-DAB1-43D3-B857-3A7855603476}" type="pres">
      <dgm:prSet presAssocID="{7C4A095D-D33C-425B-B7EB-9D245C44B01D}" presName="connectorText" presStyleLbl="sibTrans2D1" presStyleIdx="1" presStyleCnt="2"/>
      <dgm:spPr/>
    </dgm:pt>
    <dgm:pt modelId="{A95C11F9-1DD0-433C-AF4F-5CB4FEE758B9}" type="pres">
      <dgm:prSet presAssocID="{073F1FA3-A50C-409E-A38A-AA66092D04DE}" presName="node" presStyleLbl="node1" presStyleIdx="2" presStyleCnt="3">
        <dgm:presLayoutVars>
          <dgm:bulletEnabled val="1"/>
        </dgm:presLayoutVars>
      </dgm:prSet>
      <dgm:spPr/>
    </dgm:pt>
  </dgm:ptLst>
  <dgm:cxnLst>
    <dgm:cxn modelId="{DD7FB75D-68FE-4EF4-855E-905525364949}" type="presOf" srcId="{8003D400-D4C7-4A60-98E9-032A4796D001}" destId="{94D72A37-8B0D-4FC9-B0F5-4DE01CC64B3E}" srcOrd="0" destOrd="0" presId="urn:microsoft.com/office/officeart/2005/8/layout/process1"/>
    <dgm:cxn modelId="{0157B767-DCDD-465A-865A-4856C2411C52}" type="presOf" srcId="{8003D400-D4C7-4A60-98E9-032A4796D001}" destId="{43DAE4B4-7E81-4DC9-B92C-4EB97888C930}" srcOrd="1" destOrd="0" presId="urn:microsoft.com/office/officeart/2005/8/layout/process1"/>
    <dgm:cxn modelId="{C530FA8D-A2F0-4A8D-8252-367AE4D5318F}" type="presOf" srcId="{7C4A095D-D33C-425B-B7EB-9D245C44B01D}" destId="{B09E1639-87AD-41E4-BDCD-D70FE4DF83FD}" srcOrd="0" destOrd="0" presId="urn:microsoft.com/office/officeart/2005/8/layout/process1"/>
    <dgm:cxn modelId="{E4B2F799-46A1-492D-8BCD-D6B823330C7A}" srcId="{3906DB92-94B0-459B-8566-454AEF3347C6}" destId="{073F1FA3-A50C-409E-A38A-AA66092D04DE}" srcOrd="2" destOrd="0" parTransId="{E4115E1F-7721-4DD5-BA13-851240CB2E9D}" sibTransId="{736DD454-83B1-481B-817C-FC723251E8B0}"/>
    <dgm:cxn modelId="{24B38CB0-3C12-4CFD-B3F2-5FF443A3DB19}" srcId="{3906DB92-94B0-459B-8566-454AEF3347C6}" destId="{89A6025C-43F1-4E64-9064-C671AD153D91}" srcOrd="0" destOrd="0" parTransId="{17AEDCBE-7F88-44AF-9E95-CB3829B79815}" sibTransId="{8003D400-D4C7-4A60-98E9-032A4796D001}"/>
    <dgm:cxn modelId="{785DF4B6-C958-416F-8645-977B17ACEDBC}" type="presOf" srcId="{073F1FA3-A50C-409E-A38A-AA66092D04DE}" destId="{A95C11F9-1DD0-433C-AF4F-5CB4FEE758B9}" srcOrd="0" destOrd="0" presId="urn:microsoft.com/office/officeart/2005/8/layout/process1"/>
    <dgm:cxn modelId="{25C711B9-9FA3-4D21-B902-6A6139F02D62}" type="presOf" srcId="{3906DB92-94B0-459B-8566-454AEF3347C6}" destId="{FC1F9778-D76A-4781-9722-B14108CAA0D2}" srcOrd="0" destOrd="0" presId="urn:microsoft.com/office/officeart/2005/8/layout/process1"/>
    <dgm:cxn modelId="{BBA2A1C4-C8DA-423B-87AD-A1DB4049E3E5}" type="presOf" srcId="{89A6025C-43F1-4E64-9064-C671AD153D91}" destId="{6CDFC982-B6AE-4CE2-B88A-E7DCC9F46F8C}" srcOrd="0" destOrd="0" presId="urn:microsoft.com/office/officeart/2005/8/layout/process1"/>
    <dgm:cxn modelId="{24F3EFC6-FC1F-4FF4-BA9A-944B93C0BDEA}" srcId="{3906DB92-94B0-459B-8566-454AEF3347C6}" destId="{5516C7C9-4AEF-41F2-A3AB-DD41FFD784D9}" srcOrd="1" destOrd="0" parTransId="{3B1DB000-8B79-4AD7-B78C-4FE4F0AF4336}" sibTransId="{7C4A095D-D33C-425B-B7EB-9D245C44B01D}"/>
    <dgm:cxn modelId="{5BEFC4E2-40C4-4F7D-B815-72E0A6BFCF7D}" type="presOf" srcId="{7C4A095D-D33C-425B-B7EB-9D245C44B01D}" destId="{C338BB1F-DAB1-43D3-B857-3A7855603476}" srcOrd="1" destOrd="0" presId="urn:microsoft.com/office/officeart/2005/8/layout/process1"/>
    <dgm:cxn modelId="{93A7F4FF-68E5-4756-88B2-4F12A92009CD}" type="presOf" srcId="{5516C7C9-4AEF-41F2-A3AB-DD41FFD784D9}" destId="{E1739D6D-EF29-41D9-A151-A73115AA6F0B}" srcOrd="0" destOrd="0" presId="urn:microsoft.com/office/officeart/2005/8/layout/process1"/>
    <dgm:cxn modelId="{D3E8CF40-08E1-4191-953B-51ECB1F54AD1}" type="presParOf" srcId="{FC1F9778-D76A-4781-9722-B14108CAA0D2}" destId="{6CDFC982-B6AE-4CE2-B88A-E7DCC9F46F8C}" srcOrd="0" destOrd="0" presId="urn:microsoft.com/office/officeart/2005/8/layout/process1"/>
    <dgm:cxn modelId="{F50B9708-E95D-4A9C-8C14-2A1DC2B1652A}" type="presParOf" srcId="{FC1F9778-D76A-4781-9722-B14108CAA0D2}" destId="{94D72A37-8B0D-4FC9-B0F5-4DE01CC64B3E}" srcOrd="1" destOrd="0" presId="urn:microsoft.com/office/officeart/2005/8/layout/process1"/>
    <dgm:cxn modelId="{F0551AF4-9D5C-4C5C-8314-734185644EEA}" type="presParOf" srcId="{94D72A37-8B0D-4FC9-B0F5-4DE01CC64B3E}" destId="{43DAE4B4-7E81-4DC9-B92C-4EB97888C930}" srcOrd="0" destOrd="0" presId="urn:microsoft.com/office/officeart/2005/8/layout/process1"/>
    <dgm:cxn modelId="{7347727A-F24E-4A72-8AA4-E5D452DF377C}" type="presParOf" srcId="{FC1F9778-D76A-4781-9722-B14108CAA0D2}" destId="{E1739D6D-EF29-41D9-A151-A73115AA6F0B}" srcOrd="2" destOrd="0" presId="urn:microsoft.com/office/officeart/2005/8/layout/process1"/>
    <dgm:cxn modelId="{2B6C9ADE-23FF-4C1E-A018-323EE4BC80C3}" type="presParOf" srcId="{FC1F9778-D76A-4781-9722-B14108CAA0D2}" destId="{B09E1639-87AD-41E4-BDCD-D70FE4DF83FD}" srcOrd="3" destOrd="0" presId="urn:microsoft.com/office/officeart/2005/8/layout/process1"/>
    <dgm:cxn modelId="{C9822C23-06BE-407B-B6AE-326C2D96C297}" type="presParOf" srcId="{B09E1639-87AD-41E4-BDCD-D70FE4DF83FD}" destId="{C338BB1F-DAB1-43D3-B857-3A7855603476}" srcOrd="0" destOrd="0" presId="urn:microsoft.com/office/officeart/2005/8/layout/process1"/>
    <dgm:cxn modelId="{3F665AB4-CCAF-45FA-B6B2-EB60030E34C5}" type="presParOf" srcId="{FC1F9778-D76A-4781-9722-B14108CAA0D2}" destId="{A95C11F9-1DD0-433C-AF4F-5CB4FEE758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6DB92-94B0-459B-8566-454AEF3347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9A6025C-43F1-4E64-9064-C671AD153D91}">
      <dgm:prSet phldrT="[Tekst]" custT="1"/>
      <dgm:spPr/>
      <dgm:t>
        <a:bodyPr/>
        <a:lstStyle/>
        <a:p>
          <a:r>
            <a:rPr lang="pl-PL" sz="1800" dirty="0"/>
            <a:t>Model optymalizacyjny (warunkowa minimalizacja kosztów </a:t>
          </a:r>
          <a:r>
            <a:rPr lang="pl-PL" sz="1800" b="1" dirty="0">
              <a:solidFill>
                <a:srgbClr val="FFFF00"/>
              </a:solidFill>
            </a:rPr>
            <a:t>przy uwzględnieniu</a:t>
          </a:r>
          <a:r>
            <a:rPr lang="pl-PL" sz="1800" dirty="0"/>
            <a:t> skali i sektorowego rozkładu efektów zewnętrznych) </a:t>
          </a:r>
          <a:endParaRPr lang="en-US" sz="1800" dirty="0"/>
        </a:p>
      </dgm:t>
    </dgm:pt>
    <dgm:pt modelId="{17AEDCBE-7F88-44AF-9E95-CB3829B79815}" type="parTrans" cxnId="{24B38CB0-3C12-4CFD-B3F2-5FF443A3DB19}">
      <dgm:prSet/>
      <dgm:spPr/>
      <dgm:t>
        <a:bodyPr/>
        <a:lstStyle/>
        <a:p>
          <a:endParaRPr lang="en-US" sz="1400"/>
        </a:p>
      </dgm:t>
    </dgm:pt>
    <dgm:pt modelId="{8003D400-D4C7-4A60-98E9-032A4796D001}" type="sibTrans" cxnId="{24B38CB0-3C12-4CFD-B3F2-5FF443A3DB19}">
      <dgm:prSet custT="1"/>
      <dgm:spPr/>
      <dgm:t>
        <a:bodyPr/>
        <a:lstStyle/>
        <a:p>
          <a:endParaRPr lang="en-US" sz="1400" dirty="0"/>
        </a:p>
      </dgm:t>
    </dgm:pt>
    <dgm:pt modelId="{5516C7C9-4AEF-41F2-A3AB-DD41FFD784D9}">
      <dgm:prSet phldrT="[Tekst]" custT="1"/>
      <dgm:spPr/>
      <dgm:t>
        <a:bodyPr/>
        <a:lstStyle/>
        <a:p>
          <a:r>
            <a:rPr lang="pl-PL" sz="1800" dirty="0"/>
            <a:t>Miks energetyczny</a:t>
          </a:r>
          <a:endParaRPr lang="en-US" sz="1800" dirty="0"/>
        </a:p>
      </dgm:t>
    </dgm:pt>
    <dgm:pt modelId="{3B1DB000-8B79-4AD7-B78C-4FE4F0AF4336}" type="parTrans" cxnId="{24F3EFC6-FC1F-4FF4-BA9A-944B93C0BDEA}">
      <dgm:prSet/>
      <dgm:spPr/>
      <dgm:t>
        <a:bodyPr/>
        <a:lstStyle/>
        <a:p>
          <a:endParaRPr lang="en-US" sz="1400"/>
        </a:p>
      </dgm:t>
    </dgm:pt>
    <dgm:pt modelId="{7C4A095D-D33C-425B-B7EB-9D245C44B01D}" type="sibTrans" cxnId="{24F3EFC6-FC1F-4FF4-BA9A-944B93C0BDEA}">
      <dgm:prSet custT="1"/>
      <dgm:spPr/>
      <dgm:t>
        <a:bodyPr/>
        <a:lstStyle/>
        <a:p>
          <a:endParaRPr lang="en-US" sz="1400"/>
        </a:p>
      </dgm:t>
    </dgm:pt>
    <dgm:pt modelId="{FC1F9778-D76A-4781-9722-B14108CAA0D2}" type="pres">
      <dgm:prSet presAssocID="{3906DB92-94B0-459B-8566-454AEF3347C6}" presName="Name0" presStyleCnt="0">
        <dgm:presLayoutVars>
          <dgm:dir/>
          <dgm:resizeHandles val="exact"/>
        </dgm:presLayoutVars>
      </dgm:prSet>
      <dgm:spPr/>
    </dgm:pt>
    <dgm:pt modelId="{6CDFC982-B6AE-4CE2-B88A-E7DCC9F46F8C}" type="pres">
      <dgm:prSet presAssocID="{89A6025C-43F1-4E64-9064-C671AD153D91}" presName="node" presStyleLbl="node1" presStyleIdx="0" presStyleCnt="2" custLinFactNeighborX="-2434" custLinFactNeighborY="-2704">
        <dgm:presLayoutVars>
          <dgm:bulletEnabled val="1"/>
        </dgm:presLayoutVars>
      </dgm:prSet>
      <dgm:spPr/>
    </dgm:pt>
    <dgm:pt modelId="{94D72A37-8B0D-4FC9-B0F5-4DE01CC64B3E}" type="pres">
      <dgm:prSet presAssocID="{8003D400-D4C7-4A60-98E9-032A4796D001}" presName="sibTrans" presStyleLbl="sibTrans2D1" presStyleIdx="0" presStyleCnt="1"/>
      <dgm:spPr/>
    </dgm:pt>
    <dgm:pt modelId="{43DAE4B4-7E81-4DC9-B92C-4EB97888C930}" type="pres">
      <dgm:prSet presAssocID="{8003D400-D4C7-4A60-98E9-032A4796D001}" presName="connectorText" presStyleLbl="sibTrans2D1" presStyleIdx="0" presStyleCnt="1"/>
      <dgm:spPr/>
    </dgm:pt>
    <dgm:pt modelId="{E1739D6D-EF29-41D9-A151-A73115AA6F0B}" type="pres">
      <dgm:prSet presAssocID="{5516C7C9-4AEF-41F2-A3AB-DD41FFD784D9}" presName="node" presStyleLbl="node1" presStyleIdx="1" presStyleCnt="2">
        <dgm:presLayoutVars>
          <dgm:bulletEnabled val="1"/>
        </dgm:presLayoutVars>
      </dgm:prSet>
      <dgm:spPr/>
    </dgm:pt>
  </dgm:ptLst>
  <dgm:cxnLst>
    <dgm:cxn modelId="{DD7FB75D-68FE-4EF4-855E-905525364949}" type="presOf" srcId="{8003D400-D4C7-4A60-98E9-032A4796D001}" destId="{94D72A37-8B0D-4FC9-B0F5-4DE01CC64B3E}" srcOrd="0" destOrd="0" presId="urn:microsoft.com/office/officeart/2005/8/layout/process1"/>
    <dgm:cxn modelId="{0157B767-DCDD-465A-865A-4856C2411C52}" type="presOf" srcId="{8003D400-D4C7-4A60-98E9-032A4796D001}" destId="{43DAE4B4-7E81-4DC9-B92C-4EB97888C930}" srcOrd="1" destOrd="0" presId="urn:microsoft.com/office/officeart/2005/8/layout/process1"/>
    <dgm:cxn modelId="{24B38CB0-3C12-4CFD-B3F2-5FF443A3DB19}" srcId="{3906DB92-94B0-459B-8566-454AEF3347C6}" destId="{89A6025C-43F1-4E64-9064-C671AD153D91}" srcOrd="0" destOrd="0" parTransId="{17AEDCBE-7F88-44AF-9E95-CB3829B79815}" sibTransId="{8003D400-D4C7-4A60-98E9-032A4796D001}"/>
    <dgm:cxn modelId="{25C711B9-9FA3-4D21-B902-6A6139F02D62}" type="presOf" srcId="{3906DB92-94B0-459B-8566-454AEF3347C6}" destId="{FC1F9778-D76A-4781-9722-B14108CAA0D2}" srcOrd="0" destOrd="0" presId="urn:microsoft.com/office/officeart/2005/8/layout/process1"/>
    <dgm:cxn modelId="{BBA2A1C4-C8DA-423B-87AD-A1DB4049E3E5}" type="presOf" srcId="{89A6025C-43F1-4E64-9064-C671AD153D91}" destId="{6CDFC982-B6AE-4CE2-B88A-E7DCC9F46F8C}" srcOrd="0" destOrd="0" presId="urn:microsoft.com/office/officeart/2005/8/layout/process1"/>
    <dgm:cxn modelId="{24F3EFC6-FC1F-4FF4-BA9A-944B93C0BDEA}" srcId="{3906DB92-94B0-459B-8566-454AEF3347C6}" destId="{5516C7C9-4AEF-41F2-A3AB-DD41FFD784D9}" srcOrd="1" destOrd="0" parTransId="{3B1DB000-8B79-4AD7-B78C-4FE4F0AF4336}" sibTransId="{7C4A095D-D33C-425B-B7EB-9D245C44B01D}"/>
    <dgm:cxn modelId="{93A7F4FF-68E5-4756-88B2-4F12A92009CD}" type="presOf" srcId="{5516C7C9-4AEF-41F2-A3AB-DD41FFD784D9}" destId="{E1739D6D-EF29-41D9-A151-A73115AA6F0B}" srcOrd="0" destOrd="0" presId="urn:microsoft.com/office/officeart/2005/8/layout/process1"/>
    <dgm:cxn modelId="{D3E8CF40-08E1-4191-953B-51ECB1F54AD1}" type="presParOf" srcId="{FC1F9778-D76A-4781-9722-B14108CAA0D2}" destId="{6CDFC982-B6AE-4CE2-B88A-E7DCC9F46F8C}" srcOrd="0" destOrd="0" presId="urn:microsoft.com/office/officeart/2005/8/layout/process1"/>
    <dgm:cxn modelId="{F50B9708-E95D-4A9C-8C14-2A1DC2B1652A}" type="presParOf" srcId="{FC1F9778-D76A-4781-9722-B14108CAA0D2}" destId="{94D72A37-8B0D-4FC9-B0F5-4DE01CC64B3E}" srcOrd="1" destOrd="0" presId="urn:microsoft.com/office/officeart/2005/8/layout/process1"/>
    <dgm:cxn modelId="{F0551AF4-9D5C-4C5C-8314-734185644EEA}" type="presParOf" srcId="{94D72A37-8B0D-4FC9-B0F5-4DE01CC64B3E}" destId="{43DAE4B4-7E81-4DC9-B92C-4EB97888C930}" srcOrd="0" destOrd="0" presId="urn:microsoft.com/office/officeart/2005/8/layout/process1"/>
    <dgm:cxn modelId="{7347727A-F24E-4A72-8AA4-E5D452DF377C}" type="presParOf" srcId="{FC1F9778-D76A-4781-9722-B14108CAA0D2}" destId="{E1739D6D-EF29-41D9-A151-A73115AA6F0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D0EE8-C331-49FD-B52D-AAE0CE66004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73653E9-DE1B-4D4F-B858-8597BC279AE6}">
      <dgm:prSet phldrT="[Tekst]" custT="1"/>
      <dgm:spPr>
        <a:solidFill>
          <a:srgbClr val="0070C0"/>
        </a:solidFill>
        <a:ln>
          <a:noFill/>
        </a:ln>
      </dgm:spPr>
      <dgm:t>
        <a:bodyPr/>
        <a:lstStyle/>
        <a:p>
          <a:pPr algn="ctr"/>
          <a:r>
            <a:rPr lang="pl-PL" sz="1400" b="1" dirty="0">
              <a:ln>
                <a:noFill/>
              </a:ln>
            </a:rPr>
            <a:t>1 MW </a:t>
          </a:r>
          <a:r>
            <a:rPr lang="pl-PL" sz="1400" dirty="0">
              <a:ln>
                <a:noFill/>
              </a:ln>
            </a:rPr>
            <a:t> zainstalowanej mocy</a:t>
          </a:r>
          <a:endParaRPr lang="pl-PL" sz="1400" i="1" dirty="0">
            <a:ln>
              <a:noFill/>
            </a:ln>
          </a:endParaRPr>
        </a:p>
      </dgm:t>
    </dgm:pt>
    <dgm:pt modelId="{9F92EBC4-A4E9-478F-AD55-2C583A8F6726}" type="parTrans" cxnId="{0BC3F137-5DE9-423D-9371-0D1629BFB338}">
      <dgm:prSet/>
      <dgm:spPr/>
      <dgm:t>
        <a:bodyPr/>
        <a:lstStyle/>
        <a:p>
          <a:pPr algn="ctr"/>
          <a:endParaRPr lang="pl-PL" sz="2400">
            <a:ln>
              <a:noFill/>
            </a:ln>
          </a:endParaRPr>
        </a:p>
      </dgm:t>
    </dgm:pt>
    <dgm:pt modelId="{07DB45EA-5612-46B9-A488-B905A9C66AD9}" type="sibTrans" cxnId="{0BC3F137-5DE9-423D-9371-0D1629BFB338}">
      <dgm:prSet/>
      <dgm:spPr/>
      <dgm:t>
        <a:bodyPr/>
        <a:lstStyle/>
        <a:p>
          <a:pPr algn="ctr"/>
          <a:endParaRPr lang="pl-PL" sz="2400">
            <a:ln>
              <a:noFill/>
            </a:ln>
          </a:endParaRPr>
        </a:p>
      </dgm:t>
    </dgm:pt>
    <dgm:pt modelId="{F53F5A6F-C983-4E65-BCBF-408B8D0EB6D7}">
      <dgm:prSet phldrT="[Tekst]" custT="1"/>
      <dgm:spPr>
        <a:solidFill>
          <a:srgbClr val="0070C0"/>
        </a:solidFill>
        <a:ln>
          <a:noFill/>
        </a:ln>
      </dgm:spPr>
      <dgm:t>
        <a:bodyPr/>
        <a:lstStyle/>
        <a:p>
          <a:pPr algn="ctr"/>
          <a:r>
            <a:rPr lang="pl-PL" sz="1400" dirty="0">
              <a:ln>
                <a:noFill/>
              </a:ln>
            </a:rPr>
            <a:t>Pełnoetatowe kontrakty jednoroczne</a:t>
          </a:r>
          <a:endParaRPr lang="pl-PL" sz="1400" b="1" dirty="0">
            <a:ln>
              <a:noFill/>
            </a:ln>
          </a:endParaRPr>
        </a:p>
        <a:p>
          <a:pPr algn="ctr"/>
          <a:r>
            <a:rPr lang="pl-PL" sz="1400" b="1" dirty="0">
              <a:ln>
                <a:noFill/>
              </a:ln>
            </a:rPr>
            <a:t> 15,15     10,40     9,32     7,90     </a:t>
          </a:r>
        </a:p>
        <a:p>
          <a:pPr algn="ctr"/>
          <a:r>
            <a:rPr lang="pl-PL" sz="1400" b="1" dirty="0">
              <a:ln>
                <a:noFill/>
              </a:ln>
            </a:rPr>
            <a:t>   PV1        PV2       PV3       PV4</a:t>
          </a:r>
        </a:p>
      </dgm:t>
    </dgm:pt>
    <dgm:pt modelId="{FD0DA6F4-F800-4AAA-9521-BF7B92BADBFE}" type="parTrans" cxnId="{BBFC47A7-93BB-4A1B-8F40-D71E382139B7}">
      <dgm:prSet/>
      <dgm:spPr/>
      <dgm:t>
        <a:bodyPr/>
        <a:lstStyle/>
        <a:p>
          <a:pPr algn="ctr"/>
          <a:endParaRPr lang="pl-PL" sz="2400">
            <a:ln>
              <a:noFill/>
            </a:ln>
          </a:endParaRPr>
        </a:p>
      </dgm:t>
    </dgm:pt>
    <dgm:pt modelId="{D7B77C90-839F-4944-BEFF-68FEFF651DD1}" type="sibTrans" cxnId="{BBFC47A7-93BB-4A1B-8F40-D71E382139B7}">
      <dgm:prSet/>
      <dgm:spPr/>
      <dgm:t>
        <a:bodyPr/>
        <a:lstStyle/>
        <a:p>
          <a:pPr algn="ctr"/>
          <a:endParaRPr lang="pl-PL" sz="2400">
            <a:ln>
              <a:noFill/>
            </a:ln>
          </a:endParaRPr>
        </a:p>
      </dgm:t>
    </dgm:pt>
    <dgm:pt modelId="{FEC2B3B2-52A2-470B-BB6B-9C7B16859F6E}">
      <dgm:prSet phldrT="[Tekst]" custT="1"/>
      <dgm:spPr>
        <a:solidFill>
          <a:srgbClr val="0070C0"/>
        </a:solidFill>
        <a:ln>
          <a:noFill/>
        </a:ln>
      </dgm:spPr>
      <dgm:t>
        <a:bodyPr/>
        <a:lstStyle/>
        <a:p>
          <a:pPr algn="ctr"/>
          <a:r>
            <a:rPr lang="pl-PL" sz="1400" dirty="0">
              <a:ln>
                <a:noFill/>
              </a:ln>
            </a:rPr>
            <a:t>Produkcja globalna [mln PLN]</a:t>
          </a:r>
          <a:endParaRPr lang="pl-PL" sz="1400" b="1" dirty="0">
            <a:ln>
              <a:noFill/>
            </a:ln>
          </a:endParaRPr>
        </a:p>
        <a:p>
          <a:pPr algn="ctr"/>
          <a:r>
            <a:rPr lang="pl-PL" sz="1400" b="1" dirty="0">
              <a:ln>
                <a:noFill/>
              </a:ln>
            </a:rPr>
            <a:t>     6,15     4,22     3,35     3,20  </a:t>
          </a:r>
        </a:p>
        <a:p>
          <a:pPr algn="ctr"/>
          <a:r>
            <a:rPr lang="pl-PL" sz="1400" b="1" dirty="0">
              <a:ln>
                <a:noFill/>
              </a:ln>
            </a:rPr>
            <a:t>     PV1     PV2      PV3      PV4</a:t>
          </a:r>
          <a:endParaRPr lang="pl-PL" sz="1400" dirty="0">
            <a:ln>
              <a:noFill/>
            </a:ln>
          </a:endParaRPr>
        </a:p>
      </dgm:t>
    </dgm:pt>
    <dgm:pt modelId="{DE7C8E1B-AFBD-4CBD-8EC8-1FAC0369D1F7}" type="parTrans" cxnId="{9C81A885-13AC-47DB-8E26-8F5CA735DBD9}">
      <dgm:prSet/>
      <dgm:spPr/>
      <dgm:t>
        <a:bodyPr/>
        <a:lstStyle/>
        <a:p>
          <a:pPr algn="ctr"/>
          <a:endParaRPr lang="pl-PL" sz="2400">
            <a:ln>
              <a:noFill/>
            </a:ln>
          </a:endParaRPr>
        </a:p>
      </dgm:t>
    </dgm:pt>
    <dgm:pt modelId="{4F8268D3-4910-4DB7-97F0-CCE750E3A50B}" type="sibTrans" cxnId="{9C81A885-13AC-47DB-8E26-8F5CA735DBD9}">
      <dgm:prSet/>
      <dgm:spPr/>
      <dgm:t>
        <a:bodyPr/>
        <a:lstStyle/>
        <a:p>
          <a:pPr algn="ctr"/>
          <a:endParaRPr lang="pl-PL" sz="2400">
            <a:ln>
              <a:noFill/>
            </a:ln>
          </a:endParaRPr>
        </a:p>
      </dgm:t>
    </dgm:pt>
    <dgm:pt modelId="{3CE46BF6-70A6-4F7F-828A-5731F08EBFBE}">
      <dgm:prSet phldrT="[Tekst]" custT="1"/>
      <dgm:spPr>
        <a:solidFill>
          <a:srgbClr val="0070C0"/>
        </a:solidFill>
        <a:ln>
          <a:noFill/>
        </a:ln>
      </dgm:spPr>
      <dgm:t>
        <a:bodyPr/>
        <a:lstStyle/>
        <a:p>
          <a:pPr algn="ctr"/>
          <a:r>
            <a:rPr lang="pl-PL" sz="1400" dirty="0">
              <a:ln>
                <a:noFill/>
              </a:ln>
            </a:rPr>
            <a:t> Emisja CO</a:t>
          </a:r>
          <a:r>
            <a:rPr lang="pl-PL" sz="1400" baseline="-25000" dirty="0">
              <a:ln>
                <a:noFill/>
              </a:ln>
            </a:rPr>
            <a:t>2</a:t>
          </a:r>
          <a:r>
            <a:rPr lang="pl-PL" sz="1400" dirty="0">
              <a:ln>
                <a:noFill/>
              </a:ln>
            </a:rPr>
            <a:t> [kt]</a:t>
          </a:r>
          <a:endParaRPr lang="pl-PL" sz="1400" b="1" dirty="0">
            <a:ln>
              <a:noFill/>
            </a:ln>
          </a:endParaRPr>
        </a:p>
        <a:p>
          <a:pPr algn="ctr"/>
          <a:r>
            <a:rPr lang="pl-PL" sz="1400" b="1" dirty="0">
              <a:ln>
                <a:noFill/>
              </a:ln>
            </a:rPr>
            <a:t>0,23     0,16     0,13     0,12 </a:t>
          </a:r>
        </a:p>
        <a:p>
          <a:pPr algn="ctr"/>
          <a:r>
            <a:rPr lang="pl-PL" sz="1400" b="1" dirty="0">
              <a:ln>
                <a:noFill/>
              </a:ln>
            </a:rPr>
            <a:t>PV1      PV2     PV3     PV4</a:t>
          </a:r>
          <a:endParaRPr lang="pl-PL" sz="1400" dirty="0">
            <a:ln>
              <a:noFill/>
            </a:ln>
          </a:endParaRPr>
        </a:p>
      </dgm:t>
    </dgm:pt>
    <dgm:pt modelId="{46A3341F-EDC7-4D9C-8478-053F71E823EC}" type="parTrans" cxnId="{4EEA8D75-DE09-45EF-AD05-0AC7171C541A}">
      <dgm:prSet/>
      <dgm:spPr/>
      <dgm:t>
        <a:bodyPr/>
        <a:lstStyle/>
        <a:p>
          <a:pPr algn="ctr"/>
          <a:endParaRPr lang="pl-PL" sz="2400">
            <a:ln>
              <a:noFill/>
            </a:ln>
          </a:endParaRPr>
        </a:p>
      </dgm:t>
    </dgm:pt>
    <dgm:pt modelId="{2C4C85C0-FAFA-4207-89B5-A63EDD88D281}" type="sibTrans" cxnId="{4EEA8D75-DE09-45EF-AD05-0AC7171C541A}">
      <dgm:prSet/>
      <dgm:spPr/>
      <dgm:t>
        <a:bodyPr/>
        <a:lstStyle/>
        <a:p>
          <a:pPr algn="ctr"/>
          <a:endParaRPr lang="pl-PL" sz="2400">
            <a:ln>
              <a:noFill/>
            </a:ln>
          </a:endParaRPr>
        </a:p>
      </dgm:t>
    </dgm:pt>
    <dgm:pt modelId="{FD1E4AB0-BB0E-40F9-B62B-3B8834A1F562}">
      <dgm:prSet phldrT="[Tekst]" custT="1"/>
      <dgm:spPr>
        <a:solidFill>
          <a:srgbClr val="0070C0"/>
        </a:solidFill>
        <a:ln>
          <a:noFill/>
        </a:ln>
      </dgm:spPr>
      <dgm:t>
        <a:bodyPr/>
        <a:lstStyle/>
        <a:p>
          <a:pPr algn="ctr"/>
          <a:r>
            <a:rPr lang="pl-PL" sz="1400" dirty="0">
              <a:ln>
                <a:noFill/>
              </a:ln>
            </a:rPr>
            <a:t>Wartość dodana [mln PLN]</a:t>
          </a:r>
          <a:endParaRPr lang="pl-PL" sz="1400" b="1" dirty="0">
            <a:ln>
              <a:noFill/>
            </a:ln>
          </a:endParaRPr>
        </a:p>
        <a:p>
          <a:pPr algn="ctr"/>
          <a:r>
            <a:rPr lang="pl-PL" sz="1400" b="1" dirty="0">
              <a:ln>
                <a:noFill/>
              </a:ln>
            </a:rPr>
            <a:t>     2,56     1,74     1,44     1,33  </a:t>
          </a:r>
        </a:p>
        <a:p>
          <a:pPr algn="ctr"/>
          <a:r>
            <a:rPr lang="pl-PL" sz="1400" b="1" dirty="0">
              <a:ln>
                <a:noFill/>
              </a:ln>
            </a:rPr>
            <a:t>     PV1     PV2      PV3      PV4</a:t>
          </a:r>
          <a:endParaRPr lang="pl-PL" sz="1400" dirty="0">
            <a:ln>
              <a:noFill/>
            </a:ln>
          </a:endParaRPr>
        </a:p>
      </dgm:t>
    </dgm:pt>
    <dgm:pt modelId="{3215B37F-08BE-4F56-981B-1D1FB1F1FD12}" type="parTrans" cxnId="{4BE826F8-7E18-48E6-860A-9BEB9B5727B6}">
      <dgm:prSet/>
      <dgm:spPr/>
      <dgm:t>
        <a:bodyPr/>
        <a:lstStyle/>
        <a:p>
          <a:pPr algn="ctr"/>
          <a:endParaRPr lang="pl-PL" sz="4800"/>
        </a:p>
      </dgm:t>
    </dgm:pt>
    <dgm:pt modelId="{FBD111A3-BFC0-4662-A6C1-A7CB98129D7D}" type="sibTrans" cxnId="{4BE826F8-7E18-48E6-860A-9BEB9B5727B6}">
      <dgm:prSet/>
      <dgm:spPr/>
      <dgm:t>
        <a:bodyPr/>
        <a:lstStyle/>
        <a:p>
          <a:pPr algn="ctr"/>
          <a:endParaRPr lang="pl-PL" sz="4800"/>
        </a:p>
      </dgm:t>
    </dgm:pt>
    <dgm:pt modelId="{07E73BAB-CEC7-48EC-8030-8869E5CFE47A}" type="pres">
      <dgm:prSet presAssocID="{FC8D0EE8-C331-49FD-B52D-AAE0CE6600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9DA6110-EC78-413F-8BF0-F53AC2A219FF}" type="pres">
      <dgm:prSet presAssocID="{D73653E9-DE1B-4D4F-B858-8597BC279AE6}" presName="hierRoot1" presStyleCnt="0">
        <dgm:presLayoutVars>
          <dgm:hierBranch val="init"/>
        </dgm:presLayoutVars>
      </dgm:prSet>
      <dgm:spPr/>
    </dgm:pt>
    <dgm:pt modelId="{614A7982-C43F-43C8-981C-68151DBED1C5}" type="pres">
      <dgm:prSet presAssocID="{D73653E9-DE1B-4D4F-B858-8597BC279AE6}" presName="rootComposite1" presStyleCnt="0"/>
      <dgm:spPr/>
    </dgm:pt>
    <dgm:pt modelId="{67CCD80A-0048-48C6-AF71-A24EFD0DCA43}" type="pres">
      <dgm:prSet presAssocID="{D73653E9-DE1B-4D4F-B858-8597BC279AE6}" presName="rootText1" presStyleLbl="node0" presStyleIdx="0" presStyleCnt="1" custScaleX="84529" custScaleY="200290" custLinFactNeighborX="1350">
        <dgm:presLayoutVars>
          <dgm:chPref val="3"/>
        </dgm:presLayoutVars>
      </dgm:prSet>
      <dgm:spPr/>
    </dgm:pt>
    <dgm:pt modelId="{BC7CD1DA-5811-4B93-9679-C5AB1DD28A4B}" type="pres">
      <dgm:prSet presAssocID="{D73653E9-DE1B-4D4F-B858-8597BC279AE6}" presName="rootConnector1" presStyleLbl="node1" presStyleIdx="0" presStyleCnt="0"/>
      <dgm:spPr/>
    </dgm:pt>
    <dgm:pt modelId="{7884DC33-F7D4-45A2-B746-33B95B80A8C2}" type="pres">
      <dgm:prSet presAssocID="{D73653E9-DE1B-4D4F-B858-8597BC279AE6}" presName="hierChild2" presStyleCnt="0"/>
      <dgm:spPr/>
    </dgm:pt>
    <dgm:pt modelId="{A8ACE9E4-F43D-408A-94BD-BE1C5D2DB0BC}" type="pres">
      <dgm:prSet presAssocID="{FD0DA6F4-F800-4AAA-9521-BF7B92BADBFE}" presName="Name64" presStyleLbl="parChTrans1D2" presStyleIdx="0" presStyleCnt="4"/>
      <dgm:spPr/>
    </dgm:pt>
    <dgm:pt modelId="{5F4D81EA-5FB7-4B4E-B4F6-E9736B924943}" type="pres">
      <dgm:prSet presAssocID="{F53F5A6F-C983-4E65-BCBF-408B8D0EB6D7}" presName="hierRoot2" presStyleCnt="0">
        <dgm:presLayoutVars>
          <dgm:hierBranch val="init"/>
        </dgm:presLayoutVars>
      </dgm:prSet>
      <dgm:spPr/>
    </dgm:pt>
    <dgm:pt modelId="{98C0F2F0-F80A-45B1-8F28-6543CDD7FC4B}" type="pres">
      <dgm:prSet presAssocID="{F53F5A6F-C983-4E65-BCBF-408B8D0EB6D7}" presName="rootComposite" presStyleCnt="0"/>
      <dgm:spPr/>
    </dgm:pt>
    <dgm:pt modelId="{6046512C-0C65-479E-B00F-81DE08184B18}" type="pres">
      <dgm:prSet presAssocID="{F53F5A6F-C983-4E65-BCBF-408B8D0EB6D7}" presName="rootText" presStyleLbl="node2" presStyleIdx="0" presStyleCnt="4" custScaleX="116540" custScaleY="113408" custLinFactNeighborX="123" custLinFactNeighborY="26713">
        <dgm:presLayoutVars>
          <dgm:chPref val="3"/>
        </dgm:presLayoutVars>
      </dgm:prSet>
      <dgm:spPr/>
    </dgm:pt>
    <dgm:pt modelId="{EC42F790-7433-4841-9021-93DD47DA0AE9}" type="pres">
      <dgm:prSet presAssocID="{F53F5A6F-C983-4E65-BCBF-408B8D0EB6D7}" presName="rootConnector" presStyleLbl="node2" presStyleIdx="0" presStyleCnt="4"/>
      <dgm:spPr/>
    </dgm:pt>
    <dgm:pt modelId="{789ABEF9-C360-4816-892B-2913AB5A0F03}" type="pres">
      <dgm:prSet presAssocID="{F53F5A6F-C983-4E65-BCBF-408B8D0EB6D7}" presName="hierChild4" presStyleCnt="0"/>
      <dgm:spPr/>
    </dgm:pt>
    <dgm:pt modelId="{F8F526DE-D9B2-4587-893A-ACC6B1E6B27F}" type="pres">
      <dgm:prSet presAssocID="{F53F5A6F-C983-4E65-BCBF-408B8D0EB6D7}" presName="hierChild5" presStyleCnt="0"/>
      <dgm:spPr/>
    </dgm:pt>
    <dgm:pt modelId="{324F8875-10CA-4490-BED7-435ACD199756}" type="pres">
      <dgm:prSet presAssocID="{DE7C8E1B-AFBD-4CBD-8EC8-1FAC0369D1F7}" presName="Name64" presStyleLbl="parChTrans1D2" presStyleIdx="1" presStyleCnt="4"/>
      <dgm:spPr/>
    </dgm:pt>
    <dgm:pt modelId="{7CA1AAAA-8CD3-47B4-B2F2-2994F4655FEB}" type="pres">
      <dgm:prSet presAssocID="{FEC2B3B2-52A2-470B-BB6B-9C7B16859F6E}" presName="hierRoot2" presStyleCnt="0">
        <dgm:presLayoutVars>
          <dgm:hierBranch val="init"/>
        </dgm:presLayoutVars>
      </dgm:prSet>
      <dgm:spPr/>
    </dgm:pt>
    <dgm:pt modelId="{D5C9B00A-178D-47A6-8928-D29325FD51D9}" type="pres">
      <dgm:prSet presAssocID="{FEC2B3B2-52A2-470B-BB6B-9C7B16859F6E}" presName="rootComposite" presStyleCnt="0"/>
      <dgm:spPr/>
    </dgm:pt>
    <dgm:pt modelId="{5695D380-1F42-4E5C-BFE1-711A34F7F1AF}" type="pres">
      <dgm:prSet presAssocID="{FEC2B3B2-52A2-470B-BB6B-9C7B16859F6E}" presName="rootText" presStyleLbl="node2" presStyleIdx="1" presStyleCnt="4" custScaleX="118708" custScaleY="101207" custLinFactNeighborX="251" custLinFactNeighborY="6758">
        <dgm:presLayoutVars>
          <dgm:chPref val="3"/>
        </dgm:presLayoutVars>
      </dgm:prSet>
      <dgm:spPr/>
    </dgm:pt>
    <dgm:pt modelId="{D641E308-3F54-4DB2-AC19-975F5348BB3F}" type="pres">
      <dgm:prSet presAssocID="{FEC2B3B2-52A2-470B-BB6B-9C7B16859F6E}" presName="rootConnector" presStyleLbl="node2" presStyleIdx="1" presStyleCnt="4"/>
      <dgm:spPr/>
    </dgm:pt>
    <dgm:pt modelId="{99F7DC1D-3880-4491-B73A-276F6311F24C}" type="pres">
      <dgm:prSet presAssocID="{FEC2B3B2-52A2-470B-BB6B-9C7B16859F6E}" presName="hierChild4" presStyleCnt="0"/>
      <dgm:spPr/>
    </dgm:pt>
    <dgm:pt modelId="{8D8C5412-6D56-4739-8EDE-FF9BFB2645D2}" type="pres">
      <dgm:prSet presAssocID="{FEC2B3B2-52A2-470B-BB6B-9C7B16859F6E}" presName="hierChild5" presStyleCnt="0"/>
      <dgm:spPr/>
    </dgm:pt>
    <dgm:pt modelId="{0E4DAADD-FFB2-4AE9-9D22-5C9C600D1B96}" type="pres">
      <dgm:prSet presAssocID="{3215B37F-08BE-4F56-981B-1D1FB1F1FD12}" presName="Name64" presStyleLbl="parChTrans1D2" presStyleIdx="2" presStyleCnt="4"/>
      <dgm:spPr/>
    </dgm:pt>
    <dgm:pt modelId="{978A96CB-EBC3-4F1D-9834-8DD1028B911E}" type="pres">
      <dgm:prSet presAssocID="{FD1E4AB0-BB0E-40F9-B62B-3B8834A1F562}" presName="hierRoot2" presStyleCnt="0">
        <dgm:presLayoutVars>
          <dgm:hierBranch val="init"/>
        </dgm:presLayoutVars>
      </dgm:prSet>
      <dgm:spPr/>
    </dgm:pt>
    <dgm:pt modelId="{4FB472D2-55A0-42B0-AFCD-2EC8A938F2AD}" type="pres">
      <dgm:prSet presAssocID="{FD1E4AB0-BB0E-40F9-B62B-3B8834A1F562}" presName="rootComposite" presStyleCnt="0"/>
      <dgm:spPr/>
    </dgm:pt>
    <dgm:pt modelId="{8E7F81AB-D365-4653-A881-DA5EB6DD6F8E}" type="pres">
      <dgm:prSet presAssocID="{FD1E4AB0-BB0E-40F9-B62B-3B8834A1F562}" presName="rootText" presStyleLbl="node2" presStyleIdx="2" presStyleCnt="4" custScaleX="117832" custScaleY="108992" custLinFactNeighborX="297" custLinFactNeighborY="-16365">
        <dgm:presLayoutVars>
          <dgm:chPref val="3"/>
        </dgm:presLayoutVars>
      </dgm:prSet>
      <dgm:spPr/>
    </dgm:pt>
    <dgm:pt modelId="{A25A4BC1-262F-4960-B655-A1C796E1435E}" type="pres">
      <dgm:prSet presAssocID="{FD1E4AB0-BB0E-40F9-B62B-3B8834A1F562}" presName="rootConnector" presStyleLbl="node2" presStyleIdx="2" presStyleCnt="4"/>
      <dgm:spPr/>
    </dgm:pt>
    <dgm:pt modelId="{D20EFE97-CB97-4A4F-AFF5-AC1A0D597C34}" type="pres">
      <dgm:prSet presAssocID="{FD1E4AB0-BB0E-40F9-B62B-3B8834A1F562}" presName="hierChild4" presStyleCnt="0"/>
      <dgm:spPr/>
    </dgm:pt>
    <dgm:pt modelId="{C27D7DD0-3D13-4C9B-8C1B-FCF0673836D6}" type="pres">
      <dgm:prSet presAssocID="{FD1E4AB0-BB0E-40F9-B62B-3B8834A1F562}" presName="hierChild5" presStyleCnt="0"/>
      <dgm:spPr/>
    </dgm:pt>
    <dgm:pt modelId="{F99C9CA4-CA3E-44FF-9A5D-7D770FD489EB}" type="pres">
      <dgm:prSet presAssocID="{46A3341F-EDC7-4D9C-8478-053F71E823EC}" presName="Name64" presStyleLbl="parChTrans1D2" presStyleIdx="3" presStyleCnt="4"/>
      <dgm:spPr/>
    </dgm:pt>
    <dgm:pt modelId="{2F1925A8-6337-499E-8CDC-459A827D77D2}" type="pres">
      <dgm:prSet presAssocID="{3CE46BF6-70A6-4F7F-828A-5731F08EBFBE}" presName="hierRoot2" presStyleCnt="0">
        <dgm:presLayoutVars>
          <dgm:hierBranch val="init"/>
        </dgm:presLayoutVars>
      </dgm:prSet>
      <dgm:spPr/>
    </dgm:pt>
    <dgm:pt modelId="{01843CB9-E45B-4465-BF49-86B9FFDEA559}" type="pres">
      <dgm:prSet presAssocID="{3CE46BF6-70A6-4F7F-828A-5731F08EBFBE}" presName="rootComposite" presStyleCnt="0"/>
      <dgm:spPr/>
    </dgm:pt>
    <dgm:pt modelId="{73E79475-CED6-4C3D-98CF-6E7907224C7D}" type="pres">
      <dgm:prSet presAssocID="{3CE46BF6-70A6-4F7F-828A-5731F08EBFBE}" presName="rootText" presStyleLbl="node2" presStyleIdx="3" presStyleCnt="4" custScaleX="117453" custScaleY="107242" custLinFactNeighborX="486" custLinFactNeighborY="-38079">
        <dgm:presLayoutVars>
          <dgm:chPref val="3"/>
        </dgm:presLayoutVars>
      </dgm:prSet>
      <dgm:spPr/>
    </dgm:pt>
    <dgm:pt modelId="{8BCD6EE5-ABFE-41C1-BBEE-0CEA226617AA}" type="pres">
      <dgm:prSet presAssocID="{3CE46BF6-70A6-4F7F-828A-5731F08EBFBE}" presName="rootConnector" presStyleLbl="node2" presStyleIdx="3" presStyleCnt="4"/>
      <dgm:spPr/>
    </dgm:pt>
    <dgm:pt modelId="{F57224FD-C076-4DD5-AFB4-6EF087994994}" type="pres">
      <dgm:prSet presAssocID="{3CE46BF6-70A6-4F7F-828A-5731F08EBFBE}" presName="hierChild4" presStyleCnt="0"/>
      <dgm:spPr/>
    </dgm:pt>
    <dgm:pt modelId="{BB48C4F6-B9DE-49C6-A6A1-44B3D0FA7218}" type="pres">
      <dgm:prSet presAssocID="{3CE46BF6-70A6-4F7F-828A-5731F08EBFBE}" presName="hierChild5" presStyleCnt="0"/>
      <dgm:spPr/>
    </dgm:pt>
    <dgm:pt modelId="{41C0AAB1-6888-497B-BD2A-498B056EC48F}" type="pres">
      <dgm:prSet presAssocID="{D73653E9-DE1B-4D4F-B858-8597BC279AE6}" presName="hierChild3" presStyleCnt="0"/>
      <dgm:spPr/>
    </dgm:pt>
  </dgm:ptLst>
  <dgm:cxnLst>
    <dgm:cxn modelId="{88AC0127-3B84-433A-887A-8507CAEAB89D}" type="presOf" srcId="{3CE46BF6-70A6-4F7F-828A-5731F08EBFBE}" destId="{73E79475-CED6-4C3D-98CF-6E7907224C7D}" srcOrd="0" destOrd="0" presId="urn:microsoft.com/office/officeart/2009/3/layout/HorizontalOrganizationChart"/>
    <dgm:cxn modelId="{33E9E32E-11A3-459E-87A8-2443932F6ABC}" type="presOf" srcId="{DE7C8E1B-AFBD-4CBD-8EC8-1FAC0369D1F7}" destId="{324F8875-10CA-4490-BED7-435ACD199756}" srcOrd="0" destOrd="0" presId="urn:microsoft.com/office/officeart/2009/3/layout/HorizontalOrganizationChart"/>
    <dgm:cxn modelId="{0BC3F137-5DE9-423D-9371-0D1629BFB338}" srcId="{FC8D0EE8-C331-49FD-B52D-AAE0CE66004E}" destId="{D73653E9-DE1B-4D4F-B858-8597BC279AE6}" srcOrd="0" destOrd="0" parTransId="{9F92EBC4-A4E9-478F-AD55-2C583A8F6726}" sibTransId="{07DB45EA-5612-46B9-A488-B905A9C66AD9}"/>
    <dgm:cxn modelId="{E626D13C-393E-4B0D-A217-9A7C05CBCBF0}" type="presOf" srcId="{FEC2B3B2-52A2-470B-BB6B-9C7B16859F6E}" destId="{D641E308-3F54-4DB2-AC19-975F5348BB3F}" srcOrd="1" destOrd="0" presId="urn:microsoft.com/office/officeart/2009/3/layout/HorizontalOrganizationChart"/>
    <dgm:cxn modelId="{90534B5D-2E03-4DD0-9792-21D712010721}" type="presOf" srcId="{D73653E9-DE1B-4D4F-B858-8597BC279AE6}" destId="{BC7CD1DA-5811-4B93-9679-C5AB1DD28A4B}" srcOrd="1" destOrd="0" presId="urn:microsoft.com/office/officeart/2009/3/layout/HorizontalOrganizationChart"/>
    <dgm:cxn modelId="{9B74AD4B-AC6A-4C3F-967C-36BF86D634F4}" type="presOf" srcId="{3CE46BF6-70A6-4F7F-828A-5731F08EBFBE}" destId="{8BCD6EE5-ABFE-41C1-BBEE-0CEA226617AA}" srcOrd="1" destOrd="0" presId="urn:microsoft.com/office/officeart/2009/3/layout/HorizontalOrganizationChart"/>
    <dgm:cxn modelId="{1D918E4F-3659-4B62-8983-430C0C8F9E3F}" type="presOf" srcId="{F53F5A6F-C983-4E65-BCBF-408B8D0EB6D7}" destId="{6046512C-0C65-479E-B00F-81DE08184B18}" srcOrd="0" destOrd="0" presId="urn:microsoft.com/office/officeart/2009/3/layout/HorizontalOrganizationChart"/>
    <dgm:cxn modelId="{41710170-75DF-4CF0-9960-8A338134C47B}" type="presOf" srcId="{FD0DA6F4-F800-4AAA-9521-BF7B92BADBFE}" destId="{A8ACE9E4-F43D-408A-94BD-BE1C5D2DB0BC}" srcOrd="0" destOrd="0" presId="urn:microsoft.com/office/officeart/2009/3/layout/HorizontalOrganizationChart"/>
    <dgm:cxn modelId="{4EEA8D75-DE09-45EF-AD05-0AC7171C541A}" srcId="{D73653E9-DE1B-4D4F-B858-8597BC279AE6}" destId="{3CE46BF6-70A6-4F7F-828A-5731F08EBFBE}" srcOrd="3" destOrd="0" parTransId="{46A3341F-EDC7-4D9C-8478-053F71E823EC}" sibTransId="{2C4C85C0-FAFA-4207-89B5-A63EDD88D281}"/>
    <dgm:cxn modelId="{9C81A885-13AC-47DB-8E26-8F5CA735DBD9}" srcId="{D73653E9-DE1B-4D4F-B858-8597BC279AE6}" destId="{FEC2B3B2-52A2-470B-BB6B-9C7B16859F6E}" srcOrd="1" destOrd="0" parTransId="{DE7C8E1B-AFBD-4CBD-8EC8-1FAC0369D1F7}" sibTransId="{4F8268D3-4910-4DB7-97F0-CCE750E3A50B}"/>
    <dgm:cxn modelId="{BBFC47A7-93BB-4A1B-8F40-D71E382139B7}" srcId="{D73653E9-DE1B-4D4F-B858-8597BC279AE6}" destId="{F53F5A6F-C983-4E65-BCBF-408B8D0EB6D7}" srcOrd="0" destOrd="0" parTransId="{FD0DA6F4-F800-4AAA-9521-BF7B92BADBFE}" sibTransId="{D7B77C90-839F-4944-BEFF-68FEFF651DD1}"/>
    <dgm:cxn modelId="{C5448BB2-15E0-4BA9-98AE-F68B271C99AD}" type="presOf" srcId="{D73653E9-DE1B-4D4F-B858-8597BC279AE6}" destId="{67CCD80A-0048-48C6-AF71-A24EFD0DCA43}" srcOrd="0" destOrd="0" presId="urn:microsoft.com/office/officeart/2009/3/layout/HorizontalOrganizationChart"/>
    <dgm:cxn modelId="{99CF8AC6-0ADA-44F7-B3FE-A0F3B8991C0D}" type="presOf" srcId="{46A3341F-EDC7-4D9C-8478-053F71E823EC}" destId="{F99C9CA4-CA3E-44FF-9A5D-7D770FD489EB}" srcOrd="0" destOrd="0" presId="urn:microsoft.com/office/officeart/2009/3/layout/HorizontalOrganizationChart"/>
    <dgm:cxn modelId="{097851E2-2522-4073-B289-4763AB8861EB}" type="presOf" srcId="{FEC2B3B2-52A2-470B-BB6B-9C7B16859F6E}" destId="{5695D380-1F42-4E5C-BFE1-711A34F7F1AF}" srcOrd="0" destOrd="0" presId="urn:microsoft.com/office/officeart/2009/3/layout/HorizontalOrganizationChart"/>
    <dgm:cxn modelId="{D0F092E5-538A-4DCE-88E8-89A9C1AAAF8B}" type="presOf" srcId="{FD1E4AB0-BB0E-40F9-B62B-3B8834A1F562}" destId="{8E7F81AB-D365-4653-A881-DA5EB6DD6F8E}" srcOrd="0" destOrd="0" presId="urn:microsoft.com/office/officeart/2009/3/layout/HorizontalOrganizationChart"/>
    <dgm:cxn modelId="{5760E0F2-77E9-4478-9D13-C24E05EB4709}" type="presOf" srcId="{FC8D0EE8-C331-49FD-B52D-AAE0CE66004E}" destId="{07E73BAB-CEC7-48EC-8030-8869E5CFE47A}" srcOrd="0" destOrd="0" presId="urn:microsoft.com/office/officeart/2009/3/layout/HorizontalOrganizationChart"/>
    <dgm:cxn modelId="{0D2904F4-C3EF-4EFD-9CBD-2769B1F7B63B}" type="presOf" srcId="{FD1E4AB0-BB0E-40F9-B62B-3B8834A1F562}" destId="{A25A4BC1-262F-4960-B655-A1C796E1435E}" srcOrd="1" destOrd="0" presId="urn:microsoft.com/office/officeart/2009/3/layout/HorizontalOrganizationChart"/>
    <dgm:cxn modelId="{4BE826F8-7E18-48E6-860A-9BEB9B5727B6}" srcId="{D73653E9-DE1B-4D4F-B858-8597BC279AE6}" destId="{FD1E4AB0-BB0E-40F9-B62B-3B8834A1F562}" srcOrd="2" destOrd="0" parTransId="{3215B37F-08BE-4F56-981B-1D1FB1F1FD12}" sibTransId="{FBD111A3-BFC0-4662-A6C1-A7CB98129D7D}"/>
    <dgm:cxn modelId="{AAB066F8-EA6F-4EB6-9951-81D91477F233}" type="presOf" srcId="{3215B37F-08BE-4F56-981B-1D1FB1F1FD12}" destId="{0E4DAADD-FFB2-4AE9-9D22-5C9C600D1B96}" srcOrd="0" destOrd="0" presId="urn:microsoft.com/office/officeart/2009/3/layout/HorizontalOrganizationChart"/>
    <dgm:cxn modelId="{8F4FC9F8-A377-4634-894C-8CBA730F4866}" type="presOf" srcId="{F53F5A6F-C983-4E65-BCBF-408B8D0EB6D7}" destId="{EC42F790-7433-4841-9021-93DD47DA0AE9}" srcOrd="1" destOrd="0" presId="urn:microsoft.com/office/officeart/2009/3/layout/HorizontalOrganizationChart"/>
    <dgm:cxn modelId="{7E370B72-F850-4E9D-BA73-7A27681D0155}" type="presParOf" srcId="{07E73BAB-CEC7-48EC-8030-8869E5CFE47A}" destId="{29DA6110-EC78-413F-8BF0-F53AC2A219FF}" srcOrd="0" destOrd="0" presId="urn:microsoft.com/office/officeart/2009/3/layout/HorizontalOrganizationChart"/>
    <dgm:cxn modelId="{E28E5F09-7E1A-447B-A4C1-5EE4A8CBA3CB}" type="presParOf" srcId="{29DA6110-EC78-413F-8BF0-F53AC2A219FF}" destId="{614A7982-C43F-43C8-981C-68151DBED1C5}" srcOrd="0" destOrd="0" presId="urn:microsoft.com/office/officeart/2009/3/layout/HorizontalOrganizationChart"/>
    <dgm:cxn modelId="{4FB456A0-B595-4BD2-B330-7BE6EA182880}" type="presParOf" srcId="{614A7982-C43F-43C8-981C-68151DBED1C5}" destId="{67CCD80A-0048-48C6-AF71-A24EFD0DCA43}" srcOrd="0" destOrd="0" presId="urn:microsoft.com/office/officeart/2009/3/layout/HorizontalOrganizationChart"/>
    <dgm:cxn modelId="{6BA4526C-B7C1-48D1-8362-F1F05ABC9995}" type="presParOf" srcId="{614A7982-C43F-43C8-981C-68151DBED1C5}" destId="{BC7CD1DA-5811-4B93-9679-C5AB1DD28A4B}" srcOrd="1" destOrd="0" presId="urn:microsoft.com/office/officeart/2009/3/layout/HorizontalOrganizationChart"/>
    <dgm:cxn modelId="{81905C8C-C8B9-4875-A1E0-C34A3C405BCC}" type="presParOf" srcId="{29DA6110-EC78-413F-8BF0-F53AC2A219FF}" destId="{7884DC33-F7D4-45A2-B746-33B95B80A8C2}" srcOrd="1" destOrd="0" presId="urn:microsoft.com/office/officeart/2009/3/layout/HorizontalOrganizationChart"/>
    <dgm:cxn modelId="{57069A1A-AB88-4062-9589-3661C9A5043B}" type="presParOf" srcId="{7884DC33-F7D4-45A2-B746-33B95B80A8C2}" destId="{A8ACE9E4-F43D-408A-94BD-BE1C5D2DB0BC}" srcOrd="0" destOrd="0" presId="urn:microsoft.com/office/officeart/2009/3/layout/HorizontalOrganizationChart"/>
    <dgm:cxn modelId="{685C83E2-C206-4483-9A33-1CA31930C2DB}" type="presParOf" srcId="{7884DC33-F7D4-45A2-B746-33B95B80A8C2}" destId="{5F4D81EA-5FB7-4B4E-B4F6-E9736B924943}" srcOrd="1" destOrd="0" presId="urn:microsoft.com/office/officeart/2009/3/layout/HorizontalOrganizationChart"/>
    <dgm:cxn modelId="{7808C50D-D9E2-4CCD-ABC2-73B3E2A179A7}" type="presParOf" srcId="{5F4D81EA-5FB7-4B4E-B4F6-E9736B924943}" destId="{98C0F2F0-F80A-45B1-8F28-6543CDD7FC4B}" srcOrd="0" destOrd="0" presId="urn:microsoft.com/office/officeart/2009/3/layout/HorizontalOrganizationChart"/>
    <dgm:cxn modelId="{8289D6E0-D415-4906-A334-DFD2D7E8FF18}" type="presParOf" srcId="{98C0F2F0-F80A-45B1-8F28-6543CDD7FC4B}" destId="{6046512C-0C65-479E-B00F-81DE08184B18}" srcOrd="0" destOrd="0" presId="urn:microsoft.com/office/officeart/2009/3/layout/HorizontalOrganizationChart"/>
    <dgm:cxn modelId="{99EC6E81-02B6-41E9-B14A-5E89404A8773}" type="presParOf" srcId="{98C0F2F0-F80A-45B1-8F28-6543CDD7FC4B}" destId="{EC42F790-7433-4841-9021-93DD47DA0AE9}" srcOrd="1" destOrd="0" presId="urn:microsoft.com/office/officeart/2009/3/layout/HorizontalOrganizationChart"/>
    <dgm:cxn modelId="{9165AD57-8E1A-445F-8A1F-39D1E566EC69}" type="presParOf" srcId="{5F4D81EA-5FB7-4B4E-B4F6-E9736B924943}" destId="{789ABEF9-C360-4816-892B-2913AB5A0F03}" srcOrd="1" destOrd="0" presId="urn:microsoft.com/office/officeart/2009/3/layout/HorizontalOrganizationChart"/>
    <dgm:cxn modelId="{F9259903-F2E5-41C4-B3B0-86822010E374}" type="presParOf" srcId="{5F4D81EA-5FB7-4B4E-B4F6-E9736B924943}" destId="{F8F526DE-D9B2-4587-893A-ACC6B1E6B27F}" srcOrd="2" destOrd="0" presId="urn:microsoft.com/office/officeart/2009/3/layout/HorizontalOrganizationChart"/>
    <dgm:cxn modelId="{21BB80B9-20B7-4EFC-81EF-EE92D8FEB017}" type="presParOf" srcId="{7884DC33-F7D4-45A2-B746-33B95B80A8C2}" destId="{324F8875-10CA-4490-BED7-435ACD199756}" srcOrd="2" destOrd="0" presId="urn:microsoft.com/office/officeart/2009/3/layout/HorizontalOrganizationChart"/>
    <dgm:cxn modelId="{66671E27-6BB0-4C34-8DBF-20DB255B3203}" type="presParOf" srcId="{7884DC33-F7D4-45A2-B746-33B95B80A8C2}" destId="{7CA1AAAA-8CD3-47B4-B2F2-2994F4655FEB}" srcOrd="3" destOrd="0" presId="urn:microsoft.com/office/officeart/2009/3/layout/HorizontalOrganizationChart"/>
    <dgm:cxn modelId="{AB92463A-87D6-45A3-B5DD-DE925F3FED7C}" type="presParOf" srcId="{7CA1AAAA-8CD3-47B4-B2F2-2994F4655FEB}" destId="{D5C9B00A-178D-47A6-8928-D29325FD51D9}" srcOrd="0" destOrd="0" presId="urn:microsoft.com/office/officeart/2009/3/layout/HorizontalOrganizationChart"/>
    <dgm:cxn modelId="{66ED1D00-5A3F-457D-9BA8-E1B0AF0E8496}" type="presParOf" srcId="{D5C9B00A-178D-47A6-8928-D29325FD51D9}" destId="{5695D380-1F42-4E5C-BFE1-711A34F7F1AF}" srcOrd="0" destOrd="0" presId="urn:microsoft.com/office/officeart/2009/3/layout/HorizontalOrganizationChart"/>
    <dgm:cxn modelId="{F9705F96-E380-43A8-8682-1BC431214119}" type="presParOf" srcId="{D5C9B00A-178D-47A6-8928-D29325FD51D9}" destId="{D641E308-3F54-4DB2-AC19-975F5348BB3F}" srcOrd="1" destOrd="0" presId="urn:microsoft.com/office/officeart/2009/3/layout/HorizontalOrganizationChart"/>
    <dgm:cxn modelId="{0640ED75-0EF7-4C90-99FB-6EDF3539F312}" type="presParOf" srcId="{7CA1AAAA-8CD3-47B4-B2F2-2994F4655FEB}" destId="{99F7DC1D-3880-4491-B73A-276F6311F24C}" srcOrd="1" destOrd="0" presId="urn:microsoft.com/office/officeart/2009/3/layout/HorizontalOrganizationChart"/>
    <dgm:cxn modelId="{FFFB879A-A969-42A1-9C82-8CE60ED7E2C9}" type="presParOf" srcId="{7CA1AAAA-8CD3-47B4-B2F2-2994F4655FEB}" destId="{8D8C5412-6D56-4739-8EDE-FF9BFB2645D2}" srcOrd="2" destOrd="0" presId="urn:microsoft.com/office/officeart/2009/3/layout/HorizontalOrganizationChart"/>
    <dgm:cxn modelId="{719D6C19-F33F-4F45-B891-420BA7B4649C}" type="presParOf" srcId="{7884DC33-F7D4-45A2-B746-33B95B80A8C2}" destId="{0E4DAADD-FFB2-4AE9-9D22-5C9C600D1B96}" srcOrd="4" destOrd="0" presId="urn:microsoft.com/office/officeart/2009/3/layout/HorizontalOrganizationChart"/>
    <dgm:cxn modelId="{1559FA3F-FD89-47B0-9549-838C33792FA1}" type="presParOf" srcId="{7884DC33-F7D4-45A2-B746-33B95B80A8C2}" destId="{978A96CB-EBC3-4F1D-9834-8DD1028B911E}" srcOrd="5" destOrd="0" presId="urn:microsoft.com/office/officeart/2009/3/layout/HorizontalOrganizationChart"/>
    <dgm:cxn modelId="{946B99A7-8CAB-4AA4-8454-ABFA5AAD237C}" type="presParOf" srcId="{978A96CB-EBC3-4F1D-9834-8DD1028B911E}" destId="{4FB472D2-55A0-42B0-AFCD-2EC8A938F2AD}" srcOrd="0" destOrd="0" presId="urn:microsoft.com/office/officeart/2009/3/layout/HorizontalOrganizationChart"/>
    <dgm:cxn modelId="{9D6D1E2A-D2C8-4161-97F4-AF45A0306D03}" type="presParOf" srcId="{4FB472D2-55A0-42B0-AFCD-2EC8A938F2AD}" destId="{8E7F81AB-D365-4653-A881-DA5EB6DD6F8E}" srcOrd="0" destOrd="0" presId="urn:microsoft.com/office/officeart/2009/3/layout/HorizontalOrganizationChart"/>
    <dgm:cxn modelId="{ECDDC95F-2308-4AA1-9B14-AE80783197F9}" type="presParOf" srcId="{4FB472D2-55A0-42B0-AFCD-2EC8A938F2AD}" destId="{A25A4BC1-262F-4960-B655-A1C796E1435E}" srcOrd="1" destOrd="0" presId="urn:microsoft.com/office/officeart/2009/3/layout/HorizontalOrganizationChart"/>
    <dgm:cxn modelId="{B9C7FC31-0286-4C51-831B-BBCEB0212932}" type="presParOf" srcId="{978A96CB-EBC3-4F1D-9834-8DD1028B911E}" destId="{D20EFE97-CB97-4A4F-AFF5-AC1A0D597C34}" srcOrd="1" destOrd="0" presId="urn:microsoft.com/office/officeart/2009/3/layout/HorizontalOrganizationChart"/>
    <dgm:cxn modelId="{E4F5DD28-A5F4-4B4F-88FA-0F616FBAC84B}" type="presParOf" srcId="{978A96CB-EBC3-4F1D-9834-8DD1028B911E}" destId="{C27D7DD0-3D13-4C9B-8C1B-FCF0673836D6}" srcOrd="2" destOrd="0" presId="urn:microsoft.com/office/officeart/2009/3/layout/HorizontalOrganizationChart"/>
    <dgm:cxn modelId="{D9A7661D-4BC4-43AA-95A1-DDA2E8AD5AEF}" type="presParOf" srcId="{7884DC33-F7D4-45A2-B746-33B95B80A8C2}" destId="{F99C9CA4-CA3E-44FF-9A5D-7D770FD489EB}" srcOrd="6" destOrd="0" presId="urn:microsoft.com/office/officeart/2009/3/layout/HorizontalOrganizationChart"/>
    <dgm:cxn modelId="{378EF699-2ADB-4454-97A4-AD7E4A9B0A84}" type="presParOf" srcId="{7884DC33-F7D4-45A2-B746-33B95B80A8C2}" destId="{2F1925A8-6337-499E-8CDC-459A827D77D2}" srcOrd="7" destOrd="0" presId="urn:microsoft.com/office/officeart/2009/3/layout/HorizontalOrganizationChart"/>
    <dgm:cxn modelId="{0199CA14-FE53-4710-8522-8E15533DB0F7}" type="presParOf" srcId="{2F1925A8-6337-499E-8CDC-459A827D77D2}" destId="{01843CB9-E45B-4465-BF49-86B9FFDEA559}" srcOrd="0" destOrd="0" presId="urn:microsoft.com/office/officeart/2009/3/layout/HorizontalOrganizationChart"/>
    <dgm:cxn modelId="{EDE21992-995D-4B87-BDBB-70EE5065D900}" type="presParOf" srcId="{01843CB9-E45B-4465-BF49-86B9FFDEA559}" destId="{73E79475-CED6-4C3D-98CF-6E7907224C7D}" srcOrd="0" destOrd="0" presId="urn:microsoft.com/office/officeart/2009/3/layout/HorizontalOrganizationChart"/>
    <dgm:cxn modelId="{01C9D7C7-078F-4D87-B0F6-2C4A45C80212}" type="presParOf" srcId="{01843CB9-E45B-4465-BF49-86B9FFDEA559}" destId="{8BCD6EE5-ABFE-41C1-BBEE-0CEA226617AA}" srcOrd="1" destOrd="0" presId="urn:microsoft.com/office/officeart/2009/3/layout/HorizontalOrganizationChart"/>
    <dgm:cxn modelId="{C1014373-5860-44D1-9B62-4325F3368E13}" type="presParOf" srcId="{2F1925A8-6337-499E-8CDC-459A827D77D2}" destId="{F57224FD-C076-4DD5-AFB4-6EF087994994}" srcOrd="1" destOrd="0" presId="urn:microsoft.com/office/officeart/2009/3/layout/HorizontalOrganizationChart"/>
    <dgm:cxn modelId="{01CB26DF-ACA0-4A27-9DB5-AEB285E036FB}" type="presParOf" srcId="{2F1925A8-6337-499E-8CDC-459A827D77D2}" destId="{BB48C4F6-B9DE-49C6-A6A1-44B3D0FA7218}" srcOrd="2" destOrd="0" presId="urn:microsoft.com/office/officeart/2009/3/layout/HorizontalOrganizationChart"/>
    <dgm:cxn modelId="{0CC07E93-ED37-4FD4-B197-48F39933FB4F}" type="presParOf" srcId="{29DA6110-EC78-413F-8BF0-F53AC2A219FF}" destId="{41C0AAB1-6888-497B-BD2A-498B056EC48F}" srcOrd="2" destOrd="0" presId="urn:microsoft.com/office/officeart/2009/3/layout/HorizontalOrganizationChart"/>
  </dgm:cxnLst>
  <dgm:bg>
    <a:solidFill>
      <a:schemeClr val="bg1">
        <a:lumMod val="85000"/>
        <a:alpha val="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FC982-B6AE-4CE2-B88A-E7DCC9F46F8C}">
      <dsp:nvSpPr>
        <dsp:cNvPr id="0" name=""/>
        <dsp:cNvSpPr/>
      </dsp:nvSpPr>
      <dsp:spPr>
        <a:xfrm>
          <a:off x="0" y="0"/>
          <a:ext cx="2695240" cy="1160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 optymalizacyjny (wyłącznie minimalizacja kosztów systemowych)</a:t>
          </a:r>
          <a:endParaRPr lang="en-US" sz="1800" kern="1200" dirty="0"/>
        </a:p>
      </dsp:txBody>
      <dsp:txXfrm>
        <a:off x="34002" y="34002"/>
        <a:ext cx="2627236" cy="1092925"/>
      </dsp:txXfrm>
    </dsp:sp>
    <dsp:sp modelId="{94D72A37-8B0D-4FC9-B0F5-4DE01CC64B3E}">
      <dsp:nvSpPr>
        <dsp:cNvPr id="0" name=""/>
        <dsp:cNvSpPr/>
      </dsp:nvSpPr>
      <dsp:spPr>
        <a:xfrm>
          <a:off x="2968272" y="246254"/>
          <a:ext cx="578827" cy="668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968272" y="379938"/>
        <a:ext cx="405179" cy="401051"/>
      </dsp:txXfrm>
    </dsp:sp>
    <dsp:sp modelId="{E1739D6D-EF29-41D9-A151-A73115AA6F0B}">
      <dsp:nvSpPr>
        <dsp:cNvPr id="0" name=""/>
        <dsp:cNvSpPr/>
      </dsp:nvSpPr>
      <dsp:spPr>
        <a:xfrm>
          <a:off x="3787368" y="0"/>
          <a:ext cx="2695240" cy="1160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Miks energetyczny</a:t>
          </a:r>
          <a:endParaRPr lang="en-US" sz="1800" kern="1200" dirty="0"/>
        </a:p>
      </dsp:txBody>
      <dsp:txXfrm>
        <a:off x="3821370" y="34002"/>
        <a:ext cx="2627236" cy="1092925"/>
      </dsp:txXfrm>
    </dsp:sp>
    <dsp:sp modelId="{B09E1639-87AD-41E4-BDCD-D70FE4DF83FD}">
      <dsp:nvSpPr>
        <dsp:cNvPr id="0" name=""/>
        <dsp:cNvSpPr/>
      </dsp:nvSpPr>
      <dsp:spPr>
        <a:xfrm>
          <a:off x="6752132" y="246254"/>
          <a:ext cx="571390" cy="668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752132" y="379938"/>
        <a:ext cx="399973" cy="401051"/>
      </dsp:txXfrm>
    </dsp:sp>
    <dsp:sp modelId="{A95C11F9-1DD0-433C-AF4F-5CB4FEE758B9}">
      <dsp:nvSpPr>
        <dsp:cNvPr id="0" name=""/>
        <dsp:cNvSpPr/>
      </dsp:nvSpPr>
      <dsp:spPr>
        <a:xfrm>
          <a:off x="7560704" y="0"/>
          <a:ext cx="2695240" cy="1160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Zagregowane efekty zewnętrzne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(np. liczba generowanych miejsc pracy)</a:t>
          </a:r>
          <a:endParaRPr lang="en-US" sz="1800" kern="1200" dirty="0"/>
        </a:p>
      </dsp:txBody>
      <dsp:txXfrm>
        <a:off x="7594706" y="34002"/>
        <a:ext cx="2627236" cy="1092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FC982-B6AE-4CE2-B88A-E7DCC9F46F8C}">
      <dsp:nvSpPr>
        <dsp:cNvPr id="0" name=""/>
        <dsp:cNvSpPr/>
      </dsp:nvSpPr>
      <dsp:spPr>
        <a:xfrm>
          <a:off x="0" y="0"/>
          <a:ext cx="3187824" cy="1350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 optymalizacyjny (warunkowa minimalizacja kosztów </a:t>
          </a:r>
          <a:r>
            <a:rPr lang="pl-PL" sz="1800" b="1" kern="1200" dirty="0">
              <a:solidFill>
                <a:srgbClr val="FFFF00"/>
              </a:solidFill>
            </a:rPr>
            <a:t>przy uwzględnieniu</a:t>
          </a:r>
          <a:r>
            <a:rPr lang="pl-PL" sz="1800" kern="1200" dirty="0"/>
            <a:t> skali i sektorowego rozkładu efektów zewnętrznych) </a:t>
          </a:r>
          <a:endParaRPr lang="en-US" sz="1800" kern="1200" dirty="0"/>
        </a:p>
      </dsp:txBody>
      <dsp:txXfrm>
        <a:off x="39557" y="39557"/>
        <a:ext cx="3108710" cy="1271454"/>
      </dsp:txXfrm>
    </dsp:sp>
    <dsp:sp modelId="{94D72A37-8B0D-4FC9-B0F5-4DE01CC64B3E}">
      <dsp:nvSpPr>
        <dsp:cNvPr id="0" name=""/>
        <dsp:cNvSpPr/>
      </dsp:nvSpPr>
      <dsp:spPr>
        <a:xfrm>
          <a:off x="3507915" y="279994"/>
          <a:ext cx="678593" cy="7905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507915" y="438110"/>
        <a:ext cx="475015" cy="474348"/>
      </dsp:txXfrm>
    </dsp:sp>
    <dsp:sp modelId="{E1739D6D-EF29-41D9-A151-A73115AA6F0B}">
      <dsp:nvSpPr>
        <dsp:cNvPr id="0" name=""/>
        <dsp:cNvSpPr/>
      </dsp:nvSpPr>
      <dsp:spPr>
        <a:xfrm>
          <a:off x="4468189" y="0"/>
          <a:ext cx="3187824" cy="1350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Miks energetyczny</a:t>
          </a:r>
          <a:endParaRPr lang="en-US" sz="1800" kern="1200" dirty="0"/>
        </a:p>
      </dsp:txBody>
      <dsp:txXfrm>
        <a:off x="4507746" y="39557"/>
        <a:ext cx="3108710" cy="1271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C9CA4-CA3E-44FF-9A5D-7D770FD489EB}">
      <dsp:nvSpPr>
        <dsp:cNvPr id="0" name=""/>
        <dsp:cNvSpPr/>
      </dsp:nvSpPr>
      <dsp:spPr>
        <a:xfrm>
          <a:off x="2121427" y="1995783"/>
          <a:ext cx="452049" cy="1334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819" y="0"/>
              </a:lnTo>
              <a:lnTo>
                <a:pt x="215819" y="1334367"/>
              </a:lnTo>
              <a:lnTo>
                <a:pt x="452049" y="1334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DAADD-FFB2-4AE9-9D22-5C9C600D1B96}">
      <dsp:nvSpPr>
        <dsp:cNvPr id="0" name=""/>
        <dsp:cNvSpPr/>
      </dsp:nvSpPr>
      <dsp:spPr>
        <a:xfrm>
          <a:off x="2121427" y="1995783"/>
          <a:ext cx="447584" cy="41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354" y="0"/>
              </a:lnTo>
              <a:lnTo>
                <a:pt x="211354" y="416545"/>
              </a:lnTo>
              <a:lnTo>
                <a:pt x="447584" y="416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F8875-10CA-4490-BED7-435ACD199756}">
      <dsp:nvSpPr>
        <dsp:cNvPr id="0" name=""/>
        <dsp:cNvSpPr/>
      </dsp:nvSpPr>
      <dsp:spPr>
        <a:xfrm>
          <a:off x="2121427" y="1526400"/>
          <a:ext cx="446498" cy="469383"/>
        </a:xfrm>
        <a:custGeom>
          <a:avLst/>
          <a:gdLst/>
          <a:ahLst/>
          <a:cxnLst/>
          <a:rect l="0" t="0" r="0" b="0"/>
          <a:pathLst>
            <a:path>
              <a:moveTo>
                <a:pt x="0" y="469383"/>
              </a:moveTo>
              <a:lnTo>
                <a:pt x="210268" y="469383"/>
              </a:lnTo>
              <a:lnTo>
                <a:pt x="210268" y="0"/>
              </a:lnTo>
              <a:lnTo>
                <a:pt x="44649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CE9E4-F43D-408A-94BD-BE1C5D2DB0BC}">
      <dsp:nvSpPr>
        <dsp:cNvPr id="0" name=""/>
        <dsp:cNvSpPr/>
      </dsp:nvSpPr>
      <dsp:spPr>
        <a:xfrm>
          <a:off x="2121427" y="601737"/>
          <a:ext cx="443474" cy="1394046"/>
        </a:xfrm>
        <a:custGeom>
          <a:avLst/>
          <a:gdLst/>
          <a:ahLst/>
          <a:cxnLst/>
          <a:rect l="0" t="0" r="0" b="0"/>
          <a:pathLst>
            <a:path>
              <a:moveTo>
                <a:pt x="0" y="1394046"/>
              </a:moveTo>
              <a:lnTo>
                <a:pt x="207244" y="1394046"/>
              </a:lnTo>
              <a:lnTo>
                <a:pt x="207244" y="0"/>
              </a:lnTo>
              <a:lnTo>
                <a:pt x="4434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CD80A-0048-48C6-AF71-A24EFD0DCA43}">
      <dsp:nvSpPr>
        <dsp:cNvPr id="0" name=""/>
        <dsp:cNvSpPr/>
      </dsp:nvSpPr>
      <dsp:spPr>
        <a:xfrm>
          <a:off x="124599" y="1274237"/>
          <a:ext cx="1996827" cy="1443091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n>
                <a:noFill/>
              </a:ln>
            </a:rPr>
            <a:t>1 MW </a:t>
          </a:r>
          <a:r>
            <a:rPr lang="pl-PL" sz="1400" kern="1200" dirty="0">
              <a:ln>
                <a:noFill/>
              </a:ln>
            </a:rPr>
            <a:t> zainstalowanej mocy</a:t>
          </a:r>
          <a:endParaRPr lang="pl-PL" sz="1400" i="1" kern="1200" dirty="0">
            <a:ln>
              <a:noFill/>
            </a:ln>
          </a:endParaRPr>
        </a:p>
      </dsp:txBody>
      <dsp:txXfrm>
        <a:off x="124599" y="1274237"/>
        <a:ext cx="1996827" cy="1443091"/>
      </dsp:txXfrm>
    </dsp:sp>
    <dsp:sp modelId="{6046512C-0C65-479E-B00F-81DE08184B18}">
      <dsp:nvSpPr>
        <dsp:cNvPr id="0" name=""/>
        <dsp:cNvSpPr/>
      </dsp:nvSpPr>
      <dsp:spPr>
        <a:xfrm>
          <a:off x="2564901" y="193184"/>
          <a:ext cx="2753022" cy="817105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n>
                <a:noFill/>
              </a:ln>
            </a:rPr>
            <a:t>Pełnoetatowe kontrakty jednoroczne</a:t>
          </a:r>
          <a:endParaRPr lang="pl-PL" sz="1400" b="1" kern="1200" dirty="0">
            <a:ln>
              <a:noFill/>
            </a:ln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n>
                <a:noFill/>
              </a:ln>
            </a:rPr>
            <a:t> 15,15     10,40     9,32     7,90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n>
                <a:noFill/>
              </a:ln>
            </a:rPr>
            <a:t>   PV1        PV2       PV3       PV4</a:t>
          </a:r>
        </a:p>
      </dsp:txBody>
      <dsp:txXfrm>
        <a:off x="2564901" y="193184"/>
        <a:ext cx="2753022" cy="817105"/>
      </dsp:txXfrm>
    </dsp:sp>
    <dsp:sp modelId="{5695D380-1F42-4E5C-BFE1-711A34F7F1AF}">
      <dsp:nvSpPr>
        <dsp:cNvPr id="0" name=""/>
        <dsp:cNvSpPr/>
      </dsp:nvSpPr>
      <dsp:spPr>
        <a:xfrm>
          <a:off x="2567925" y="1161801"/>
          <a:ext cx="2804237" cy="72919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n>
                <a:noFill/>
              </a:ln>
            </a:rPr>
            <a:t>Produkcja globalna [mln PLN]</a:t>
          </a:r>
          <a:endParaRPr lang="pl-PL" sz="1400" b="1" kern="1200" dirty="0">
            <a:ln>
              <a:noFill/>
            </a:ln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n>
                <a:noFill/>
              </a:ln>
            </a:rPr>
            <a:t>     6,15     4,22     3,35     3,20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n>
                <a:noFill/>
              </a:ln>
            </a:rPr>
            <a:t>     PV1     PV2      PV3      PV4</a:t>
          </a:r>
          <a:endParaRPr lang="pl-PL" sz="1400" kern="1200" dirty="0">
            <a:ln>
              <a:noFill/>
            </a:ln>
          </a:endParaRPr>
        </a:p>
      </dsp:txBody>
      <dsp:txXfrm>
        <a:off x="2567925" y="1161801"/>
        <a:ext cx="2804237" cy="729197"/>
      </dsp:txXfrm>
    </dsp:sp>
    <dsp:sp modelId="{8E7F81AB-D365-4653-A881-DA5EB6DD6F8E}">
      <dsp:nvSpPr>
        <dsp:cNvPr id="0" name=""/>
        <dsp:cNvSpPr/>
      </dsp:nvSpPr>
      <dsp:spPr>
        <a:xfrm>
          <a:off x="2569011" y="2019684"/>
          <a:ext cx="2783543" cy="78528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n>
                <a:noFill/>
              </a:ln>
            </a:rPr>
            <a:t>Wartość dodana [mln PLN]</a:t>
          </a:r>
          <a:endParaRPr lang="pl-PL" sz="1400" b="1" kern="1200" dirty="0">
            <a:ln>
              <a:noFill/>
            </a:ln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n>
                <a:noFill/>
              </a:ln>
            </a:rPr>
            <a:t>     2,56     1,74     1,44     1,33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n>
                <a:noFill/>
              </a:ln>
            </a:rPr>
            <a:t>     PV1     PV2      PV3      PV4</a:t>
          </a:r>
          <a:endParaRPr lang="pl-PL" sz="1400" kern="1200" dirty="0">
            <a:ln>
              <a:noFill/>
            </a:ln>
          </a:endParaRPr>
        </a:p>
      </dsp:txBody>
      <dsp:txXfrm>
        <a:off x="2569011" y="2019684"/>
        <a:ext cx="2783543" cy="785288"/>
      </dsp:txXfrm>
    </dsp:sp>
    <dsp:sp modelId="{73E79475-CED6-4C3D-98CF-6E7907224C7D}">
      <dsp:nvSpPr>
        <dsp:cNvPr id="0" name=""/>
        <dsp:cNvSpPr/>
      </dsp:nvSpPr>
      <dsp:spPr>
        <a:xfrm>
          <a:off x="2573476" y="2943810"/>
          <a:ext cx="2774590" cy="772679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n>
                <a:noFill/>
              </a:ln>
            </a:rPr>
            <a:t> Emisja CO</a:t>
          </a:r>
          <a:r>
            <a:rPr lang="pl-PL" sz="1400" kern="1200" baseline="-25000" dirty="0">
              <a:ln>
                <a:noFill/>
              </a:ln>
            </a:rPr>
            <a:t>2</a:t>
          </a:r>
          <a:r>
            <a:rPr lang="pl-PL" sz="1400" kern="1200" dirty="0">
              <a:ln>
                <a:noFill/>
              </a:ln>
            </a:rPr>
            <a:t> [kt]</a:t>
          </a:r>
          <a:endParaRPr lang="pl-PL" sz="1400" b="1" kern="1200" dirty="0">
            <a:ln>
              <a:noFill/>
            </a:ln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n>
                <a:noFill/>
              </a:ln>
            </a:rPr>
            <a:t>0,23     0,16     0,13     0,12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n>
                <a:noFill/>
              </a:ln>
            </a:rPr>
            <a:t>PV1      PV2     PV3     PV4</a:t>
          </a:r>
          <a:endParaRPr lang="pl-PL" sz="1400" kern="1200" dirty="0">
            <a:ln>
              <a:noFill/>
            </a:ln>
          </a:endParaRPr>
        </a:p>
      </dsp:txBody>
      <dsp:txXfrm>
        <a:off x="2573476" y="2943810"/>
        <a:ext cx="2774590" cy="772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7745" y="2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8C60A-69B3-4A89-AB31-C328B4C7A991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D2A30-4A31-4FB7-B0E9-AFB2F0865C1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124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7745" y="2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3E58-D3C8-F948-9AB5-8091DE7E6B43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1537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8F90-9CAB-E342-9AE2-E7012613CF5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475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A8B42-B6A3-D2D9-7887-474A8235C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1237087-1780-BA61-9454-D6FBE03AE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29BE7D-B416-22EA-60BF-93787711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4614A5-EE69-A4E6-5890-B6FA7FC1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0994BB-4602-B3C1-9195-7FE0BE65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318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0269B9-76A9-2449-9431-72B1E9EE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D79F716-4330-A007-42C4-C8D0E8277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BCCB01-87AF-3287-6FC1-4DE84E00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F6FDB6-5A8B-560B-D33C-E4A1C946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B284AC-D29A-CF24-6629-00CB67E7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980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19E87D8-B3C3-8EAF-36A2-6187F35F0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46541A5-8A81-113F-D4E8-B5042A48B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711DDA-36F3-1DA0-8036-AC3FC7E4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82821D-BC40-A7A0-9729-D91A682B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584988-5498-4E18-2193-7A8477F2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65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70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964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116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1135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8185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371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863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088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1FFEBE-01D4-47B1-56E1-4A525277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9759B7-A555-8583-D93E-10010FE26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013D74-5D23-7242-9CD3-19C430B5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8369C0-A89D-24FD-29C3-BA1F3FF3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013C53-B082-795D-EF8A-D1F42118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7849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7566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4885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477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57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27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2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3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5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04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5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D279F-469D-19DF-BE48-25ABADC9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D133CD6-AE1B-A679-2BB0-0C619213A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8DB679-78A4-1324-0363-6336BA00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36A5FE-5C0D-7328-31C1-88BA5010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CBD948-8CC1-1655-664F-44FE4E49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6850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3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26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8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8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8A97AE-083E-6103-CD12-928311A6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0D15E-94E7-C858-F5EE-00DD70772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A396E2-CB6F-DB40-ADCA-916AF1F26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B44D71-E1E9-9266-8E12-3892CBF1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6D45827-71C6-B88A-1000-C8406736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26CB32-69DA-561C-7CD4-ACEBC760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10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55C947-DC5C-078E-CF8D-1519D3B6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BA2DF1-0FC8-D66B-FC76-838F5731A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FB563F-C556-458E-5D84-AC82650C4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DB9DF7C-5E12-6A9F-2D34-11BB5A518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63561D-6AA4-2539-1C22-9EEAAFDC2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02688AC-DFC7-E749-4D64-877E6690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D88DAB6-69DC-B63E-B0C9-53F208B3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2DF0059-F2D7-EA3E-AE46-09017A99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024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9AA0A-8B42-B3B6-A287-05F4292E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79B555-C400-1229-B47F-F860D178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9DCC93-4176-89EB-8EAF-70C849FB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A5C59A0-AC48-7854-BA42-20456A3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4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394A70E-351B-276D-53BC-BFBAEB93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810B7B3-B9A8-75AA-B975-957AED13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F1742F-1B47-0939-E323-6074466C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14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8749C3-0DE2-DF28-0F46-E3BD7648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172008-5B04-4D03-CCE1-CA27262F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5CF13F-AFCD-EBA3-526C-407C0894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9A9AB9-DF5E-9127-BCB7-7ACB2047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0E87369-63FD-C502-8009-63A106B9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FAF461A-9C01-D1B3-425F-2CCE8D3D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919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DBBB9E-3003-5D26-7331-92F5B000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C2A805B-B0E5-4161-DD9B-AB1413A64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4403C7-A483-100F-9EEB-ED3C6F502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D8F78C-0D0D-AC31-664C-91E3F8AA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9CA42A-20ED-00D2-4ECD-9BAAAE13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56C637-B3AA-ED77-2A8E-B2B1C9E5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114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CF12F56-1CC1-E7DD-DC28-E2DDBD3B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9902AF-BADD-AFDE-7A05-9D24F86FF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F02AD6-8550-4EED-25E7-9B70F3390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2D2F59-7C98-CA60-655A-CBF6D84AD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23DC2B-3DD5-300B-3340-F45090BDB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160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70E9-A681-5448-8E43-B00701BA5DD5}" type="datetimeFigureOut">
              <a:rPr lang="pl-PL" smtClean="0"/>
              <a:t>24.02.2025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93AB6-5D15-A841-B7F2-58772F26FBC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122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0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agh.edu.pl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chart" Target="../charts/chart1.xml"/><Relationship Id="rId4" Type="http://schemas.openxmlformats.org/officeDocument/2006/relationships/hyperlink" Target="http://www.agh.edu.pl/" TargetMode="External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90.png"/><Relationship Id="rId5" Type="http://schemas.microsoft.com/office/2014/relationships/chartEx" Target="../charts/chartEx1.xml"/><Relationship Id="rId4" Type="http://schemas.openxmlformats.org/officeDocument/2006/relationships/hyperlink" Target="http://www.agh.edu.p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1.jpeg"/><Relationship Id="rId4" Type="http://schemas.openxmlformats.org/officeDocument/2006/relationships/hyperlink" Target="http://www.agh.edu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2.png"/><Relationship Id="rId4" Type="http://schemas.openxmlformats.org/officeDocument/2006/relationships/hyperlink" Target="http://www.agh.edu.pl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4" Type="http://schemas.openxmlformats.org/officeDocument/2006/relationships/hyperlink" Target="http://www.agh.edu.p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Relationship Id="rId4" Type="http://schemas.openxmlformats.org/officeDocument/2006/relationships/hyperlink" Target="http://www.agh.edu.pl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74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C059C82-9A6D-4D77-9A78-8D3F2569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99" y="1319317"/>
            <a:ext cx="9982201" cy="43524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829909" eaLnBrk="0" fontAlgn="base" hangingPunct="0">
              <a:spcBef>
                <a:spcPts val="1089"/>
              </a:spcBef>
              <a:spcAft>
                <a:spcPts val="1089"/>
              </a:spcAft>
              <a:defRPr/>
            </a:pPr>
            <a:r>
              <a:rPr lang="pl-PL" altLang="pl-PL" sz="2800" b="1" dirty="0">
                <a:solidFill>
                  <a:srgbClr val="1E4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Wspieranie środowiska rozwijającego energetykę rozproszoną</a:t>
            </a:r>
            <a:br>
              <a:rPr lang="pl-PL" altLang="pl-PL" sz="2800" b="1" dirty="0">
                <a:solidFill>
                  <a:srgbClr val="1E4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i="1" dirty="0">
                <a:solidFill>
                  <a:srgbClr val="1E4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kontynuacja projektu Gospostrateg „Klaster”</a:t>
            </a:r>
          </a:p>
          <a:p>
            <a:pPr marL="311216" indent="-311216" defTabSz="829909" eaLnBrk="0" fontAlgn="base" hangingPunct="0">
              <a:lnSpc>
                <a:spcPts val="2723"/>
              </a:lnSpc>
              <a:spcBef>
                <a:spcPts val="108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Sieć Kompetencji ds. Energetyki Rozproszonej (SKER) </a:t>
            </a:r>
          </a:p>
          <a:p>
            <a:pPr marL="311216" indent="-311216" defTabSz="829909" eaLnBrk="0" fontAlgn="base" hangingPunct="0">
              <a:lnSpc>
                <a:spcPts val="2723"/>
              </a:lnSpc>
              <a:spcBef>
                <a:spcPts val="108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portal </a:t>
            </a:r>
            <a:r>
              <a:rPr lang="pl-PL" altLang="pl-PL" sz="20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energetyka-rozproszona.pl</a:t>
            </a:r>
          </a:p>
          <a:p>
            <a:pPr marL="311216" indent="-311216" defTabSz="829909" eaLnBrk="0" fontAlgn="base" hangingPunct="0">
              <a:lnSpc>
                <a:spcPts val="2723"/>
              </a:lnSpc>
              <a:spcBef>
                <a:spcPts val="108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czasopismo „Energetyka rozproszona”</a:t>
            </a:r>
          </a:p>
          <a:p>
            <a:pPr marL="311216" indent="-311216" defTabSz="829909" eaLnBrk="0" fontAlgn="base" hangingPunct="0">
              <a:lnSpc>
                <a:spcPts val="2723"/>
              </a:lnSpc>
              <a:spcBef>
                <a:spcPts val="108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seminaria upowszechniające wiedzę </a:t>
            </a:r>
          </a:p>
          <a:p>
            <a:pPr marL="311216" indent="-311216" defTabSz="829909" eaLnBrk="0" fontAlgn="base" hangingPunct="0">
              <a:lnSpc>
                <a:spcPts val="2723"/>
              </a:lnSpc>
              <a:spcBef>
                <a:spcPts val="108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 Kongres Energetyki Rozproszonej 25-26 września 2023 </a:t>
            </a:r>
            <a:b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(w tym FER #6 i Konferencja Naukowa) </a:t>
            </a:r>
          </a:p>
          <a:p>
            <a:pPr marL="311216" indent="-311216" defTabSz="829909" eaLnBrk="0" fontAlgn="base" hangingPunct="0">
              <a:lnSpc>
                <a:spcPts val="2723"/>
              </a:lnSpc>
              <a:spcBef>
                <a:spcPts val="108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Kongres Energetyki Rozproszonej</a:t>
            </a:r>
          </a:p>
        </p:txBody>
      </p:sp>
    </p:spTree>
    <p:extLst>
      <p:ext uri="{BB962C8B-B14F-4D97-AF65-F5344CB8AC3E}">
        <p14:creationId xmlns:p14="http://schemas.microsoft.com/office/powerpoint/2010/main" val="266113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416B472-6F74-4AB0-B49F-98B0958765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86" y="527299"/>
            <a:ext cx="2550557" cy="61033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A6B8479-D49E-4DA2-87A8-821FBAC3612F}"/>
              </a:ext>
            </a:extLst>
          </p:cNvPr>
          <p:cNvSpPr txBox="1"/>
          <p:nvPr/>
        </p:nvSpPr>
        <p:spPr>
          <a:xfrm>
            <a:off x="5522620" y="392965"/>
            <a:ext cx="433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Kraków, 28-30 października 2024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Centrum Kongresowe ICE, AGH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720FC37-8BE1-4CA0-9374-9E6F7F7E6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0798"/>
            <a:ext cx="12254939" cy="44100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E46864D-77F9-B5D4-1996-1FACA324F297}"/>
              </a:ext>
            </a:extLst>
          </p:cNvPr>
          <p:cNvSpPr txBox="1"/>
          <p:nvPr/>
        </p:nvSpPr>
        <p:spPr>
          <a:xfrm>
            <a:off x="620110" y="1043475"/>
            <a:ext cx="10741571" cy="55485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362" indent="0">
              <a:lnSpc>
                <a:spcPct val="120000"/>
              </a:lnSpc>
              <a:buNone/>
            </a:pPr>
            <a:r>
              <a:rPr lang="pl-PL" sz="3200" b="1" dirty="0">
                <a:solidFill>
                  <a:srgbClr val="0070C0"/>
                </a:solidFill>
              </a:rPr>
              <a:t>         		     Już dziś zapraszamy na </a:t>
            </a:r>
          </a:p>
          <a:p>
            <a:pPr marL="360362" indent="0">
              <a:lnSpc>
                <a:spcPct val="120000"/>
              </a:lnSpc>
              <a:buNone/>
            </a:pPr>
            <a:r>
              <a:rPr lang="pl-PL" sz="2400" b="1" dirty="0">
                <a:solidFill>
                  <a:srgbClr val="0070C0"/>
                </a:solidFill>
              </a:rPr>
              <a:t>                   </a:t>
            </a:r>
            <a:endParaRPr lang="pl-PL" b="1" dirty="0">
              <a:solidFill>
                <a:srgbClr val="0070C0"/>
              </a:solidFill>
            </a:endParaRPr>
          </a:p>
          <a:p>
            <a:pPr marL="360362" indent="0">
              <a:lnSpc>
                <a:spcPct val="120000"/>
              </a:lnSpc>
              <a:buNone/>
            </a:pPr>
            <a:r>
              <a:rPr lang="pl-PL" sz="3200" b="1" dirty="0">
                <a:solidFill>
                  <a:srgbClr val="0070C0"/>
                </a:solidFill>
              </a:rPr>
              <a:t>             </a:t>
            </a:r>
            <a:r>
              <a:rPr lang="pl-PL" sz="4000" b="1" dirty="0">
                <a:solidFill>
                  <a:srgbClr val="0070C0"/>
                </a:solidFill>
              </a:rPr>
              <a:t>III Kongres Energetyki Rozproszonej</a:t>
            </a:r>
            <a:endParaRPr lang="pl-PL" sz="3200" b="1" dirty="0">
              <a:solidFill>
                <a:srgbClr val="0070C0"/>
              </a:solidFill>
            </a:endParaRPr>
          </a:p>
          <a:p>
            <a:pPr marL="360362" indent="0" algn="ctr">
              <a:lnSpc>
                <a:spcPct val="120000"/>
              </a:lnSpc>
              <a:buNone/>
            </a:pPr>
            <a:r>
              <a:rPr lang="pl-PL" sz="32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pl-PL" sz="4000" b="1" dirty="0">
                <a:solidFill>
                  <a:srgbClr val="FF0000"/>
                </a:solidFill>
              </a:rPr>
              <a:t>Kraków, wrzesień 2025</a:t>
            </a:r>
          </a:p>
          <a:p>
            <a:pPr algn="ctr"/>
            <a:r>
              <a:rPr lang="pl-PL" sz="4000" b="1" dirty="0">
                <a:solidFill>
                  <a:srgbClr val="FF0000"/>
                </a:solidFill>
              </a:rPr>
              <a:t>Centrum Kongresowe ICE, AGH</a:t>
            </a:r>
          </a:p>
          <a:p>
            <a:pPr marL="360362" indent="0">
              <a:lnSpc>
                <a:spcPct val="120000"/>
              </a:lnSpc>
              <a:buNone/>
            </a:pPr>
            <a:endParaRPr lang="pl-PL" sz="4000" b="1" dirty="0">
              <a:solidFill>
                <a:srgbClr val="0070C0"/>
              </a:solidFill>
            </a:endParaRPr>
          </a:p>
          <a:p>
            <a:pPr marL="360362" indent="0" algn="ctr">
              <a:lnSpc>
                <a:spcPct val="120000"/>
              </a:lnSpc>
              <a:buNone/>
            </a:pPr>
            <a:endParaRPr lang="pl-PL" sz="4000" b="1" dirty="0">
              <a:solidFill>
                <a:srgbClr val="0070C0"/>
              </a:solidFill>
            </a:endParaRPr>
          </a:p>
          <a:p>
            <a:pPr marL="360362" indent="0" algn="ctr">
              <a:lnSpc>
                <a:spcPct val="120000"/>
              </a:lnSpc>
              <a:buNone/>
            </a:pP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3BB6FEC-40F5-AB44-CAC3-1D7639E56A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64" y="5120534"/>
            <a:ext cx="2550557" cy="6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05" y="755695"/>
            <a:ext cx="10861482" cy="432159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Jak wyznaczamy </a:t>
            </a:r>
            <a:b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optymalny miks energetyczny dla Polski?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5861" y="1825625"/>
            <a:ext cx="10861482" cy="3763839"/>
          </a:xfrm>
        </p:spPr>
        <p:txBody>
          <a:bodyPr>
            <a:normAutofit lnSpcReduction="10000"/>
          </a:bodyPr>
          <a:lstStyle/>
          <a:p>
            <a:endParaRPr lang="pl-PL" sz="2000" dirty="0"/>
          </a:p>
          <a:p>
            <a:pPr marL="0" indent="0" algn="just">
              <a:buNone/>
            </a:pPr>
            <a:r>
              <a:rPr lang="pl-PL" sz="2000" b="1" dirty="0"/>
              <a:t>Dokument:</a:t>
            </a:r>
            <a:r>
              <a:rPr lang="pl-PL" sz="2000" dirty="0"/>
              <a:t> Kancelaria Prezesa Rady Ministrów, Departament Analiz Strategicznych: Model optymal-nego miksu energetycznego dla Polski do roku 2060, Warszawa 2015.</a:t>
            </a:r>
          </a:p>
          <a:p>
            <a:pPr marL="0" indent="0" algn="just">
              <a:buNone/>
            </a:pPr>
            <a:r>
              <a:rPr lang="pl-PL" sz="2000" dirty="0"/>
              <a:t>W sekcji „Kwestie możliwe do uwzględnienia po rozszerzeniu modelu” czytamy:</a:t>
            </a:r>
          </a:p>
          <a:p>
            <a:pPr marL="0" indent="0" algn="just">
              <a:buNone/>
            </a:pPr>
            <a:r>
              <a:rPr lang="pl-PL" sz="2000" i="1" dirty="0"/>
              <a:t>Istotną kategorią kosztów, których model nie uwzględnia, są efekty zewnętrzne funkcjonowania poszczególnych technologii, rozumiane jako </a:t>
            </a:r>
            <a:r>
              <a:rPr lang="pl-PL" sz="2000" i="1" u="sng" dirty="0"/>
              <a:t>koszty środowiskowe</a:t>
            </a:r>
            <a:r>
              <a:rPr lang="pl-PL" sz="2000" i="1" dirty="0"/>
              <a:t> (np. zwiększenie stężenia pyłów </a:t>
            </a:r>
            <a:br>
              <a:rPr lang="pl-PL" sz="2000" i="1" dirty="0"/>
            </a:br>
            <a:r>
              <a:rPr lang="pl-PL" sz="2000" i="1" dirty="0"/>
              <a:t>w powietrzu) i </a:t>
            </a:r>
            <a:r>
              <a:rPr lang="pl-PL" sz="2000" i="1" u="sng" dirty="0"/>
              <a:t>społeczne</a:t>
            </a:r>
            <a:r>
              <a:rPr lang="pl-PL" sz="2000" i="1" dirty="0"/>
              <a:t> (np. spadek zdrowotności). Analizowanie kosztów tego typu byłoby możliwe </a:t>
            </a:r>
            <a:br>
              <a:rPr lang="pl-PL" sz="2000" i="1" dirty="0"/>
            </a:br>
            <a:r>
              <a:rPr lang="pl-PL" sz="2000" i="1" dirty="0"/>
              <a:t>w ramach obecnej struktury modelu, wymagałoby to jednak zasilenia </a:t>
            </a:r>
            <a:r>
              <a:rPr lang="pl-PL" sz="2000" i="1" u="sng" dirty="0"/>
              <a:t>wiarygodnymi danymi</a:t>
            </a:r>
            <a:r>
              <a:rPr lang="pl-PL" sz="2000" i="1" dirty="0"/>
              <a:t> na temat wysokości i struktury tych kosztów.</a:t>
            </a:r>
          </a:p>
          <a:p>
            <a:pPr marL="0" indent="0" algn="just">
              <a:buNone/>
            </a:pPr>
            <a:endParaRPr lang="pl-PL" sz="2000" i="1" dirty="0"/>
          </a:p>
          <a:p>
            <a:pPr marL="0" indent="0" algn="just">
              <a:buNone/>
            </a:pPr>
            <a:r>
              <a:rPr lang="pl-PL" sz="2000" dirty="0">
                <a:solidFill>
                  <a:srgbClr val="FF0000"/>
                </a:solidFill>
              </a:rPr>
              <a:t>KPEIK 10.2024 – model do wyznaczania </a:t>
            </a:r>
            <a:r>
              <a:rPr lang="pl-PL" sz="2000" dirty="0" err="1">
                <a:solidFill>
                  <a:srgbClr val="FF0000"/>
                </a:solidFill>
              </a:rPr>
              <a:t>miksu</a:t>
            </a:r>
            <a:r>
              <a:rPr lang="pl-PL" sz="2000" dirty="0">
                <a:solidFill>
                  <a:srgbClr val="FF0000"/>
                </a:solidFill>
              </a:rPr>
              <a:t> energetycznego nie uwzględnia kosztów zewnętrznych, </a:t>
            </a:r>
            <a:br>
              <a:rPr lang="pl-PL" sz="2000" dirty="0">
                <a:solidFill>
                  <a:srgbClr val="FF0000"/>
                </a:solidFill>
              </a:rPr>
            </a:br>
            <a:r>
              <a:rPr lang="pl-PL" sz="2000" dirty="0">
                <a:solidFill>
                  <a:srgbClr val="FF0000"/>
                </a:solidFill>
              </a:rPr>
              <a:t>w modelu minimalizowane są jedynie koszty systemowe.</a:t>
            </a:r>
          </a:p>
          <a:p>
            <a:pPr marL="0" indent="0" algn="just">
              <a:buNone/>
            </a:pPr>
            <a:endParaRPr lang="pl-PL" sz="2000" i="1" dirty="0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6B09237D-4878-C311-84DD-A1D45E838756}"/>
              </a:ext>
            </a:extLst>
          </p:cNvPr>
          <p:cNvSpPr/>
          <p:nvPr/>
        </p:nvSpPr>
        <p:spPr>
          <a:xfrm>
            <a:off x="7294178" y="4517407"/>
            <a:ext cx="4243165" cy="1072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C06E7EBF-2795-1275-0527-686959294F41}"/>
              </a:ext>
            </a:extLst>
          </p:cNvPr>
          <p:cNvSpPr/>
          <p:nvPr/>
        </p:nvSpPr>
        <p:spPr>
          <a:xfrm rot="1706293">
            <a:off x="3578775" y="1815095"/>
            <a:ext cx="4214649" cy="32278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5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AD5F53CD-2F39-32E3-C3CC-E69AE52C908A}"/>
              </a:ext>
            </a:extLst>
          </p:cNvPr>
          <p:cNvSpPr txBox="1"/>
          <p:nvPr/>
        </p:nvSpPr>
        <p:spPr>
          <a:xfrm>
            <a:off x="720751" y="1702320"/>
            <a:ext cx="10953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Ograniczony dostęp do wiarygodnych danych (przykład KPEIK 10.2024, Załącznik 3 – Założenia prognostyczne) </a:t>
            </a:r>
            <a:endParaRPr lang="en-US" b="1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CF41F89-BFF6-DBA8-0BA7-B8C41E6C8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26" y="3001263"/>
            <a:ext cx="8630705" cy="235066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82C6D9D-E06E-ECB5-71CB-97295DE5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51" y="2352723"/>
            <a:ext cx="8640381" cy="46679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76CBDF5-A633-9436-0FA6-9C690EAD9184}"/>
              </a:ext>
            </a:extLst>
          </p:cNvPr>
          <p:cNvSpPr/>
          <p:nvPr/>
        </p:nvSpPr>
        <p:spPr>
          <a:xfrm>
            <a:off x="812505" y="3481550"/>
            <a:ext cx="8548626" cy="1922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FC891991-EC09-06CF-9E91-4020931236B6}"/>
              </a:ext>
            </a:extLst>
          </p:cNvPr>
          <p:cNvSpPr/>
          <p:nvPr/>
        </p:nvSpPr>
        <p:spPr>
          <a:xfrm rot="8888942">
            <a:off x="9266319" y="2044690"/>
            <a:ext cx="1961736" cy="17828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63D5C589-9F9C-67D9-B3DB-73CFA0F47AAC}"/>
              </a:ext>
            </a:extLst>
          </p:cNvPr>
          <p:cNvSpPr txBox="1">
            <a:spLocks/>
          </p:cNvSpPr>
          <p:nvPr/>
        </p:nvSpPr>
        <p:spPr>
          <a:xfrm>
            <a:off x="812505" y="755695"/>
            <a:ext cx="10861482" cy="432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Jak wyznaczamy </a:t>
            </a:r>
            <a:br>
              <a:rPr lang="pl-PL" sz="3600" b="1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l-PL" sz="3600" b="1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optymalny miks energetyczny dla Polski?</a:t>
            </a:r>
            <a:endParaRPr lang="pl-PL" sz="3600" b="1" dirty="0">
              <a:solidFill>
                <a:srgbClr val="1E4395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88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2183EA43-7721-D9A3-A4B0-F4F4BCE9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05" y="755695"/>
            <a:ext cx="10861482" cy="432159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Jak wyznaczamy </a:t>
            </a:r>
            <a:b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optymalny miks energetyczny dla Polski?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E80DFFC-1A04-B268-78B9-EC694DAD4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7662" y="2175615"/>
            <a:ext cx="5435079" cy="2194366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D5F53CD-2F39-32E3-C3CC-E69AE52C908A}"/>
              </a:ext>
            </a:extLst>
          </p:cNvPr>
          <p:cNvSpPr txBox="1"/>
          <p:nvPr/>
        </p:nvSpPr>
        <p:spPr>
          <a:xfrm>
            <a:off x="6003637" y="227483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Simulations are characterised by an initial increase in output (due to higher investment), followed by periods</a:t>
            </a:r>
          </a:p>
          <a:p>
            <a:r>
              <a:rPr lang="en-US" i="1" dirty="0"/>
              <a:t>of </a:t>
            </a:r>
            <a:r>
              <a:rPr lang="en-US" i="1" u="sng" dirty="0"/>
              <a:t>recession</a:t>
            </a:r>
            <a:r>
              <a:rPr lang="en-US" i="1" dirty="0"/>
              <a:t> and below trend growth (due to price inflation and changes to the functional income distribution).</a:t>
            </a:r>
          </a:p>
          <a:p>
            <a:r>
              <a:rPr lang="en-US" i="1" dirty="0"/>
              <a:t>The negative effects associated with the transition – </a:t>
            </a:r>
            <a:r>
              <a:rPr lang="en-US" i="1" u="sng" dirty="0"/>
              <a:t>recession, stagnation, stagflation, increasing inequality and</a:t>
            </a:r>
          </a:p>
          <a:p>
            <a:r>
              <a:rPr lang="en-US" i="1" u="sng" dirty="0"/>
              <a:t>asset stranding</a:t>
            </a:r>
            <a:r>
              <a:rPr lang="en-US" i="1" dirty="0"/>
              <a:t> – are positively related to the capital intensity of green energy production and reductions in EROI.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9DC3C40-AEA9-2E61-3875-D242F9186367}"/>
              </a:ext>
            </a:extLst>
          </p:cNvPr>
          <p:cNvSpPr txBox="1"/>
          <p:nvPr/>
        </p:nvSpPr>
        <p:spPr>
          <a:xfrm>
            <a:off x="347662" y="4768821"/>
            <a:ext cx="11637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Policy should also be used to</a:t>
            </a:r>
            <a:r>
              <a:rPr lang="pl-PL" i="1" dirty="0"/>
              <a:t> </a:t>
            </a:r>
            <a:r>
              <a:rPr lang="en-US" i="1" dirty="0"/>
              <a:t>ensure that, where possible, </a:t>
            </a:r>
            <a:r>
              <a:rPr lang="en-US" i="1" u="sng" dirty="0"/>
              <a:t>any capital used in the transition is produced domestically</a:t>
            </a:r>
            <a:r>
              <a:rPr lang="en-US" i="1" dirty="0"/>
              <a:t>, rather than abroad, so that transitioning countries</a:t>
            </a:r>
            <a:r>
              <a:rPr lang="pl-PL" i="1" dirty="0"/>
              <a:t> </a:t>
            </a:r>
            <a:r>
              <a:rPr lang="en-US" i="1" dirty="0"/>
              <a:t>are able to experience the </a:t>
            </a:r>
            <a:r>
              <a:rPr lang="en-US" i="1" u="sng" dirty="0">
                <a:solidFill>
                  <a:srgbClr val="FF0000"/>
                </a:solidFill>
              </a:rPr>
              <a:t>economic benefits of the transition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(and not</a:t>
            </a:r>
            <a:r>
              <a:rPr lang="pl-PL" i="1" dirty="0"/>
              <a:t> </a:t>
            </a:r>
            <a:r>
              <a:rPr lang="en-US" i="1" dirty="0"/>
              <a:t>just the costs).</a:t>
            </a:r>
          </a:p>
        </p:txBody>
      </p:sp>
    </p:spTree>
    <p:extLst>
      <p:ext uri="{BB962C8B-B14F-4D97-AF65-F5344CB8AC3E}">
        <p14:creationId xmlns:p14="http://schemas.microsoft.com/office/powerpoint/2010/main" val="367918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AD5F53CD-2F39-32E3-C3CC-E69AE52C908A}"/>
              </a:ext>
            </a:extLst>
          </p:cNvPr>
          <p:cNvSpPr txBox="1"/>
          <p:nvPr/>
        </p:nvSpPr>
        <p:spPr>
          <a:xfrm>
            <a:off x="720751" y="1702320"/>
            <a:ext cx="10953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Uproszczone podejście sekwencyjne (np. KPEIK 10.2024): </a:t>
            </a:r>
            <a:endParaRPr lang="en-US" b="1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9DC3C40-AEA9-2E61-3875-D242F9186367}"/>
              </a:ext>
            </a:extLst>
          </p:cNvPr>
          <p:cNvSpPr txBox="1"/>
          <p:nvPr/>
        </p:nvSpPr>
        <p:spPr>
          <a:xfrm>
            <a:off x="720751" y="3732621"/>
            <a:ext cx="11637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Podejście holistyczne (implementacja możliwa np. przy wykorzystaniu narzędzi OTE):</a:t>
            </a:r>
            <a:endParaRPr lang="en-US" b="1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440B5E3-12BD-5048-A676-65E1BD22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05" y="755695"/>
            <a:ext cx="10861482" cy="432159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Jak wyznaczamy </a:t>
            </a:r>
            <a:b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optymalny miks energetyczny dla Polski?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F39E4D7-76A6-68CC-3246-1AAB4AE1C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67182"/>
              </p:ext>
            </p:extLst>
          </p:nvPr>
        </p:nvGraphicFramePr>
        <p:xfrm>
          <a:off x="720751" y="2268070"/>
          <a:ext cx="10269977" cy="116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Symbol zastępczy zawartości 3">
            <a:extLst>
              <a:ext uri="{FF2B5EF4-FFF2-40B4-BE49-F238E27FC236}">
                <a16:creationId xmlns:a16="http://schemas.microsoft.com/office/drawing/2014/main" id="{95B8E40B-5FB7-6ACC-3321-DD053238B7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877693"/>
              </p:ext>
            </p:extLst>
          </p:nvPr>
        </p:nvGraphicFramePr>
        <p:xfrm>
          <a:off x="1715833" y="4216512"/>
          <a:ext cx="7661250" cy="135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7259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2">
            <a:hlinkClick r:id="rId4"/>
            <a:extLst>
              <a:ext uri="{FF2B5EF4-FFF2-40B4-BE49-F238E27FC236}">
                <a16:creationId xmlns:a16="http://schemas.microsoft.com/office/drawing/2014/main" id="{4A9A3BC1-04D3-41EF-8689-7FAA7325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296" y="4539824"/>
            <a:ext cx="468246" cy="4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494" rIns="41494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 sz="217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778096C-CB30-4CD4-AEB2-C4A19DD1E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186" y="2039836"/>
            <a:ext cx="1753401" cy="34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l-PL" altLang="pl-PL" sz="1634" b="1" dirty="0">
                <a:solidFill>
                  <a:schemeClr val="tx1"/>
                </a:solidFill>
                <a:latin typeface="Fira Sans Light" panose="020B0403050000020004" pitchFamily="34" charset="0"/>
                <a:cs typeface="Calibri" panose="020F0502020204030204" pitchFamily="34" charset="0"/>
              </a:rPr>
              <a:t>www.nrel.gov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47C84E9-AF89-4FCF-AF33-CC9675356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078" y="2434680"/>
            <a:ext cx="3463015" cy="63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Calibri" panose="020F0502020204030204" pitchFamily="34" charset="0"/>
              <a:buChar char="→"/>
            </a:pPr>
            <a:r>
              <a:rPr lang="pl-PL" altLang="pl-PL" sz="1452" b="1" dirty="0">
                <a:solidFill>
                  <a:srgbClr val="A71930"/>
                </a:solidFill>
                <a:latin typeface="Fira Sans Light" panose="020B0403050000020004" pitchFamily="34" charset="0"/>
                <a:cs typeface="Calibri" panose="020F0502020204030204" pitchFamily="34" charset="0"/>
              </a:rPr>
              <a:t>analizy dla konkretnych projektów na podstawie opracowanych </a:t>
            </a:r>
            <a:br>
              <a:rPr lang="pl-PL" altLang="pl-PL" sz="1452" b="1" dirty="0">
                <a:solidFill>
                  <a:srgbClr val="A71930"/>
                </a:solidFill>
                <a:latin typeface="Fira Sans Light" panose="020B0403050000020004" pitchFamily="34" charset="0"/>
                <a:cs typeface="Calibri" panose="020F0502020204030204" pitchFamily="34" charset="0"/>
              </a:rPr>
            </a:br>
            <a:r>
              <a:rPr lang="pl-PL" altLang="pl-PL" sz="1452" b="1" dirty="0">
                <a:solidFill>
                  <a:srgbClr val="A71930"/>
                </a:solidFill>
                <a:latin typeface="Fira Sans Light" panose="020B0403050000020004" pitchFamily="34" charset="0"/>
                <a:cs typeface="Calibri" panose="020F0502020204030204" pitchFamily="34" charset="0"/>
              </a:rPr>
              <a:t>modeli dla technologii </a:t>
            </a:r>
          </a:p>
        </p:txBody>
      </p:sp>
      <p:pic>
        <p:nvPicPr>
          <p:cNvPr id="28674" name="Picture 2" descr="Sample Results from JEDI.">
            <a:extLst>
              <a:ext uri="{FF2B5EF4-FFF2-40B4-BE49-F238E27FC236}">
                <a16:creationId xmlns:a16="http://schemas.microsoft.com/office/drawing/2014/main" id="{E22B0A19-D8C7-47B8-A6F9-C1748C05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85" y="3058606"/>
            <a:ext cx="2159229" cy="284632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38F27815-D5C0-4BC5-91CE-354681B00058}"/>
              </a:ext>
            </a:extLst>
          </p:cNvPr>
          <p:cNvSpPr/>
          <p:nvPr/>
        </p:nvSpPr>
        <p:spPr>
          <a:xfrm>
            <a:off x="2030186" y="1509638"/>
            <a:ext cx="3019825" cy="539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52" dirty="0">
                <a:solidFill>
                  <a:srgbClr val="222222"/>
                </a:solidFill>
                <a:latin typeface="Fira Sans" panose="020B0503050000020004" pitchFamily="34" charset="0"/>
                <a:cs typeface="Calibri" panose="020F0502020204030204" pitchFamily="34" charset="0"/>
              </a:rPr>
              <a:t>JEDI</a:t>
            </a:r>
            <a:r>
              <a:rPr lang="pl-PL" sz="1452" dirty="0">
                <a:solidFill>
                  <a:srgbClr val="222222"/>
                </a:solidFill>
                <a:latin typeface="Fira Sans" panose="020B0503050000020004" pitchFamily="34" charset="0"/>
                <a:cs typeface="Calibri" panose="020F0502020204030204" pitchFamily="34" charset="0"/>
              </a:rPr>
              <a:t>:</a:t>
            </a:r>
            <a:r>
              <a:rPr lang="en-US" sz="1452" dirty="0">
                <a:solidFill>
                  <a:srgbClr val="222222"/>
                </a:solidFill>
                <a:latin typeface="Fira Sans" panose="020B0503050000020004" pitchFamily="34" charset="0"/>
                <a:cs typeface="Calibri" panose="020F0502020204030204" pitchFamily="34" charset="0"/>
              </a:rPr>
              <a:t> Jobs and Economic Development Impact </a:t>
            </a:r>
            <a:r>
              <a:rPr lang="pl-PL" sz="1452" dirty="0">
                <a:solidFill>
                  <a:srgbClr val="222222"/>
                </a:solidFill>
                <a:latin typeface="Fira Sans" panose="020B0503050000020004" pitchFamily="34" charset="0"/>
                <a:cs typeface="Calibri" panose="020F0502020204030204" pitchFamily="34" charset="0"/>
              </a:rPr>
              <a:t>Models</a:t>
            </a:r>
            <a:endParaRPr lang="pl-PL" sz="1452" dirty="0">
              <a:latin typeface="Fira Sans" panose="020B05030500000200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4E951B7D-AE52-4796-BCCF-1BC5F3EAA678}"/>
              </a:ext>
            </a:extLst>
          </p:cNvPr>
          <p:cNvCxnSpPr>
            <a:cxnSpLocks/>
          </p:cNvCxnSpPr>
          <p:nvPr/>
        </p:nvCxnSpPr>
        <p:spPr bwMode="auto">
          <a:xfrm>
            <a:off x="4070094" y="2889634"/>
            <a:ext cx="0" cy="391886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Obraz 20">
            <a:extLst>
              <a:ext uri="{FF2B5EF4-FFF2-40B4-BE49-F238E27FC236}">
                <a16:creationId xmlns:a16="http://schemas.microsoft.com/office/drawing/2014/main" id="{45F51AA2-8740-4A5D-919D-001C613506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9" b="3305"/>
          <a:stretch/>
        </p:blipFill>
        <p:spPr>
          <a:xfrm>
            <a:off x="5277651" y="1504167"/>
            <a:ext cx="4884164" cy="33108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DF2D2F9E-AF18-478A-A158-88C9B0833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703" y="4910115"/>
            <a:ext cx="2040111" cy="45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Calibri" panose="020F0502020204030204" pitchFamily="34" charset="0"/>
              <a:buChar char="→"/>
            </a:pPr>
            <a:r>
              <a:rPr lang="pl-PL" altLang="pl-PL" sz="1452" b="1" dirty="0">
                <a:solidFill>
                  <a:srgbClr val="A71930"/>
                </a:solidFill>
                <a:latin typeface="Fira Sans Light" panose="020B0403050000020004" pitchFamily="34" charset="0"/>
                <a:cs typeface="Calibri" panose="020F0502020204030204" pitchFamily="34" charset="0"/>
              </a:rPr>
              <a:t>analizy strategiczne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7905E4C-DD22-4C27-AE65-0858CB90F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704" y="5451839"/>
            <a:ext cx="2111475" cy="34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l-PL" altLang="pl-PL" sz="1634" b="1" dirty="0">
                <a:latin typeface="Fira Sans Light" panose="020B0403050000020004" pitchFamily="34" charset="0"/>
                <a:cs typeface="Calibri" panose="020F0502020204030204" pitchFamily="34" charset="0"/>
              </a:rPr>
              <a:t>www.2035report.com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92785977-3DCD-437C-9B31-4B23A7B83645}"/>
              </a:ext>
            </a:extLst>
          </p:cNvPr>
          <p:cNvSpPr/>
          <p:nvPr/>
        </p:nvSpPr>
        <p:spPr>
          <a:xfrm>
            <a:off x="5258921" y="4918759"/>
            <a:ext cx="2737437" cy="9861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sz="1452" dirty="0">
                <a:solidFill>
                  <a:srgbClr val="222222"/>
                </a:solidFill>
                <a:latin typeface="Fira Sans" panose="020B0503050000020004" pitchFamily="34" charset="0"/>
                <a:cs typeface="Calibri" panose="020F0502020204030204" pitchFamily="34" charset="0"/>
              </a:rPr>
              <a:t>2035 Report: Plummeting Solar, Wind, and Battery Costs Can Accelerate our Clean Energy Future</a:t>
            </a:r>
            <a:endParaRPr lang="pl-PL" sz="1452" dirty="0">
              <a:latin typeface="Fira Sans" panose="020B0503050000020004" pitchFamily="34" charset="0"/>
              <a:cs typeface="Calibri" panose="020F0502020204030204" pitchFamily="34" charset="0"/>
            </a:endParaRPr>
          </a:p>
        </p:txBody>
      </p:sp>
      <p:cxnSp>
        <p:nvCxnSpPr>
          <p:cNvPr id="8205" name="Łącznik prosty ze strzałką 27">
            <a:extLst>
              <a:ext uri="{FF2B5EF4-FFF2-40B4-BE49-F238E27FC236}">
                <a16:creationId xmlns:a16="http://schemas.microsoft.com/office/drawing/2014/main" id="{0F3BF9E2-19B7-4532-A5B1-CF822F379606}"/>
              </a:ext>
            </a:extLst>
          </p:cNvPr>
          <p:cNvCxnSpPr>
            <a:cxnSpLocks/>
          </p:cNvCxnSpPr>
          <p:nvPr/>
        </p:nvCxnSpPr>
        <p:spPr bwMode="auto">
          <a:xfrm flipV="1">
            <a:off x="9991805" y="4713451"/>
            <a:ext cx="0" cy="39332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F49906C-18A5-1D0B-DA42-61DE0DA9B140}"/>
              </a:ext>
            </a:extLst>
          </p:cNvPr>
          <p:cNvSpPr txBox="1"/>
          <p:nvPr/>
        </p:nvSpPr>
        <p:spPr>
          <a:xfrm>
            <a:off x="3302000" y="569957"/>
            <a:ext cx="7965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1E43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OTE: Odpowiedniki zagraniczne </a:t>
            </a:r>
          </a:p>
        </p:txBody>
      </p:sp>
      <p:sp>
        <p:nvSpPr>
          <p:cNvPr id="16" name="Symbol zastępczy numeru slajdu 3">
            <a:extLst>
              <a:ext uri="{FF2B5EF4-FFF2-40B4-BE49-F238E27FC236}">
                <a16:creationId xmlns:a16="http://schemas.microsoft.com/office/drawing/2014/main" id="{16D53673-9F3C-5C76-1676-174C2C86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E893AB6-5D15-A841-B7F2-58772F26FBC5}" type="slidenum">
              <a:rPr lang="pl-PL" smtClean="0"/>
              <a:t>16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4"/>
            <a:extLst>
              <a:ext uri="{FF2B5EF4-FFF2-40B4-BE49-F238E27FC236}">
                <a16:creationId xmlns:a16="http://schemas.microsoft.com/office/drawing/2014/main" id="{E7C05908-E20B-4F6C-B8F7-DF4C2380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651" y="6238475"/>
            <a:ext cx="1633818" cy="4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494" rIns="41494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 sz="217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B5E74369-CF91-A0AD-EDCB-CB46258BF517}"/>
              </a:ext>
            </a:extLst>
          </p:cNvPr>
          <p:cNvSpPr txBox="1">
            <a:spLocks/>
          </p:cNvSpPr>
          <p:nvPr/>
        </p:nvSpPr>
        <p:spPr bwMode="auto">
          <a:xfrm>
            <a:off x="3482467" y="207907"/>
            <a:ext cx="6971043" cy="114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7324" tIns="47324" rIns="47324" bIns="47324" numCol="1" anchor="ctr" anchorCtr="0" compatLnSpc="1">
            <a:prstTxWarp prst="textNoShape">
              <a:avLst/>
            </a:prstTxWarp>
          </a:bodyPr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rgbClr val="C0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545"/>
              </a:spcBef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1E43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Efekty zewnętrzne: Ilustracja (1/2)</a:t>
            </a:r>
          </a:p>
        </p:txBody>
      </p:sp>
      <p:sp>
        <p:nvSpPr>
          <p:cNvPr id="10" name="Symbol zastępczy numeru slajdu 3">
            <a:extLst>
              <a:ext uri="{FF2B5EF4-FFF2-40B4-BE49-F238E27FC236}">
                <a16:creationId xmlns:a16="http://schemas.microsoft.com/office/drawing/2014/main" id="{87FF43E9-26F7-39F9-461C-E9364372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E893AB6-5D15-A841-B7F2-58772F26FBC5}" type="slidenum">
              <a:rPr lang="pl-PL" smtClean="0"/>
              <a:t>17</a:t>
            </a:fld>
            <a:endParaRPr lang="pl-PL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A73A254-9085-3622-CB27-6AC7BA312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725136"/>
              </p:ext>
            </p:extLst>
          </p:nvPr>
        </p:nvGraphicFramePr>
        <p:xfrm>
          <a:off x="111541" y="1505343"/>
          <a:ext cx="5458942" cy="3991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653610"/>
              </p:ext>
            </p:extLst>
          </p:nvPr>
        </p:nvGraphicFramePr>
        <p:xfrm>
          <a:off x="5723467" y="1627291"/>
          <a:ext cx="6182408" cy="399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38941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4"/>
            <a:extLst>
              <a:ext uri="{FF2B5EF4-FFF2-40B4-BE49-F238E27FC236}">
                <a16:creationId xmlns:a16="http://schemas.microsoft.com/office/drawing/2014/main" id="{E7C05908-E20B-4F6C-B8F7-DF4C2380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651" y="6238475"/>
            <a:ext cx="1633818" cy="4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494" rIns="41494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 sz="217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ymbol zastępczy numeru slajdu 3">
            <a:extLst>
              <a:ext uri="{FF2B5EF4-FFF2-40B4-BE49-F238E27FC236}">
                <a16:creationId xmlns:a16="http://schemas.microsoft.com/office/drawing/2014/main" id="{87FF43E9-26F7-39F9-461C-E9364372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E893AB6-5D15-A841-B7F2-58772F26FBC5}" type="slidenum">
              <a:rPr lang="pl-PL" smtClean="0"/>
              <a:t>18</a:t>
            </a:fld>
            <a:endParaRPr lang="pl-PL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Wykres 6">
                <a:extLst>
                  <a:ext uri="{FF2B5EF4-FFF2-40B4-BE49-F238E27FC236}">
                    <a16:creationId xmlns:a16="http://schemas.microsoft.com/office/drawing/2014/main" id="{66A10C7B-A725-2809-0F61-BD62320BAB0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93604070"/>
                  </p:ext>
                </p:extLst>
              </p:nvPr>
            </p:nvGraphicFramePr>
            <p:xfrm>
              <a:off x="1275646" y="1491091"/>
              <a:ext cx="10126132" cy="387581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Wykres 6">
                <a:extLst>
                  <a:ext uri="{FF2B5EF4-FFF2-40B4-BE49-F238E27FC236}">
                    <a16:creationId xmlns:a16="http://schemas.microsoft.com/office/drawing/2014/main" id="{66A10C7B-A725-2809-0F61-BD62320BAB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5646" y="1491091"/>
                <a:ext cx="10126132" cy="387581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ytuł 1">
            <a:extLst>
              <a:ext uri="{FF2B5EF4-FFF2-40B4-BE49-F238E27FC236}">
                <a16:creationId xmlns:a16="http://schemas.microsoft.com/office/drawing/2014/main" id="{ACF5A63A-B830-035F-8FCF-335465EF2D7D}"/>
              </a:ext>
            </a:extLst>
          </p:cNvPr>
          <p:cNvSpPr txBox="1">
            <a:spLocks/>
          </p:cNvSpPr>
          <p:nvPr/>
        </p:nvSpPr>
        <p:spPr bwMode="auto">
          <a:xfrm>
            <a:off x="3482467" y="207907"/>
            <a:ext cx="6971043" cy="114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7324" tIns="47324" rIns="47324" bIns="47324" numCol="1" anchor="ctr" anchorCtr="0" compatLnSpc="1">
            <a:prstTxWarp prst="textNoShape">
              <a:avLst/>
            </a:prstTxWarp>
          </a:bodyPr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rgbClr val="C0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545"/>
              </a:spcBef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1E43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Efekty zewnętrzne: Ilustracja (2/2)</a:t>
            </a:r>
          </a:p>
        </p:txBody>
      </p:sp>
    </p:spTree>
    <p:extLst>
      <p:ext uri="{BB962C8B-B14F-4D97-AF65-F5344CB8AC3E}">
        <p14:creationId xmlns:p14="http://schemas.microsoft.com/office/powerpoint/2010/main" val="301851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4"/>
            <a:extLst>
              <a:ext uri="{FF2B5EF4-FFF2-40B4-BE49-F238E27FC236}">
                <a16:creationId xmlns:a16="http://schemas.microsoft.com/office/drawing/2014/main" id="{E7C05908-E20B-4F6C-B8F7-DF4C2380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651" y="6238475"/>
            <a:ext cx="1633818" cy="4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494" rIns="41494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 sz="217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B5E74369-CF91-A0AD-EDCB-CB46258BF517}"/>
              </a:ext>
            </a:extLst>
          </p:cNvPr>
          <p:cNvSpPr txBox="1">
            <a:spLocks/>
          </p:cNvSpPr>
          <p:nvPr/>
        </p:nvSpPr>
        <p:spPr bwMode="auto">
          <a:xfrm>
            <a:off x="2403946" y="395476"/>
            <a:ext cx="8029594" cy="114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7324" tIns="47324" rIns="47324" bIns="47324" numCol="1" anchor="ctr" anchorCtr="0" compatLnSpc="1">
            <a:prstTxWarp prst="textNoShape">
              <a:avLst/>
            </a:prstTxWarp>
          </a:bodyPr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rgbClr val="C0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545"/>
              </a:spcBef>
              <a:defRPr/>
            </a:pPr>
            <a: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OTE – rola partnerów branżowych (1/2)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1E439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2E98045-6925-A12C-C03B-1E9A231C7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434" y="1828177"/>
            <a:ext cx="4796069" cy="342576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1BE23A-05DE-5AD1-1B21-66400214128C}"/>
              </a:ext>
            </a:extLst>
          </p:cNvPr>
          <p:cNvSpPr txBox="1"/>
          <p:nvPr/>
        </p:nvSpPr>
        <p:spPr>
          <a:xfrm>
            <a:off x="6457151" y="2753299"/>
            <a:ext cx="4609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Wspólne stanowisko organizacji rozwijających energetykę rozproszoną</a:t>
            </a:r>
            <a:endParaRPr lang="pl-PL" altLang="pl-PL" sz="1600" b="1" dirty="0">
              <a:solidFill>
                <a:srgbClr val="00693C"/>
              </a:solidFill>
              <a:latin typeface="Fira Sans" panose="020B0503050000020004" pitchFamily="34" charset="0"/>
              <a:cs typeface="Calibri" panose="020F0502020204030204" pitchFamily="34" charset="0"/>
            </a:endParaRPr>
          </a:p>
          <a:p>
            <a:endParaRPr lang="pl-PL" dirty="0"/>
          </a:p>
          <a:p>
            <a:r>
              <a:rPr lang="en-US" dirty="0"/>
              <a:t>https://www.energetyka-rozproszona.pl/artykuly/wspolne-stanowisko-organizacji-rozwijajacych-energetyke-rozproszona/</a:t>
            </a:r>
          </a:p>
        </p:txBody>
      </p:sp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83A37240-E1EB-FBDF-4991-57E0DA50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E893AB6-5D15-A841-B7F2-58772F26FBC5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6397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E751EDD4-5DAA-6D62-B9C3-F2893A98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E893AB6-5D15-A841-B7F2-58772F26FBC5}" type="slidenum">
              <a:rPr lang="pl-PL" smtClean="0"/>
              <a:t>2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236A70-2BB0-24FC-EB17-628D874620CF}"/>
              </a:ext>
            </a:extLst>
          </p:cNvPr>
          <p:cNvSpPr txBox="1"/>
          <p:nvPr/>
        </p:nvSpPr>
        <p:spPr>
          <a:xfrm>
            <a:off x="1266091" y="1551706"/>
            <a:ext cx="96598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1E4395"/>
                </a:solidFill>
                <a:effectLst/>
              </a:rPr>
              <a:t>Konteksty Transformacji Energetycznej</a:t>
            </a:r>
          </a:p>
          <a:p>
            <a:pPr algn="ctr"/>
            <a:endParaRPr lang="pl-PL" sz="2400" b="1" dirty="0">
              <a:solidFill>
                <a:srgbClr val="1E4395"/>
              </a:solidFill>
            </a:endParaRPr>
          </a:p>
          <a:p>
            <a:pPr algn="ctr"/>
            <a:r>
              <a:rPr lang="pl-PL" sz="2400" b="1" dirty="0">
                <a:solidFill>
                  <a:srgbClr val="1E4395"/>
                </a:solidFill>
                <a:effectLst/>
              </a:rPr>
              <a:t>Wykład 1</a:t>
            </a:r>
          </a:p>
          <a:p>
            <a:pPr algn="ctr"/>
            <a:r>
              <a:rPr lang="pl-PL" sz="3600" b="1" dirty="0">
                <a:solidFill>
                  <a:srgbClr val="1E4395"/>
                </a:solidFill>
                <a:effectLst/>
              </a:rPr>
              <a:t>Obserwatorium Transformacji Energetycznej: Geneza i zakres działania </a:t>
            </a:r>
          </a:p>
          <a:p>
            <a:endParaRPr lang="pl-PL" sz="3600" b="1" dirty="0">
              <a:solidFill>
                <a:srgbClr val="1E4395"/>
              </a:solidFill>
            </a:endParaRPr>
          </a:p>
          <a:p>
            <a:endParaRPr lang="pl-PL" sz="3600" b="1" dirty="0">
              <a:solidFill>
                <a:srgbClr val="1E4395"/>
              </a:solidFill>
              <a:effectLst/>
            </a:endParaRPr>
          </a:p>
          <a:p>
            <a:endParaRPr lang="pl-PL" sz="3600" b="1" dirty="0">
              <a:solidFill>
                <a:srgbClr val="1E4395"/>
              </a:solidFill>
              <a:effectLst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36A1D45-A02D-6DE8-AEDA-DC874A1D718D}"/>
              </a:ext>
            </a:extLst>
          </p:cNvPr>
          <p:cNvSpPr txBox="1"/>
          <p:nvPr/>
        </p:nvSpPr>
        <p:spPr>
          <a:xfrm>
            <a:off x="4449656" y="4598408"/>
            <a:ext cx="5832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dr hab. Łukasz Lach, prof. AGH</a:t>
            </a:r>
          </a:p>
          <a:p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27 luty 2025</a:t>
            </a:r>
          </a:p>
        </p:txBody>
      </p:sp>
    </p:spTree>
    <p:extLst>
      <p:ext uri="{BB962C8B-B14F-4D97-AF65-F5344CB8AC3E}">
        <p14:creationId xmlns:p14="http://schemas.microsoft.com/office/powerpoint/2010/main" val="276211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4"/>
            <a:extLst>
              <a:ext uri="{FF2B5EF4-FFF2-40B4-BE49-F238E27FC236}">
                <a16:creationId xmlns:a16="http://schemas.microsoft.com/office/drawing/2014/main" id="{E7C05908-E20B-4F6C-B8F7-DF4C2380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651" y="6238475"/>
            <a:ext cx="1633818" cy="4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494" rIns="41494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 sz="217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B5E74369-CF91-A0AD-EDCB-CB46258BF517}"/>
              </a:ext>
            </a:extLst>
          </p:cNvPr>
          <p:cNvSpPr txBox="1">
            <a:spLocks/>
          </p:cNvSpPr>
          <p:nvPr/>
        </p:nvSpPr>
        <p:spPr bwMode="auto">
          <a:xfrm>
            <a:off x="2403946" y="395476"/>
            <a:ext cx="8029594" cy="114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7324" tIns="47324" rIns="47324" bIns="47324" numCol="1" anchor="ctr" anchorCtr="0" compatLnSpc="1">
            <a:prstTxWarp prst="textNoShape">
              <a:avLst/>
            </a:prstTxWarp>
          </a:bodyPr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rgbClr val="C0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545"/>
              </a:spcBef>
              <a:defRPr/>
            </a:pPr>
            <a:r>
              <a:rPr lang="pl-PL" sz="36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OTE – rola partnerów branżowych  (2/2)</a:t>
            </a: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rgbClr val="1E439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1BE23A-05DE-5AD1-1B21-66400214128C}"/>
              </a:ext>
            </a:extLst>
          </p:cNvPr>
          <p:cNvSpPr txBox="1"/>
          <p:nvPr/>
        </p:nvSpPr>
        <p:spPr>
          <a:xfrm>
            <a:off x="6457151" y="2753299"/>
            <a:ext cx="4609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Spotkanie warsztatowe z </a:t>
            </a:r>
            <a:r>
              <a:rPr lang="pl-PL" altLang="pl-PL" sz="1800" b="1" dirty="0" err="1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MKiŚ</a:t>
            </a:r>
            <a:r>
              <a:rPr lang="pl-PL" altLang="pl-PL" sz="1800" b="1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 podczas II Kongresu Energetyki Rozproszonej </a:t>
            </a:r>
          </a:p>
          <a:p>
            <a:endParaRPr lang="pl-PL" dirty="0"/>
          </a:p>
          <a:p>
            <a:r>
              <a:rPr lang="en-US" dirty="0"/>
              <a:t>https://www.energetyka-rozproszona.pl/artykuly/rekomendacje-organizacji-rozwijajacych-energetyke-rozproszona/</a:t>
            </a:r>
          </a:p>
        </p:txBody>
      </p:sp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83A37240-E1EB-FBDF-4991-57E0DA50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E893AB6-5D15-A841-B7F2-58772F26FBC5}" type="slidenum">
              <a:rPr lang="pl-PL" smtClean="0"/>
              <a:t>20</a:t>
            </a:fld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FA2D0C-9669-DEAF-937D-876D4046C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44" y="2112579"/>
            <a:ext cx="5256650" cy="29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53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4"/>
            <a:extLst>
              <a:ext uri="{FF2B5EF4-FFF2-40B4-BE49-F238E27FC236}">
                <a16:creationId xmlns:a16="http://schemas.microsoft.com/office/drawing/2014/main" id="{E7C05908-E20B-4F6C-B8F7-DF4C2380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651" y="6238475"/>
            <a:ext cx="1633818" cy="4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494" rIns="41494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 sz="217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B5E74369-CF91-A0AD-EDCB-CB46258BF517}"/>
              </a:ext>
            </a:extLst>
          </p:cNvPr>
          <p:cNvSpPr txBox="1">
            <a:spLocks/>
          </p:cNvSpPr>
          <p:nvPr/>
        </p:nvSpPr>
        <p:spPr bwMode="auto">
          <a:xfrm>
            <a:off x="2403946" y="353434"/>
            <a:ext cx="8029594" cy="114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7324" tIns="47324" rIns="47324" bIns="47324" numCol="1" anchor="ctr" anchorCtr="0" compatLnSpc="1">
            <a:prstTxWarp prst="textNoShape">
              <a:avLst/>
            </a:prstTxWarp>
          </a:bodyPr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rgbClr val="C0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545"/>
              </a:spcBef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1E43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OTE – Partnerzy branżowi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1BE23A-05DE-5AD1-1B21-66400214128C}"/>
              </a:ext>
            </a:extLst>
          </p:cNvPr>
          <p:cNvSpPr txBox="1"/>
          <p:nvPr/>
        </p:nvSpPr>
        <p:spPr>
          <a:xfrm>
            <a:off x="822388" y="2028086"/>
            <a:ext cx="1102277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PV 				Krajowa Izba Klastrów Energii i OZE</a:t>
            </a:r>
          </a:p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wiatr na lądzie 			Polskie Stowarzyszenie Energetyki Wiatrowej</a:t>
            </a:r>
          </a:p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małe elektrownie wodne		Towarzystwo Rozwoju Małych Elektrowni Wodnych</a:t>
            </a:r>
          </a:p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el. </a:t>
            </a:r>
            <a:r>
              <a:rPr lang="pl-PL" altLang="pl-PL" sz="1800" dirty="0" err="1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biomasowe</a:t>
            </a:r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 CHP			Izba Gospodarcza Urządzeń OZE</a:t>
            </a:r>
          </a:p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elektrownie biogazowe		Unia Producentów i Pracodawców Przemysłu Biogazowego i </a:t>
            </a:r>
            <a:r>
              <a:rPr lang="pl-PL" altLang="pl-PL" sz="1800" dirty="0" err="1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Biometanowego</a:t>
            </a:r>
            <a:endParaRPr lang="pl-PL" altLang="pl-PL" sz="1800" dirty="0">
              <a:solidFill>
                <a:srgbClr val="1E4395"/>
              </a:solidFill>
              <a:latin typeface="Calibri" panose="020F0502020204030204"/>
              <a:ea typeface="+mn-ea"/>
              <a:cs typeface="+mn-cs"/>
            </a:endParaRPr>
          </a:p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geotermia głęboka			AGH/Polskie Stowarzyszenie Geotermiczne</a:t>
            </a:r>
          </a:p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pompy ciepła gruntowe		AGH</a:t>
            </a:r>
          </a:p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pompy ciepła powietrzne		Izba Gospodarcza Urządzeń OZE</a:t>
            </a:r>
          </a:p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kolektory słoneczne		Stowarzyszenie Producentów i Importerów Urządzeń Grzewczych</a:t>
            </a:r>
          </a:p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magazyny bateryjne		Polskie Stowarzyszenie Magazynowania Energii</a:t>
            </a:r>
          </a:p>
          <a:p>
            <a:r>
              <a:rPr lang="pl-PL" altLang="pl-PL" sz="1800" dirty="0">
                <a:solidFill>
                  <a:srgbClr val="1E4395"/>
                </a:solidFill>
                <a:latin typeface="Calibri" panose="020F0502020204030204"/>
                <a:ea typeface="+mn-ea"/>
                <a:cs typeface="+mn-cs"/>
              </a:rPr>
              <a:t>inteligentne liczniki			Krajowa Izba Gospodarcza Elektroniki i Telekomunikacji</a:t>
            </a:r>
          </a:p>
        </p:txBody>
      </p:sp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83A37240-E1EB-FBDF-4991-57E0DA50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E893AB6-5D15-A841-B7F2-58772F26FBC5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8040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2">
            <a:hlinkClick r:id="rId4"/>
            <a:extLst>
              <a:ext uri="{FF2B5EF4-FFF2-40B4-BE49-F238E27FC236}">
                <a16:creationId xmlns:a16="http://schemas.microsoft.com/office/drawing/2014/main" id="{E7C05908-E20B-4F6C-B8F7-DF4C2380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8651" y="6238475"/>
            <a:ext cx="1633818" cy="4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1494" rIns="41494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endParaRPr lang="pl-PL" altLang="pl-PL" sz="217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B5E74369-CF91-A0AD-EDCB-CB46258BF517}"/>
              </a:ext>
            </a:extLst>
          </p:cNvPr>
          <p:cNvSpPr txBox="1">
            <a:spLocks/>
          </p:cNvSpPr>
          <p:nvPr/>
        </p:nvSpPr>
        <p:spPr bwMode="auto">
          <a:xfrm>
            <a:off x="2403946" y="353434"/>
            <a:ext cx="8029594" cy="114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7324" tIns="47324" rIns="47324" bIns="47324" numCol="1" anchor="ctr" anchorCtr="0" compatLnSpc="1">
            <a:prstTxWarp prst="textNoShape">
              <a:avLst/>
            </a:prstTxWarp>
          </a:bodyPr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rgbClr val="C00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ctr" defTabSz="1042988" rtl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545"/>
              </a:spcBef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1E43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OTE – Perspektywy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1BE23A-05DE-5AD1-1B21-66400214128C}"/>
              </a:ext>
            </a:extLst>
          </p:cNvPr>
          <p:cNvSpPr txBox="1"/>
          <p:nvPr/>
        </p:nvSpPr>
        <p:spPr>
          <a:xfrm>
            <a:off x="697157" y="3993525"/>
            <a:ext cx="1102277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pl-P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Obserwatorium Transformacji Energetycznej jako instytucja trwale wpisana w proces wspierania decyzji w obszarze programowania transformacji energetycznej w Polsce.</a:t>
            </a:r>
          </a:p>
          <a:p>
            <a:endParaRPr lang="pl-PL" altLang="pl-PL" sz="2400" b="1" dirty="0">
              <a:solidFill>
                <a:srgbClr val="1E4395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ymbol zastępczy numeru slajdu 3">
            <a:extLst>
              <a:ext uri="{FF2B5EF4-FFF2-40B4-BE49-F238E27FC236}">
                <a16:creationId xmlns:a16="http://schemas.microsoft.com/office/drawing/2014/main" id="{83A37240-E1EB-FBDF-4991-57E0DA50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E893AB6-5D15-A841-B7F2-58772F26FBC5}" type="slidenum">
              <a:rPr lang="pl-PL" smtClean="0"/>
              <a:t>22</a:t>
            </a:fld>
            <a:endParaRPr lang="pl-P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CB23CB-2D4D-93CA-89E2-95D3964F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97" y="1967320"/>
            <a:ext cx="108035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Konsultacje KPEIK, 2024, propozycja DOZE </a:t>
            </a:r>
            <a:r>
              <a:rPr kumimoji="0" lang="pl-PL" altLang="pl-PL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MKiŚ</a:t>
            </a: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Działanie 150. Zaangażowanie administracji centralnej w rozwój narzędzi i bieżące prace Obserwatorium Transformacji Energetycznej (OTE)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F5C44998-A8B4-446E-3299-B5817A7D507F}"/>
              </a:ext>
            </a:extLst>
          </p:cNvPr>
          <p:cNvSpPr/>
          <p:nvPr/>
        </p:nvSpPr>
        <p:spPr>
          <a:xfrm>
            <a:off x="6001407" y="3448413"/>
            <a:ext cx="367862" cy="324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93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5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21D81-B110-AF52-066D-FAE9922D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868" y="592994"/>
            <a:ext cx="7630511" cy="762000"/>
          </a:xfrm>
        </p:spPr>
        <p:txBody>
          <a:bodyPr>
            <a:noAutofit/>
          </a:bodyPr>
          <a:lstStyle/>
          <a:p>
            <a:r>
              <a:rPr lang="pl-PL" sz="3600" b="1" cap="small" dirty="0">
                <a:solidFill>
                  <a:srgbClr val="0070C0"/>
                </a:solidFill>
              </a:rPr>
              <a:t>Programowanie TE – trudności (1/2)</a:t>
            </a:r>
            <a:r>
              <a:rPr lang="pl-PL" sz="3600" dirty="0"/>
              <a:t> </a:t>
            </a:r>
            <a:endParaRPr lang="en-US" sz="3600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9A2B1B1-7DA4-4ED9-625C-65603A2A4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694"/>
            <a:ext cx="10515600" cy="512706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2200" dirty="0"/>
              <a:t> Wydarzenia ostatnich kilkunastu miesięcy dobitnie pokazały, że w obliczu niepewnej sytuacji polityczno-gospodarczej na świecie i rosnącego znaczenia procesów </a:t>
            </a:r>
            <a:r>
              <a:rPr lang="pl-PL" sz="2200" dirty="0" err="1"/>
              <a:t>globali-zacyjnych</a:t>
            </a:r>
            <a:r>
              <a:rPr lang="pl-PL" sz="2200" dirty="0"/>
              <a:t>, priorytetowego znaczenia nabiera posiadanie dostępu do uniwersalnego narzędzia wspierającego proces podejmowania decyzji w obszarze transformacji energetycznej (TE) w Polsce zarówno w krótkim i średnim horyzoncie czasowym.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2200" dirty="0"/>
              <a:t> Dostępne opracowania i analizy z obszaru TE w Polsce cechują się jedynie </a:t>
            </a:r>
            <a:r>
              <a:rPr lang="pl-PL" sz="2200" b="1" dirty="0">
                <a:solidFill>
                  <a:srgbClr val="0070C0"/>
                </a:solidFill>
              </a:rPr>
              <a:t>wycinkowym zakresem obejmowanych zagadnień </a:t>
            </a:r>
            <a:r>
              <a:rPr lang="pl-PL" sz="2200" dirty="0"/>
              <a:t>i nieujednoliconą a także nie w pełni uzasadnioną metodologią badawczą.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pl-PL" sz="22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pl-PL" sz="2200" b="1" dirty="0">
              <a:solidFill>
                <a:srgbClr val="0070C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5547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21D81-B110-AF52-066D-FAE9922D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19" y="592994"/>
            <a:ext cx="7630511" cy="762000"/>
          </a:xfrm>
        </p:spPr>
        <p:txBody>
          <a:bodyPr>
            <a:noAutofit/>
          </a:bodyPr>
          <a:lstStyle/>
          <a:p>
            <a:r>
              <a:rPr lang="pl-PL" sz="3600" b="1" cap="small" dirty="0">
                <a:solidFill>
                  <a:srgbClr val="0070C0"/>
                </a:solidFill>
              </a:rPr>
              <a:t>Programowanie TE – trudności (2/2)</a:t>
            </a:r>
            <a:endParaRPr lang="en-US" sz="3600" b="1" cap="small" dirty="0">
              <a:solidFill>
                <a:srgbClr val="0070C0"/>
              </a:solidFill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9A2B1B1-7DA4-4ED9-625C-65603A2A4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549"/>
            <a:ext cx="10515600" cy="512706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2200" dirty="0"/>
              <a:t> Zapotrzebowanie na szybki dostęp do rozwiązań analitycznych uwzględniających </a:t>
            </a:r>
            <a:r>
              <a:rPr lang="pl-PL" sz="2200" dirty="0" err="1"/>
              <a:t>wielo</a:t>
            </a:r>
            <a:r>
              <a:rPr lang="pl-PL" sz="2200" dirty="0"/>
              <a:t>-wymiarowość procesu TE, w tym monitoring i prognozowanie związanych z tym pro-</a:t>
            </a:r>
            <a:r>
              <a:rPr lang="pl-PL" sz="2200" dirty="0" err="1"/>
              <a:t>cesem</a:t>
            </a:r>
            <a:r>
              <a:rPr lang="pl-PL" sz="2200" dirty="0"/>
              <a:t> kluczowych aspektów (1) makro- i mikroekonomicznych, (2) społecznych, (3) technicznych oraz (4) efektów środowiskowych i klimatycznych, jest zgłaszane przez liczne podmioty administracji centralnej, szczególnie Ministerstwo Klimatu i Środowiska oraz Ministerstwo Rozwoju i Technologii.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2200" dirty="0"/>
              <a:t> Jednocześnie obecnie </a:t>
            </a:r>
            <a:r>
              <a:rPr lang="pl-PL" sz="2200" b="1" dirty="0">
                <a:solidFill>
                  <a:srgbClr val="0070C0"/>
                </a:solidFill>
              </a:rPr>
              <a:t>nie istnieje instytucja</a:t>
            </a:r>
            <a:r>
              <a:rPr lang="pl-PL" sz="2200" dirty="0"/>
              <a:t>, która gwarantowałaby rzetelny </a:t>
            </a:r>
            <a:r>
              <a:rPr lang="pl-PL" sz="2200" dirty="0" err="1"/>
              <a:t>wielowy-miarowy</a:t>
            </a:r>
            <a:r>
              <a:rPr lang="pl-PL" sz="2200" dirty="0"/>
              <a:t> monitoring stanu obecnego TE w Polsce i umożliwiała prognozowanie dalszego przebiegu tego procesu w oparciu o zastosowanie innowacyjnej, spójnej i transparentnej metodologii.  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pl-PL" sz="22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pl-PL" sz="2200" b="1" dirty="0">
              <a:solidFill>
                <a:srgbClr val="0070C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54117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21D81-B110-AF52-066D-FAE9922D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02"/>
            <a:ext cx="10515600" cy="1325563"/>
          </a:xfrm>
        </p:spPr>
        <p:txBody>
          <a:bodyPr>
            <a:normAutofit/>
          </a:bodyPr>
          <a:lstStyle/>
          <a:p>
            <a:r>
              <a:rPr lang="pl-PL" sz="5000" b="1" cap="small" dirty="0">
                <a:solidFill>
                  <a:srgbClr val="0070C0"/>
                </a:solidFill>
              </a:rPr>
              <a:t>Zespół ekspercki </a:t>
            </a:r>
            <a:endParaRPr lang="en-US" sz="5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2D7EC1-7736-0846-7199-17BC4AA2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951"/>
            <a:ext cx="10515600" cy="50242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 </a:t>
            </a:r>
            <a:r>
              <a:rPr lang="pl-PL" sz="2000" b="1" dirty="0">
                <a:solidFill>
                  <a:srgbClr val="0070C0"/>
                </a:solidFill>
              </a:rPr>
              <a:t>Konsorcjum o unikatowych w skali kraju kompetencjach </a:t>
            </a:r>
            <a:r>
              <a:rPr lang="pl-PL" sz="2000" dirty="0"/>
              <a:t>złożone z  aktywnych przedstawicieli administracji rządowej, utytułowanych naukowców oraz doświadczonych analityków głęboko zaangażowanych w proces transformacji energetycznej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rgbClr val="0070C0"/>
                </a:solidFill>
              </a:rPr>
              <a:t> Bogate doświadczenia</a:t>
            </a:r>
            <a:r>
              <a:rPr lang="pl-PL" sz="2000" dirty="0"/>
              <a:t> w realizacji zakończonych sukcesem projektów B+R, w tym projektów finansowanych przez NCBR – gwarancja rzetelności w realizacji kolejnych projektów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pl-PL" sz="2000" dirty="0"/>
              <a:t> Projekt </a:t>
            </a:r>
            <a:r>
              <a:rPr lang="pl-PL" sz="2000" b="1" dirty="0" err="1">
                <a:solidFill>
                  <a:srgbClr val="0070C0"/>
                </a:solidFill>
              </a:rPr>
              <a:t>Gospostrateg</a:t>
            </a:r>
            <a:r>
              <a:rPr lang="pl-PL" sz="2000" b="1" dirty="0">
                <a:solidFill>
                  <a:srgbClr val="0070C0"/>
                </a:solidFill>
              </a:rPr>
              <a:t> </a:t>
            </a:r>
            <a:r>
              <a:rPr lang="pl-PL" sz="2000" b="1" dirty="0" err="1">
                <a:solidFill>
                  <a:srgbClr val="0070C0"/>
                </a:solidFill>
              </a:rPr>
              <a:t>KlastER</a:t>
            </a:r>
            <a:r>
              <a:rPr lang="pl-PL" sz="2000" b="1" dirty="0"/>
              <a:t>:</a:t>
            </a:r>
          </a:p>
          <a:p>
            <a:pPr marL="628650" indent="-268288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stworzenie rozpoznawalnej i uznanej w kraju marki</a:t>
            </a:r>
          </a:p>
          <a:p>
            <a:pPr marL="628650" indent="-268288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długo oczekiwana przez środowisko przestrzeń dla spotkań, wymiany myśli i wyników badań </a:t>
            </a:r>
            <a:br>
              <a:rPr lang="pl-PL" sz="2000" dirty="0"/>
            </a:br>
            <a:r>
              <a:rPr lang="pl-PL" sz="2000" dirty="0"/>
              <a:t>i analiz pomiędzy kluczowymi podmiotami zaangażowanymi w TE</a:t>
            </a:r>
            <a:r>
              <a:rPr lang="pl-PL" sz="2000" b="1" dirty="0">
                <a:solidFill>
                  <a:srgbClr val="0070C0"/>
                </a:solidFill>
              </a:rPr>
              <a:t>  </a:t>
            </a:r>
          </a:p>
          <a:p>
            <a:pPr marL="628650" indent="-268288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2000" dirty="0"/>
              <a:t>zdobyte doświadczenia i wiedza, zidentyfikowane nowe wyzwania</a:t>
            </a:r>
          </a:p>
          <a:p>
            <a:pPr marL="628650" indent="-268288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B7729EB-C7E8-D3C0-5B68-3E4577C8B535}"/>
              </a:ext>
            </a:extLst>
          </p:cNvPr>
          <p:cNvSpPr txBox="1"/>
          <p:nvPr/>
        </p:nvSpPr>
        <p:spPr>
          <a:xfrm>
            <a:off x="725214" y="1526951"/>
            <a:ext cx="10741571" cy="40958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362" indent="0" algn="ctr">
              <a:lnSpc>
                <a:spcPct val="120000"/>
              </a:lnSpc>
              <a:buNone/>
            </a:pPr>
            <a:endParaRPr lang="pl-PL" sz="4000" b="1" dirty="0">
              <a:solidFill>
                <a:srgbClr val="0070C0"/>
              </a:solidFill>
            </a:endParaRPr>
          </a:p>
          <a:p>
            <a:pPr marL="360362" indent="0" algn="ctr">
              <a:lnSpc>
                <a:spcPct val="120000"/>
              </a:lnSpc>
              <a:buNone/>
            </a:pPr>
            <a:endParaRPr lang="pl-PL" sz="4000" b="1" dirty="0">
              <a:solidFill>
                <a:srgbClr val="0070C0"/>
              </a:solidFill>
            </a:endParaRPr>
          </a:p>
          <a:p>
            <a:pPr marL="360362" indent="0">
              <a:lnSpc>
                <a:spcPct val="120000"/>
              </a:lnSpc>
              <a:buNone/>
            </a:pPr>
            <a:r>
              <a:rPr lang="pl-PL" sz="3200" b="1" dirty="0">
                <a:solidFill>
                  <a:srgbClr val="0070C0"/>
                </a:solidFill>
              </a:rPr>
              <a:t>				           projekt</a:t>
            </a:r>
            <a:r>
              <a:rPr lang="pl-PL" sz="4000" b="1" dirty="0">
                <a:solidFill>
                  <a:srgbClr val="0070C0"/>
                </a:solidFill>
              </a:rPr>
              <a:t> </a:t>
            </a:r>
          </a:p>
          <a:p>
            <a:pPr marL="360362" indent="0" algn="ctr">
              <a:lnSpc>
                <a:spcPct val="120000"/>
              </a:lnSpc>
              <a:buNone/>
            </a:pPr>
            <a:r>
              <a:rPr lang="pl-PL" sz="4000" b="1" dirty="0">
                <a:solidFill>
                  <a:srgbClr val="0070C0"/>
                </a:solidFill>
              </a:rPr>
              <a:t>Obserwatorium Transformacji Energetycznej</a:t>
            </a:r>
          </a:p>
          <a:p>
            <a:pPr marL="360362" indent="0" algn="ctr">
              <a:lnSpc>
                <a:spcPct val="120000"/>
              </a:lnSpc>
              <a:buNone/>
            </a:pPr>
            <a:endParaRPr lang="pl-PL" sz="4000" b="1" dirty="0">
              <a:solidFill>
                <a:srgbClr val="0070C0"/>
              </a:solidFill>
            </a:endParaRPr>
          </a:p>
          <a:p>
            <a:pPr marL="360362" indent="0" algn="ctr">
              <a:lnSpc>
                <a:spcPct val="120000"/>
              </a:lnSpc>
              <a:buNone/>
            </a:pP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317D22BF-2461-59E2-1D1C-8B7762130D7D}"/>
              </a:ext>
            </a:extLst>
          </p:cNvPr>
          <p:cNvSpPr/>
          <p:nvPr/>
        </p:nvSpPr>
        <p:spPr>
          <a:xfrm>
            <a:off x="5696605" y="1526951"/>
            <a:ext cx="599090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 descr="Obraz zawierający Czcionka, Grafika, zrzut ekranu, projekt graficzny&#10;&#10;Opis wygenerowany automatycznie">
            <a:extLst>
              <a:ext uri="{FF2B5EF4-FFF2-40B4-BE49-F238E27FC236}">
                <a16:creationId xmlns:a16="http://schemas.microsoft.com/office/drawing/2014/main" id="{8ED7387F-C8D1-69A6-9109-A93292BA2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82" y="2750422"/>
            <a:ext cx="3213554" cy="112474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8F43738-BC95-B6B9-6A28-1A147CDD288C}"/>
              </a:ext>
            </a:extLst>
          </p:cNvPr>
          <p:cNvSpPr txBox="1"/>
          <p:nvPr/>
        </p:nvSpPr>
        <p:spPr>
          <a:xfrm>
            <a:off x="4444754" y="1484229"/>
            <a:ext cx="7011522" cy="341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 współfinansowany przez Narodowe Centrum Badań i Rozwoju 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ramach programu badań naukowych i prac rozwojowych "Społeczny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gospodarczy rozwój Polski w warunkach globalizujących się rynków”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toshi" pitchFamily="2" charset="0"/>
                <a:ea typeface="+mn-ea"/>
                <a:cs typeface="+mn-cs"/>
              </a:rPr>
              <a:t>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GOSPOSTRATEG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lash Display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schemeClr val="bg1"/>
                </a:solidFill>
                <a:latin typeface="Clash Display" pitchFamily="2" charset="0"/>
              </a:rPr>
              <a:t>Pierwsze miejsce na liście rankingowej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lash Display" pitchFamily="2" charset="0"/>
                <a:ea typeface="+mn-ea"/>
                <a:cs typeface="+mn-cs"/>
              </a:rPr>
              <a:t> 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toshi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toshi" pitchFamily="2" charset="0"/>
                <a:ea typeface="+mn-ea"/>
                <a:cs typeface="+mn-cs"/>
              </a:rPr>
              <a:t>Wartość projektu: 7 881 705 PLN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toshi" pitchFamily="2" charset="0"/>
                <a:ea typeface="+mn-ea"/>
                <a:cs typeface="+mn-cs"/>
              </a:rPr>
              <a:t>Wartość dofinansowania: 7 719 705 PLN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solidFill>
                  <a:schemeClr val="bg1"/>
                </a:solidFill>
                <a:latin typeface="Satoshi" pitchFamily="2" charset="0"/>
              </a:rPr>
              <a:t>Konsorcjum: AGH, </a:t>
            </a:r>
            <a:r>
              <a:rPr lang="pl-PL" dirty="0" err="1">
                <a:solidFill>
                  <a:schemeClr val="bg1"/>
                </a:solidFill>
                <a:latin typeface="Satoshi" pitchFamily="2" charset="0"/>
              </a:rPr>
              <a:t>MKiŚ</a:t>
            </a:r>
            <a:r>
              <a:rPr lang="pl-PL" dirty="0">
                <a:solidFill>
                  <a:schemeClr val="bg1"/>
                </a:solidFill>
                <a:latin typeface="Satoshi" pitchFamily="2" charset="0"/>
              </a:rPr>
              <a:t> (</a:t>
            </a:r>
            <a:r>
              <a:rPr lang="pl-PL">
                <a:solidFill>
                  <a:schemeClr val="bg1"/>
                </a:solidFill>
                <a:latin typeface="Satoshi" pitchFamily="2" charset="0"/>
              </a:rPr>
              <a:t>MRiT), </a:t>
            </a:r>
            <a:r>
              <a:rPr lang="pl-PL" dirty="0">
                <a:solidFill>
                  <a:schemeClr val="bg1"/>
                </a:solidFill>
                <a:latin typeface="Satoshi" pitchFamily="2" charset="0"/>
              </a:rPr>
              <a:t>NCBJ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toshi" pitchFamily="2" charset="0"/>
                <a:ea typeface="+mn-ea"/>
                <a:cs typeface="+mn-cs"/>
              </a:rPr>
              <a:t>Okres realizacji: </a:t>
            </a:r>
            <a:r>
              <a:rPr lang="pl-PL" dirty="0">
                <a:solidFill>
                  <a:schemeClr val="bg1"/>
                </a:solidFill>
                <a:latin typeface="Satoshi" pitchFamily="2" charset="0"/>
              </a:rPr>
              <a:t>06.2023 – 12.2025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toshi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chemeClr val="bg1"/>
              </a:solidFill>
              <a:latin typeface="Satoshi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toshi" pitchFamily="2" charset="0"/>
              <a:ea typeface="+mn-ea"/>
              <a:cs typeface="+mn-cs"/>
            </a:endParaRPr>
          </a:p>
        </p:txBody>
      </p:sp>
      <p:sp>
        <p:nvSpPr>
          <p:cNvPr id="7" name="Symbol zastępczy numeru slajdu 3">
            <a:extLst>
              <a:ext uri="{FF2B5EF4-FFF2-40B4-BE49-F238E27FC236}">
                <a16:creationId xmlns:a16="http://schemas.microsoft.com/office/drawing/2014/main" id="{E751EDD4-5DAA-6D62-B9C3-F2893A98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AE893AB6-5D15-A841-B7F2-58772F26FBC5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857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 35">
            <a:extLst>
              <a:ext uri="{FF2B5EF4-FFF2-40B4-BE49-F238E27FC236}">
                <a16:creationId xmlns:a16="http://schemas.microsoft.com/office/drawing/2014/main" id="{416EE075-F603-E28F-1DC3-CA19826EB1BA}"/>
              </a:ext>
            </a:extLst>
          </p:cNvPr>
          <p:cNvSpPr/>
          <p:nvPr/>
        </p:nvSpPr>
        <p:spPr>
          <a:xfrm>
            <a:off x="5641307" y="2717314"/>
            <a:ext cx="2649759" cy="411320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5811BD48-4477-3B5F-6732-6357C879FBD7}"/>
              </a:ext>
            </a:extLst>
          </p:cNvPr>
          <p:cNvSpPr/>
          <p:nvPr/>
        </p:nvSpPr>
        <p:spPr>
          <a:xfrm>
            <a:off x="1405875" y="1864289"/>
            <a:ext cx="466038" cy="4298823"/>
          </a:xfrm>
          <a:prstGeom prst="downArrow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DF066739-6F11-EB16-8F0C-0097F77BCDCA}"/>
              </a:ext>
            </a:extLst>
          </p:cNvPr>
          <p:cNvSpPr/>
          <p:nvPr/>
        </p:nvSpPr>
        <p:spPr>
          <a:xfrm>
            <a:off x="9174799" y="917874"/>
            <a:ext cx="2847734" cy="5912645"/>
          </a:xfrm>
          <a:prstGeom prst="rect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WDROŻENIE OTE</a:t>
            </a: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algn="ctr">
              <a:defRPr/>
            </a:pPr>
            <a:endParaRPr lang="pl-PL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1C30E65-1B39-56D6-D878-CF4B8009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CCC2-C152-4763-921F-6AD4E57D8B4A}" type="slidenum">
              <a:rPr lang="pl-PL" smtClean="0"/>
              <a:t>7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ADAD240-82C1-2D28-F046-9F3CA6616142}"/>
              </a:ext>
            </a:extLst>
          </p:cNvPr>
          <p:cNvSpPr/>
          <p:nvPr/>
        </p:nvSpPr>
        <p:spPr>
          <a:xfrm>
            <a:off x="1521277" y="986339"/>
            <a:ext cx="3152323" cy="10329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ZAŁOŻENIA OTE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401D4CE-39F8-6075-D4D1-A1F60859C88D}"/>
              </a:ext>
            </a:extLst>
          </p:cNvPr>
          <p:cNvSpPr/>
          <p:nvPr/>
        </p:nvSpPr>
        <p:spPr>
          <a:xfrm>
            <a:off x="2167302" y="2171700"/>
            <a:ext cx="2506298" cy="11730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14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METODOLOGIA WYZNACZANIA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OPTYMALNEJ ŚCIEŻKI TE </a:t>
            </a:r>
          </a:p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 SKALI KRAJU I LOKALNEJ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2290420-7F6C-86EE-8B72-119FB6F142D3}"/>
              </a:ext>
            </a:extLst>
          </p:cNvPr>
          <p:cNvSpPr/>
          <p:nvPr/>
        </p:nvSpPr>
        <p:spPr>
          <a:xfrm>
            <a:off x="127004" y="1039131"/>
            <a:ext cx="884536" cy="8663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MRiT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9DD933B-D9E9-834E-B4AC-2D10FF905FC8}"/>
              </a:ext>
            </a:extLst>
          </p:cNvPr>
          <p:cNvSpPr/>
          <p:nvPr/>
        </p:nvSpPr>
        <p:spPr>
          <a:xfrm>
            <a:off x="127004" y="4686353"/>
            <a:ext cx="866596" cy="9629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AGH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C4CE0E7-E2C4-8E68-0354-52C944FD5C32}"/>
              </a:ext>
            </a:extLst>
          </p:cNvPr>
          <p:cNvSpPr/>
          <p:nvPr/>
        </p:nvSpPr>
        <p:spPr>
          <a:xfrm>
            <a:off x="127004" y="2359342"/>
            <a:ext cx="884536" cy="8663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NCBJ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959A45D-3E8C-AF26-5821-89EC0AA5F2A6}"/>
              </a:ext>
            </a:extLst>
          </p:cNvPr>
          <p:cNvSpPr/>
          <p:nvPr/>
        </p:nvSpPr>
        <p:spPr>
          <a:xfrm>
            <a:off x="2156233" y="3723059"/>
            <a:ext cx="2506298" cy="11730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APARAT ANALITYCZNY DO CYKLICZNEGO MONITOROWANIA I WSPIERANIA PODEJMOWANIA DECYZJI W OBSZARZE TE</a:t>
            </a:r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EA9B6483-D36E-2FD7-3373-7E6E338C172F}"/>
              </a:ext>
            </a:extLst>
          </p:cNvPr>
          <p:cNvSpPr/>
          <p:nvPr/>
        </p:nvSpPr>
        <p:spPr>
          <a:xfrm rot="16200000">
            <a:off x="1065698" y="1214795"/>
            <a:ext cx="466036" cy="46603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D87DF895-686D-769E-AB58-05FA165E2B4C}"/>
              </a:ext>
            </a:extLst>
          </p:cNvPr>
          <p:cNvSpPr/>
          <p:nvPr/>
        </p:nvSpPr>
        <p:spPr>
          <a:xfrm rot="16200000">
            <a:off x="1383484" y="2202540"/>
            <a:ext cx="466034" cy="1101603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5EE8D18-D497-DAED-FF12-199396DCEDB3}"/>
              </a:ext>
            </a:extLst>
          </p:cNvPr>
          <p:cNvSpPr/>
          <p:nvPr/>
        </p:nvSpPr>
        <p:spPr>
          <a:xfrm>
            <a:off x="5689129" y="2813697"/>
            <a:ext cx="2506297" cy="11730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narzędzia analityczne do monitorowania i prognozowania makroekonomicznych efektów TE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9D9112C4-FC13-E1CF-F001-0AB10F3349A5}"/>
              </a:ext>
            </a:extLst>
          </p:cNvPr>
          <p:cNvSpPr/>
          <p:nvPr/>
        </p:nvSpPr>
        <p:spPr>
          <a:xfrm>
            <a:off x="5689128" y="4057124"/>
            <a:ext cx="2506297" cy="9676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wskaźniki monitorujące TE (pod kątem klimatycznym i środowiskowym, społecznym, technicznym) </a:t>
            </a:r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9523AEB3-7585-4628-E178-44F32BEAB330}"/>
              </a:ext>
            </a:extLst>
          </p:cNvPr>
          <p:cNvSpPr/>
          <p:nvPr/>
        </p:nvSpPr>
        <p:spPr>
          <a:xfrm rot="16200000">
            <a:off x="1374920" y="4241265"/>
            <a:ext cx="466034" cy="110160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E0E789B-63D6-E542-1B3A-AC00DADF11E9}"/>
              </a:ext>
            </a:extLst>
          </p:cNvPr>
          <p:cNvSpPr/>
          <p:nvPr/>
        </p:nvSpPr>
        <p:spPr>
          <a:xfrm>
            <a:off x="2167302" y="5524869"/>
            <a:ext cx="2506298" cy="9625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WIELOWYMIAROWE MIERNIKI POSTĘPU PROCESU TE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B967701C-B14F-E43B-373F-6BE14232B2AF}"/>
              </a:ext>
            </a:extLst>
          </p:cNvPr>
          <p:cNvSpPr/>
          <p:nvPr/>
        </p:nvSpPr>
        <p:spPr>
          <a:xfrm>
            <a:off x="5698855" y="5104877"/>
            <a:ext cx="2506297" cy="11010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wskaźniki dziedzinowe oraz wskaźnik kompozytowy do monitorowanie postępów oraz wnioskowania o przyszłym potencjale procesu TE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BBE941C8-C0D5-54E1-6B68-66AC1135A1D7}"/>
              </a:ext>
            </a:extLst>
          </p:cNvPr>
          <p:cNvSpPr/>
          <p:nvPr/>
        </p:nvSpPr>
        <p:spPr>
          <a:xfrm>
            <a:off x="5689127" y="6278604"/>
            <a:ext cx="2506297" cy="4614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horyzontalne narzędzia IT 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7BE386BD-F445-B009-101A-6750EC01CEA7}"/>
              </a:ext>
            </a:extLst>
          </p:cNvPr>
          <p:cNvSpPr/>
          <p:nvPr/>
        </p:nvSpPr>
        <p:spPr>
          <a:xfrm>
            <a:off x="9543793" y="247366"/>
            <a:ext cx="908306" cy="4898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FAZA A</a:t>
            </a:r>
          </a:p>
        </p:txBody>
      </p:sp>
      <p:sp>
        <p:nvSpPr>
          <p:cNvPr id="25" name="Strzałka: w dół 24">
            <a:extLst>
              <a:ext uri="{FF2B5EF4-FFF2-40B4-BE49-F238E27FC236}">
                <a16:creationId xmlns:a16="http://schemas.microsoft.com/office/drawing/2014/main" id="{2B0AA7A3-4748-0236-E61E-8DDA8801184D}"/>
              </a:ext>
            </a:extLst>
          </p:cNvPr>
          <p:cNvSpPr/>
          <p:nvPr/>
        </p:nvSpPr>
        <p:spPr>
          <a:xfrm rot="16200000">
            <a:off x="4939605" y="3892734"/>
            <a:ext cx="466034" cy="866595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trzałka: w dół 25">
            <a:extLst>
              <a:ext uri="{FF2B5EF4-FFF2-40B4-BE49-F238E27FC236}">
                <a16:creationId xmlns:a16="http://schemas.microsoft.com/office/drawing/2014/main" id="{1E83549D-44D6-E569-E1B7-BED44D9A2515}"/>
              </a:ext>
            </a:extLst>
          </p:cNvPr>
          <p:cNvSpPr/>
          <p:nvPr/>
        </p:nvSpPr>
        <p:spPr>
          <a:xfrm rot="16200000">
            <a:off x="4974993" y="5484282"/>
            <a:ext cx="466034" cy="866595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EFF7413C-4A56-AB3B-290D-9E7083510332}"/>
              </a:ext>
            </a:extLst>
          </p:cNvPr>
          <p:cNvSpPr/>
          <p:nvPr/>
        </p:nvSpPr>
        <p:spPr>
          <a:xfrm>
            <a:off x="10845801" y="228600"/>
            <a:ext cx="908306" cy="4898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FAZA B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D940598E-B768-12CE-053A-EBE15C25F7FF}"/>
              </a:ext>
            </a:extLst>
          </p:cNvPr>
          <p:cNvSpPr/>
          <p:nvPr/>
        </p:nvSpPr>
        <p:spPr>
          <a:xfrm>
            <a:off x="9339508" y="1811623"/>
            <a:ext cx="2518315" cy="9056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model optymalnego </a:t>
            </a:r>
            <a:r>
              <a:rPr kumimoji="0" lang="pl-PL" sz="1400" b="1" i="0" u="none" strike="noStrike" kern="1200" cap="all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miksu</a:t>
            </a:r>
            <a:r>
              <a:rPr kumimoji="0" lang="pl-PL" sz="1400" b="1" i="0" u="none" strike="noStrike" kern="120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energetycznego (NARZĘDZIE dostępne publicznie )</a:t>
            </a:r>
          </a:p>
        </p:txBody>
      </p:sp>
      <p:sp>
        <p:nvSpPr>
          <p:cNvPr id="29" name="Strzałka: w dół 28">
            <a:extLst>
              <a:ext uri="{FF2B5EF4-FFF2-40B4-BE49-F238E27FC236}">
                <a16:creationId xmlns:a16="http://schemas.microsoft.com/office/drawing/2014/main" id="{752B5A1F-0C8E-B2AC-C3EB-678F6C4E6AC7}"/>
              </a:ext>
            </a:extLst>
          </p:cNvPr>
          <p:cNvSpPr/>
          <p:nvPr/>
        </p:nvSpPr>
        <p:spPr>
          <a:xfrm rot="16200000">
            <a:off x="6753647" y="296162"/>
            <a:ext cx="466035" cy="437626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75E56FBC-F5DF-1F4D-2AA9-AFF71E2DF640}"/>
              </a:ext>
            </a:extLst>
          </p:cNvPr>
          <p:cNvSpPr/>
          <p:nvPr/>
        </p:nvSpPr>
        <p:spPr>
          <a:xfrm>
            <a:off x="9361497" y="2986359"/>
            <a:ext cx="2506297" cy="12011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ANALIZY MAKROEKONOMICZNE </a:t>
            </a:r>
            <a:b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Z WYKORZYSTANIEM OPRACOWANYCH ROZWIĄZAŃ ANALITYCZNYCH   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4BDDD063-CB95-99B9-23C3-ADD3C4D4426A}"/>
              </a:ext>
            </a:extLst>
          </p:cNvPr>
          <p:cNvSpPr/>
          <p:nvPr/>
        </p:nvSpPr>
        <p:spPr>
          <a:xfrm>
            <a:off x="9361497" y="4393250"/>
            <a:ext cx="2506297" cy="10857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WDROŻENIE WYPRACOWANYCH  ROZWIĄZAŃ W ZAKRESIE POSZCZEG. OBSZARÓW</a:t>
            </a:r>
          </a:p>
        </p:txBody>
      </p:sp>
      <p:sp>
        <p:nvSpPr>
          <p:cNvPr id="35" name="Strzałka: w dół 34">
            <a:extLst>
              <a:ext uri="{FF2B5EF4-FFF2-40B4-BE49-F238E27FC236}">
                <a16:creationId xmlns:a16="http://schemas.microsoft.com/office/drawing/2014/main" id="{276DF66E-020D-BED3-EE90-20BC2CF01012}"/>
              </a:ext>
            </a:extLst>
          </p:cNvPr>
          <p:cNvSpPr/>
          <p:nvPr/>
        </p:nvSpPr>
        <p:spPr>
          <a:xfrm rot="16200000">
            <a:off x="8499916" y="4284871"/>
            <a:ext cx="466034" cy="866595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1768FBD8-0CA4-E0C3-2C2F-AF629CCAB0B9}"/>
              </a:ext>
            </a:extLst>
          </p:cNvPr>
          <p:cNvSpPr/>
          <p:nvPr/>
        </p:nvSpPr>
        <p:spPr>
          <a:xfrm>
            <a:off x="9369127" y="5649260"/>
            <a:ext cx="2506297" cy="10857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PLATFORMA INFORMATYCZNA MONITOROWANIA POSTĘPÓW TE ORAZ PROWADZENIA INTERAKTYWNYCH ANALIZ</a:t>
            </a:r>
          </a:p>
        </p:txBody>
      </p:sp>
      <p:sp>
        <p:nvSpPr>
          <p:cNvPr id="2" name="Strzałka: w lewo i w prawo 1">
            <a:extLst>
              <a:ext uri="{FF2B5EF4-FFF2-40B4-BE49-F238E27FC236}">
                <a16:creationId xmlns:a16="http://schemas.microsoft.com/office/drawing/2014/main" id="{D709ADDE-6CDC-D45B-2BBC-EFAF334A5521}"/>
              </a:ext>
            </a:extLst>
          </p:cNvPr>
          <p:cNvSpPr/>
          <p:nvPr/>
        </p:nvSpPr>
        <p:spPr>
          <a:xfrm>
            <a:off x="4727755" y="1105819"/>
            <a:ext cx="4376268" cy="484632"/>
          </a:xfrm>
          <a:prstGeom prst="leftRightArrow">
            <a:avLst/>
          </a:prstGeom>
          <a:pattFill prst="wd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E1CA0E93-9808-A0FC-303C-621C99EE000D}"/>
              </a:ext>
            </a:extLst>
          </p:cNvPr>
          <p:cNvSpPr/>
          <p:nvPr/>
        </p:nvSpPr>
        <p:spPr>
          <a:xfrm rot="16200000">
            <a:off x="1605738" y="2863685"/>
            <a:ext cx="466036" cy="634954"/>
          </a:xfrm>
          <a:prstGeom prst="downArrow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8BD5C918-9155-73AC-F913-1C903538A09E}"/>
              </a:ext>
            </a:extLst>
          </p:cNvPr>
          <p:cNvSpPr/>
          <p:nvPr/>
        </p:nvSpPr>
        <p:spPr>
          <a:xfrm rot="16200000">
            <a:off x="1610967" y="3870966"/>
            <a:ext cx="466036" cy="624496"/>
          </a:xfrm>
          <a:prstGeom prst="downArrow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29C3496E-69D8-099C-FE94-18E14CD5D3C0}"/>
              </a:ext>
            </a:extLst>
          </p:cNvPr>
          <p:cNvSpPr/>
          <p:nvPr/>
        </p:nvSpPr>
        <p:spPr>
          <a:xfrm rot="16200000">
            <a:off x="1621228" y="5708038"/>
            <a:ext cx="466036" cy="665933"/>
          </a:xfrm>
          <a:prstGeom prst="downArrow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65F17414-E11F-2E8C-3164-0A16C8554970}"/>
              </a:ext>
            </a:extLst>
          </p:cNvPr>
          <p:cNvSpPr/>
          <p:nvPr/>
        </p:nvSpPr>
        <p:spPr>
          <a:xfrm rot="16200000">
            <a:off x="1389212" y="5011600"/>
            <a:ext cx="466034" cy="111305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FDB8175A-68E1-5F0E-633F-B1597D6075AA}"/>
              </a:ext>
            </a:extLst>
          </p:cNvPr>
          <p:cNvSpPr/>
          <p:nvPr/>
        </p:nvSpPr>
        <p:spPr>
          <a:xfrm>
            <a:off x="1189496" y="5807986"/>
            <a:ext cx="331088" cy="36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Tytuł 1">
            <a:extLst>
              <a:ext uri="{FF2B5EF4-FFF2-40B4-BE49-F238E27FC236}">
                <a16:creationId xmlns:a16="http://schemas.microsoft.com/office/drawing/2014/main" id="{CF03BE1B-AC7A-9633-7161-273088C0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7" y="-161570"/>
            <a:ext cx="10515600" cy="1325563"/>
          </a:xfrm>
        </p:spPr>
        <p:txBody>
          <a:bodyPr>
            <a:normAutofit/>
          </a:bodyPr>
          <a:lstStyle/>
          <a:p>
            <a:r>
              <a:rPr lang="pl-PL" sz="4800" b="1" cap="small" dirty="0">
                <a:solidFill>
                  <a:srgbClr val="0070C0"/>
                </a:solidFill>
              </a:rPr>
              <a:t>Zakres prowadzonych prac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9261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CAD7053-5381-4370-83F9-D6799E8D9D0C}"/>
              </a:ext>
            </a:extLst>
          </p:cNvPr>
          <p:cNvSpPr/>
          <p:nvPr/>
        </p:nvSpPr>
        <p:spPr>
          <a:xfrm>
            <a:off x="27444" y="1952511"/>
            <a:ext cx="12137112" cy="1419718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pl-PL" sz="1900" dirty="0">
                <a:solidFill>
                  <a:schemeClr val="bg1"/>
                </a:solidFill>
              </a:rPr>
              <a:t>monitorowanie i modelowanie transformacji energetycznej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pl-PL" sz="1900" dirty="0">
                <a:solidFill>
                  <a:schemeClr val="bg1"/>
                </a:solidFill>
              </a:rPr>
              <a:t>zachowanie podejścia całościowego - uwzględnianie wszystkich aspektów i kontekstów procesów transformacyjnych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pl-PL" sz="1900" dirty="0">
                <a:solidFill>
                  <a:schemeClr val="bg1"/>
                </a:solidFill>
              </a:rPr>
              <a:t>ułatwianie interesariuszom (administracja centralna i samorządowa, przedsiębiorcy, obywatele) podejmowania decyzji 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pl-PL" sz="1900" dirty="0">
                <a:solidFill>
                  <a:schemeClr val="bg1"/>
                </a:solidFill>
              </a:rPr>
              <a:t>narzędzia do wspierania kreowania polityki energetycznej </a:t>
            </a:r>
            <a:r>
              <a:rPr lang="pl-PL" sz="1900" dirty="0">
                <a:solidFill>
                  <a:srgbClr val="FF0000"/>
                </a:solidFill>
              </a:rPr>
              <a:t>przez ośrodki decyzyjne 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225BC9B-C9F1-4A49-9195-88EBEA9ED2AA}"/>
              </a:ext>
            </a:extLst>
          </p:cNvPr>
          <p:cNvSpPr/>
          <p:nvPr/>
        </p:nvSpPr>
        <p:spPr>
          <a:xfrm>
            <a:off x="27444" y="3917539"/>
            <a:ext cx="8205492" cy="37823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pl-PL" dirty="0">
                <a:solidFill>
                  <a:schemeClr val="dk1"/>
                </a:solidFill>
              </a:rPr>
              <a:t>zaawansowany aparat analityczny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DABC4B6-EEFA-40ED-A002-66DEEE16D9A3}"/>
              </a:ext>
            </a:extLst>
          </p:cNvPr>
          <p:cNvSpPr/>
          <p:nvPr/>
        </p:nvSpPr>
        <p:spPr>
          <a:xfrm>
            <a:off x="27443" y="4841085"/>
            <a:ext cx="2858632" cy="86168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dk1"/>
                </a:solidFill>
              </a:rPr>
              <a:t>spójność, transparentność </a:t>
            </a:r>
            <a:br>
              <a:rPr lang="pl-PL" dirty="0">
                <a:solidFill>
                  <a:schemeClr val="dk1"/>
                </a:solidFill>
              </a:rPr>
            </a:br>
            <a:r>
              <a:rPr lang="pl-PL" dirty="0">
                <a:solidFill>
                  <a:schemeClr val="dk1"/>
                </a:solidFill>
              </a:rPr>
              <a:t>i adekwatność   metodologii</a:t>
            </a:r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04308821-BE90-43A1-9FF2-0EDFC2A5FCB3}"/>
              </a:ext>
            </a:extLst>
          </p:cNvPr>
          <p:cNvSpPr/>
          <p:nvPr/>
        </p:nvSpPr>
        <p:spPr>
          <a:xfrm>
            <a:off x="1279930" y="4375009"/>
            <a:ext cx="461639" cy="37544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6B55814-26DB-4ECB-A760-5D888A7732DC}"/>
              </a:ext>
            </a:extLst>
          </p:cNvPr>
          <p:cNvSpPr/>
          <p:nvPr/>
        </p:nvSpPr>
        <p:spPr>
          <a:xfrm>
            <a:off x="8791795" y="3921756"/>
            <a:ext cx="3274681" cy="37823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dk1"/>
                </a:solidFill>
              </a:rPr>
              <a:t>dedykowane narzędzia</a:t>
            </a:r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76262CA6-6708-42E6-A413-3B07D533F654}"/>
              </a:ext>
            </a:extLst>
          </p:cNvPr>
          <p:cNvSpPr/>
          <p:nvPr/>
        </p:nvSpPr>
        <p:spPr>
          <a:xfrm>
            <a:off x="4353070" y="4389664"/>
            <a:ext cx="461639" cy="3628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F7C3C241-770C-4427-AE1F-1C8C329575C5}"/>
              </a:ext>
            </a:extLst>
          </p:cNvPr>
          <p:cNvSpPr/>
          <p:nvPr/>
        </p:nvSpPr>
        <p:spPr>
          <a:xfrm flipV="1">
            <a:off x="4353070" y="3419747"/>
            <a:ext cx="461639" cy="37823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8C18F63-D089-4CD3-9721-73435874D876}"/>
              </a:ext>
            </a:extLst>
          </p:cNvPr>
          <p:cNvSpPr/>
          <p:nvPr/>
        </p:nvSpPr>
        <p:spPr>
          <a:xfrm>
            <a:off x="3042896" y="4834077"/>
            <a:ext cx="3310279" cy="86168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dk1"/>
                </a:solidFill>
              </a:rPr>
              <a:t>ocena kosztów (m. in. rynkowych, społecznych) i korzyści </a:t>
            </a:r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C3F97E1F-D053-4DB6-9003-1A4F6EECC8A2}"/>
              </a:ext>
            </a:extLst>
          </p:cNvPr>
          <p:cNvSpPr/>
          <p:nvPr/>
        </p:nvSpPr>
        <p:spPr>
          <a:xfrm flipV="1">
            <a:off x="10198315" y="3442304"/>
            <a:ext cx="461639" cy="37823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EF4EE068-8644-485A-8F11-111CA2CBA4DA}"/>
              </a:ext>
            </a:extLst>
          </p:cNvPr>
          <p:cNvSpPr/>
          <p:nvPr/>
        </p:nvSpPr>
        <p:spPr>
          <a:xfrm>
            <a:off x="6482856" y="4834077"/>
            <a:ext cx="2290371" cy="86637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dk1"/>
                </a:solidFill>
              </a:rPr>
              <a:t>naukowe i bezstronne kryteria</a:t>
            </a:r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73B24E8A-3513-404B-9251-55A45EABA5C4}"/>
              </a:ext>
            </a:extLst>
          </p:cNvPr>
          <p:cNvSpPr/>
          <p:nvPr/>
        </p:nvSpPr>
        <p:spPr>
          <a:xfrm rot="16200000">
            <a:off x="8281546" y="3890389"/>
            <a:ext cx="461639" cy="3628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8698C58-2E56-4A47-8627-D5C76DD032CD}"/>
              </a:ext>
            </a:extLst>
          </p:cNvPr>
          <p:cNvSpPr txBox="1"/>
          <p:nvPr/>
        </p:nvSpPr>
        <p:spPr>
          <a:xfrm>
            <a:off x="3181349" y="578319"/>
            <a:ext cx="6063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cap="small" dirty="0">
                <a:solidFill>
                  <a:srgbClr val="0070C0"/>
                </a:solidFill>
                <a:ea typeface="+mj-ea"/>
                <a:cs typeface="+mj-cs"/>
              </a:rPr>
              <a:t>OTE – GŁÓWNE CELE</a:t>
            </a:r>
          </a:p>
        </p:txBody>
      </p:sp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89B06DAA-71AF-4D9D-B57F-665916EE5018}"/>
              </a:ext>
            </a:extLst>
          </p:cNvPr>
          <p:cNvSpPr/>
          <p:nvPr/>
        </p:nvSpPr>
        <p:spPr>
          <a:xfrm>
            <a:off x="7397221" y="4375009"/>
            <a:ext cx="461639" cy="3628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0087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C059C82-9A6D-4D77-9A78-8D3F2569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99" y="1319317"/>
            <a:ext cx="9982201" cy="4126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829909" eaLnBrk="0" fontAlgn="base" hangingPunct="0">
              <a:spcBef>
                <a:spcPts val="1089"/>
              </a:spcBef>
              <a:spcAft>
                <a:spcPts val="1089"/>
              </a:spcAft>
              <a:defRPr/>
            </a:pPr>
            <a:r>
              <a:rPr lang="pl-PL" altLang="pl-PL" sz="2800" b="1" dirty="0">
                <a:solidFill>
                  <a:srgbClr val="1E43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Narzędzia OTE</a:t>
            </a:r>
            <a:endParaRPr lang="pl-PL" altLang="pl-PL" sz="2800" i="1" dirty="0">
              <a:solidFill>
                <a:srgbClr val="1E43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6091238" algn="r"/>
              </a:tabLst>
            </a:pPr>
            <a:r>
              <a:rPr lang="pl-PL" alt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Wyznaczanie makroekonomicznych efektów TE</a:t>
            </a:r>
            <a:endParaRPr lang="pl-PL" altLang="pl-PL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6091238" algn="r"/>
              </a:tabLst>
            </a:pPr>
            <a:r>
              <a:rPr lang="pl-PL" alt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Monitorowanie postaw społecznych wobec TE</a:t>
            </a:r>
            <a:endParaRPr lang="pl-PL" altLang="pl-PL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6091238" algn="r"/>
              </a:tabLst>
            </a:pPr>
            <a:r>
              <a:rPr lang="pl-PL" alt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Identyfikowanie wyzwań społecznych związanych z TE</a:t>
            </a:r>
            <a:endParaRPr lang="pl-PL" altLang="pl-PL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6091238" algn="r"/>
              </a:tabLst>
            </a:pPr>
            <a:r>
              <a:rPr lang="pl-PL" alt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Środowiskowe efekty TE (wpływ technologii na środowisko i klimat)</a:t>
            </a:r>
            <a:endParaRPr lang="pl-PL" altLang="pl-PL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6091238" algn="r"/>
              </a:tabLst>
            </a:pPr>
            <a:r>
              <a:rPr lang="pl-PL" alt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„Zefir dla Polski” – wyznaczanie i weryfikowanie kierunków TE w skali kraju</a:t>
            </a:r>
            <a:endParaRPr lang="pl-PL" altLang="pl-PL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6091238" algn="r"/>
              </a:tabLst>
            </a:pPr>
            <a:r>
              <a:rPr lang="pl-PL" alt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„Zefir dla domu” – optymalizacja miksu energetycznego dla pojedynczych nieruchomości</a:t>
            </a:r>
            <a:endParaRPr lang="pl-PL" altLang="pl-PL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6091238" algn="r"/>
              </a:tabLst>
            </a:pPr>
            <a:r>
              <a:rPr lang="pl-PL" alt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Zdolności przyłączeniowe sieci dla RZE (WZPS)</a:t>
            </a:r>
            <a:endParaRPr lang="pl-PL" altLang="pl-PL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6091238" algn="r"/>
              </a:tabLst>
            </a:pPr>
            <a:r>
              <a:rPr lang="pl-PL" alt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Gotowość budynku do inteligencji (SRI) – metodyka dla Polski</a:t>
            </a:r>
            <a:endParaRPr lang="pl-PL" alt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  <a:tab pos="6091238" algn="r"/>
              </a:tabLst>
            </a:pPr>
            <a:r>
              <a:rPr lang="pl-PL" altLang="pl-PL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Indeks transformacji energetycznej w Polsce – identyfikacja stymulant i destymulant TE</a:t>
            </a:r>
            <a:r>
              <a:rPr lang="pl-PL" altLang="pl-PL" sz="20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563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FD679E3D-54FC-46E3-9BA8-4BCD1FBCEAE8}" vid="{AECE47D9-4190-4A34-916C-18190AFFBBFC}"/>
    </a:ext>
  </a:extLst>
</a:theme>
</file>

<file path=ppt/theme/theme3.xml><?xml version="1.0" encoding="utf-8"?>
<a:theme xmlns:a="http://schemas.openxmlformats.org/drawingml/2006/main" name="2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FD679E3D-54FC-46E3-9BA8-4BCD1FBCEAE8}" vid="{AECE47D9-4190-4A34-916C-18190AFFBBFC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30920</TotalTime>
  <Words>1462</Words>
  <Application>Microsoft Office PowerPoint</Application>
  <PresentationFormat>Panoramiczny</PresentationFormat>
  <Paragraphs>193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24</vt:i4>
      </vt:variant>
    </vt:vector>
  </HeadingPairs>
  <TitlesOfParts>
    <vt:vector size="34" baseType="lpstr">
      <vt:lpstr>Arial</vt:lpstr>
      <vt:lpstr>Calibri</vt:lpstr>
      <vt:lpstr>Clash Display</vt:lpstr>
      <vt:lpstr>Fira Sans</vt:lpstr>
      <vt:lpstr>Fira Sans Light</vt:lpstr>
      <vt:lpstr>Satoshi</vt:lpstr>
      <vt:lpstr>Wingdings</vt:lpstr>
      <vt:lpstr>Motyw pakietu Office</vt:lpstr>
      <vt:lpstr>1_Motyw pakietu Office</vt:lpstr>
      <vt:lpstr>2_Motyw pakietu Office</vt:lpstr>
      <vt:lpstr>Prezentacja programu PowerPoint</vt:lpstr>
      <vt:lpstr>Prezentacja programu PowerPoint</vt:lpstr>
      <vt:lpstr>Programowanie TE – trudności (1/2) </vt:lpstr>
      <vt:lpstr>Programowanie TE – trudności (2/2)</vt:lpstr>
      <vt:lpstr>Zespół ekspercki </vt:lpstr>
      <vt:lpstr>Prezentacja programu PowerPoint</vt:lpstr>
      <vt:lpstr>Zakres prowadzonych prac</vt:lpstr>
      <vt:lpstr>Prezentacja programu PowerPoint</vt:lpstr>
      <vt:lpstr>Prezentacja programu PowerPoint</vt:lpstr>
      <vt:lpstr>Prezentacja programu PowerPoint</vt:lpstr>
      <vt:lpstr>Prezentacja programu PowerPoint</vt:lpstr>
      <vt:lpstr>Jak wyznaczamy  optymalny miks energetyczny dla Polski?</vt:lpstr>
      <vt:lpstr>Prezentacja programu PowerPoint</vt:lpstr>
      <vt:lpstr>Jak wyznaczamy  optymalny miks energetyczny dla Polski?</vt:lpstr>
      <vt:lpstr>Jak wyznaczamy  optymalny miks energetyczny dla Polski?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serwus@zatemstudio.pl</dc:creator>
  <cp:lastModifiedBy>Lukasz</cp:lastModifiedBy>
  <cp:revision>96</cp:revision>
  <cp:lastPrinted>2024-12-11T09:46:42Z</cp:lastPrinted>
  <dcterms:created xsi:type="dcterms:W3CDTF">2023-06-12T15:36:26Z</dcterms:created>
  <dcterms:modified xsi:type="dcterms:W3CDTF">2025-02-24T21:49:14Z</dcterms:modified>
</cp:coreProperties>
</file>