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3" r:id="rId2"/>
    <p:sldId id="2147481155" r:id="rId3"/>
    <p:sldId id="2147375376" r:id="rId4"/>
    <p:sldId id="2815" r:id="rId5"/>
    <p:sldId id="319" r:id="rId6"/>
    <p:sldId id="2816" r:id="rId7"/>
    <p:sldId id="2828" r:id="rId8"/>
    <p:sldId id="2145708184" r:id="rId9"/>
    <p:sldId id="2147477685" r:id="rId10"/>
    <p:sldId id="2145708466" r:id="rId11"/>
    <p:sldId id="2147481171" r:id="rId12"/>
    <p:sldId id="2147481169" r:id="rId13"/>
    <p:sldId id="2147481168" r:id="rId14"/>
    <p:sldId id="2147481170" r:id="rId15"/>
    <p:sldId id="269" r:id="rId16"/>
    <p:sldId id="2147481173" r:id="rId17"/>
    <p:sldId id="2147481174" r:id="rId18"/>
    <p:sldId id="2147481175" r:id="rId19"/>
    <p:sldId id="261" r:id="rId20"/>
    <p:sldId id="262" r:id="rId21"/>
  </p:sldIdLst>
  <p:sldSz cx="18288000" cy="10287000"/>
  <p:notesSz cx="6858000" cy="9144000"/>
  <p:embeddedFontLst>
    <p:embeddedFont>
      <p:font typeface="Franklin Gothic Book" panose="020B0503020102020204" pitchFamily="34" charset="0"/>
      <p:regular r:id="rId23"/>
      <p: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Microsoft YaHei" panose="020B0503020204020204" pitchFamily="34" charset="-122"/>
      <p:regular r:id="rId29"/>
      <p:bold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STXihei" panose="02010600040101010101" pitchFamily="2" charset="-122"/>
      <p:regular r:id="rId39"/>
    </p:embeddedFont>
    <p:embeddedFont>
      <p:font typeface="Titillium Web" panose="00000500000000000000" pitchFamily="2" charset="-18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JD POCZĄTKOWY" id="{A1201D53-2BDA-4EDE-ACBC-057657B27C77}">
          <p14:sldIdLst>
            <p14:sldId id="263"/>
            <p14:sldId id="2147481155"/>
            <p14:sldId id="2147375376"/>
            <p14:sldId id="2815"/>
            <p14:sldId id="319"/>
            <p14:sldId id="2816"/>
            <p14:sldId id="2828"/>
            <p14:sldId id="2145708184"/>
            <p14:sldId id="2147477685"/>
            <p14:sldId id="2145708466"/>
            <p14:sldId id="2147481171"/>
            <p14:sldId id="2147481169"/>
            <p14:sldId id="2147481168"/>
            <p14:sldId id="2147481170"/>
            <p14:sldId id="269"/>
            <p14:sldId id="2147481173"/>
            <p14:sldId id="2147481174"/>
            <p14:sldId id="2147481175"/>
            <p14:sldId id="261"/>
            <p14:sldId id="262"/>
          </p14:sldIdLst>
        </p14:section>
        <p14:section name="SLAJDY ROBOCZE" id="{7612858E-AD2F-45C5-B1D0-59A8E5DA9EFB}">
          <p14:sldIdLst/>
        </p14:section>
        <p14:section name="SLAJDY KOŃCOWE" id="{5ACF66AA-E25B-4967-A9F5-8EA950E7664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A7"/>
    <a:srgbClr val="91C137"/>
    <a:srgbClr val="91A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19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ek Nawrot" userId="1257857a-8eef-427a-a598-b6a37d978699" providerId="ADAL" clId="{DFA88803-04D4-42F9-A6B0-84CC77418B1E}"/>
    <pc:docChg chg="custSel modSld">
      <pc:chgData name="Jacek Nawrot" userId="1257857a-8eef-427a-a598-b6a37d978699" providerId="ADAL" clId="{DFA88803-04D4-42F9-A6B0-84CC77418B1E}" dt="2025-07-03T07:32:32.932" v="27" actId="20577"/>
      <pc:docMkLst>
        <pc:docMk/>
      </pc:docMkLst>
      <pc:sldChg chg="modSp mod">
        <pc:chgData name="Jacek Nawrot" userId="1257857a-8eef-427a-a598-b6a37d978699" providerId="ADAL" clId="{DFA88803-04D4-42F9-A6B0-84CC77418B1E}" dt="2025-07-03T07:32:32.932" v="27" actId="20577"/>
        <pc:sldMkLst>
          <pc:docMk/>
          <pc:sldMk cId="265782107" sldId="263"/>
        </pc:sldMkLst>
        <pc:spChg chg="mod">
          <ac:chgData name="Jacek Nawrot" userId="1257857a-8eef-427a-a598-b6a37d978699" providerId="ADAL" clId="{DFA88803-04D4-42F9-A6B0-84CC77418B1E}" dt="2025-07-03T07:32:32.932" v="27" actId="20577"/>
          <ac:spMkLst>
            <pc:docMk/>
            <pc:sldMk cId="265782107" sldId="263"/>
            <ac:spMk id="3" creationId="{DC786F59-D02D-4CFF-9EA0-FAD63D65087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4" Type="http://schemas.openxmlformats.org/officeDocument/2006/relationships/image" Target="../media/image7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4" Type="http://schemas.openxmlformats.org/officeDocument/2006/relationships/image" Target="../media/image7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E7030-B8FD-4583-945E-C92F933EE5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496EF3-FA7D-411F-ADD7-8D38A72ACB8C}">
      <dgm:prSet/>
      <dgm:spPr/>
      <dgm:t>
        <a:bodyPr/>
        <a:lstStyle/>
        <a:p>
          <a:r>
            <a:rPr lang="pl-PL" b="1"/>
            <a:t>Elastyczność energetyczna: </a:t>
          </a:r>
          <a:r>
            <a:rPr lang="pl-PL"/>
            <a:t>Zwiększenie wydajności operacyjnej poprzez dostęp do rozszerzonych danych na poziomie lokalnym</a:t>
          </a:r>
          <a:endParaRPr lang="en-US"/>
        </a:p>
      </dgm:t>
    </dgm:pt>
    <dgm:pt modelId="{72C84195-2886-4C87-9F11-B41D81517C19}" type="parTrans" cxnId="{F1840755-E333-43CC-B581-3319CC658A21}">
      <dgm:prSet/>
      <dgm:spPr/>
      <dgm:t>
        <a:bodyPr/>
        <a:lstStyle/>
        <a:p>
          <a:endParaRPr lang="en-US"/>
        </a:p>
      </dgm:t>
    </dgm:pt>
    <dgm:pt modelId="{1A180FF4-D379-4AB6-A4C4-AFC0B954B020}" type="sibTrans" cxnId="{F1840755-E333-43CC-B581-3319CC658A21}">
      <dgm:prSet/>
      <dgm:spPr/>
      <dgm:t>
        <a:bodyPr/>
        <a:lstStyle/>
        <a:p>
          <a:endParaRPr lang="en-US"/>
        </a:p>
      </dgm:t>
    </dgm:pt>
    <dgm:pt modelId="{29F4A635-2CDC-47DB-A55C-8D649EDC33DE}">
      <dgm:prSet/>
      <dgm:spPr/>
      <dgm:t>
        <a:bodyPr/>
        <a:lstStyle/>
        <a:p>
          <a:r>
            <a:rPr lang="pl-PL" b="1" dirty="0"/>
            <a:t>OZE: </a:t>
          </a:r>
          <a:r>
            <a:rPr lang="pl-PL" dirty="0"/>
            <a:t>Optymalizacja działania elektrowni odnawialnych, wzrost ich dostępności oraz redukcja śladu węglowego</a:t>
          </a:r>
          <a:endParaRPr lang="en-US" dirty="0"/>
        </a:p>
      </dgm:t>
    </dgm:pt>
    <dgm:pt modelId="{3AA581A1-7C26-4FAB-AA23-864C0E105BB7}" type="parTrans" cxnId="{C3EF0F8D-5D21-4A56-B310-F543D70EB971}">
      <dgm:prSet/>
      <dgm:spPr/>
      <dgm:t>
        <a:bodyPr/>
        <a:lstStyle/>
        <a:p>
          <a:endParaRPr lang="en-US"/>
        </a:p>
      </dgm:t>
    </dgm:pt>
    <dgm:pt modelId="{46AD05FD-BDB1-4A7A-B5F2-B7D19E5CD52B}" type="sibTrans" cxnId="{C3EF0F8D-5D21-4A56-B310-F543D70EB971}">
      <dgm:prSet/>
      <dgm:spPr/>
      <dgm:t>
        <a:bodyPr/>
        <a:lstStyle/>
        <a:p>
          <a:endParaRPr lang="en-US"/>
        </a:p>
      </dgm:t>
    </dgm:pt>
    <dgm:pt modelId="{A288F95B-C350-4F8B-AA2A-C1FFA994861E}">
      <dgm:prSet custT="1"/>
      <dgm:spPr/>
      <dgm:t>
        <a:bodyPr/>
        <a:lstStyle/>
        <a:p>
          <a:r>
            <a:rPr lang="pl-PL" sz="2000" b="1" dirty="0"/>
            <a:t>Lokalne społeczności energetyczne: </a:t>
          </a:r>
          <a:r>
            <a:rPr lang="pl-PL" sz="2000" dirty="0"/>
            <a:t>Holistyczna optymalizacja zużycia energii w różnych wektorach, takich jak elektryczność, gaz i ciepło</a:t>
          </a:r>
          <a:endParaRPr lang="en-US" sz="2000" dirty="0"/>
        </a:p>
      </dgm:t>
    </dgm:pt>
    <dgm:pt modelId="{39487C10-801C-405C-985C-AD261A2C2AF1}" type="parTrans" cxnId="{B388BA16-16B3-4AFC-95E3-2F5750772E10}">
      <dgm:prSet/>
      <dgm:spPr/>
      <dgm:t>
        <a:bodyPr/>
        <a:lstStyle/>
        <a:p>
          <a:endParaRPr lang="en-US"/>
        </a:p>
      </dgm:t>
    </dgm:pt>
    <dgm:pt modelId="{C87AC679-9591-422F-B4CF-D91187EF621B}" type="sibTrans" cxnId="{B388BA16-16B3-4AFC-95E3-2F5750772E10}">
      <dgm:prSet/>
      <dgm:spPr/>
      <dgm:t>
        <a:bodyPr/>
        <a:lstStyle/>
        <a:p>
          <a:endParaRPr lang="en-US"/>
        </a:p>
      </dgm:t>
    </dgm:pt>
    <dgm:pt modelId="{C5576944-8616-46AA-A6D1-B4B619273228}">
      <dgm:prSet/>
      <dgm:spPr/>
      <dgm:t>
        <a:bodyPr/>
        <a:lstStyle/>
        <a:p>
          <a:r>
            <a:rPr lang="pl-PL" b="1"/>
            <a:t>Elektromobilność: </a:t>
          </a:r>
          <a:r>
            <a:rPr lang="pl-PL"/>
            <a:t>Współpraca w zakresie usług związanych z ładowaniem i wykorzystaniem energii odnawialnej w elektromobilności.</a:t>
          </a:r>
          <a:endParaRPr lang="en-US"/>
        </a:p>
      </dgm:t>
    </dgm:pt>
    <dgm:pt modelId="{E37BD746-97B1-4051-BC55-1407199D8F86}" type="parTrans" cxnId="{C3341603-D890-4B1B-A6F0-DD96307FDC38}">
      <dgm:prSet/>
      <dgm:spPr/>
      <dgm:t>
        <a:bodyPr/>
        <a:lstStyle/>
        <a:p>
          <a:endParaRPr lang="en-US"/>
        </a:p>
      </dgm:t>
    </dgm:pt>
    <dgm:pt modelId="{73D954C3-E47A-4DF8-899B-9CEEDD8EC570}" type="sibTrans" cxnId="{C3341603-D890-4B1B-A6F0-DD96307FDC38}">
      <dgm:prSet/>
      <dgm:spPr/>
      <dgm:t>
        <a:bodyPr/>
        <a:lstStyle/>
        <a:p>
          <a:endParaRPr lang="en-US"/>
        </a:p>
      </dgm:t>
    </dgm:pt>
    <dgm:pt modelId="{A149583F-F77C-4721-9E80-A0993F08843B}" type="pres">
      <dgm:prSet presAssocID="{CC1E7030-B8FD-4583-945E-C92F933EE57C}" presName="root" presStyleCnt="0">
        <dgm:presLayoutVars>
          <dgm:dir/>
          <dgm:resizeHandles val="exact"/>
        </dgm:presLayoutVars>
      </dgm:prSet>
      <dgm:spPr/>
    </dgm:pt>
    <dgm:pt modelId="{B26FFBAF-C093-4B83-AC71-D8A5A9D085A7}" type="pres">
      <dgm:prSet presAssocID="{4F496EF3-FA7D-411F-ADD7-8D38A72ACB8C}" presName="compNode" presStyleCnt="0"/>
      <dgm:spPr/>
    </dgm:pt>
    <dgm:pt modelId="{D3E85D04-8265-40C6-9E33-078E4C3AF232}" type="pres">
      <dgm:prSet presAssocID="{4F496EF3-FA7D-411F-ADD7-8D38A72ACB8C}" presName="bgRect" presStyleLbl="bgShp" presStyleIdx="0" presStyleCnt="3"/>
      <dgm:spPr/>
    </dgm:pt>
    <dgm:pt modelId="{10F923E5-7E12-48FD-A689-51D49000006C}" type="pres">
      <dgm:prSet presAssocID="{4F496EF3-FA7D-411F-ADD7-8D38A72ACB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FA0EB8B-324A-4F81-A6C2-DE0BD62CA1D8}" type="pres">
      <dgm:prSet presAssocID="{4F496EF3-FA7D-411F-ADD7-8D38A72ACB8C}" presName="spaceRect" presStyleCnt="0"/>
      <dgm:spPr/>
    </dgm:pt>
    <dgm:pt modelId="{DDB74241-BF88-453A-8CC5-C4B7AC277BE3}" type="pres">
      <dgm:prSet presAssocID="{4F496EF3-FA7D-411F-ADD7-8D38A72ACB8C}" presName="parTx" presStyleLbl="revTx" presStyleIdx="0" presStyleCnt="4">
        <dgm:presLayoutVars>
          <dgm:chMax val="0"/>
          <dgm:chPref val="0"/>
        </dgm:presLayoutVars>
      </dgm:prSet>
      <dgm:spPr/>
    </dgm:pt>
    <dgm:pt modelId="{C7ED3A13-6011-4E97-BBE7-52E701AD1905}" type="pres">
      <dgm:prSet presAssocID="{1A180FF4-D379-4AB6-A4C4-AFC0B954B020}" presName="sibTrans" presStyleCnt="0"/>
      <dgm:spPr/>
    </dgm:pt>
    <dgm:pt modelId="{C2FC179B-0B88-4BB5-BDDB-AF9778915698}" type="pres">
      <dgm:prSet presAssocID="{29F4A635-2CDC-47DB-A55C-8D649EDC33DE}" presName="compNode" presStyleCnt="0"/>
      <dgm:spPr/>
    </dgm:pt>
    <dgm:pt modelId="{A60FBADC-CC10-4430-B058-2B323523254B}" type="pres">
      <dgm:prSet presAssocID="{29F4A635-2CDC-47DB-A55C-8D649EDC33DE}" presName="bgRect" presStyleLbl="bgShp" presStyleIdx="1" presStyleCnt="3" custLinFactNeighborX="10005" custLinFactNeighborY="3564"/>
      <dgm:spPr/>
    </dgm:pt>
    <dgm:pt modelId="{335BD078-E1BB-42E5-87C6-1DCC0CE5D25A}" type="pres">
      <dgm:prSet presAssocID="{29F4A635-2CDC-47DB-A55C-8D649EDC33D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B8098755-8CBD-4504-A834-A566FEDA972C}" type="pres">
      <dgm:prSet presAssocID="{29F4A635-2CDC-47DB-A55C-8D649EDC33DE}" presName="spaceRect" presStyleCnt="0"/>
      <dgm:spPr/>
    </dgm:pt>
    <dgm:pt modelId="{1F2534B4-1957-4F73-A4A0-871FD2E88A3F}" type="pres">
      <dgm:prSet presAssocID="{29F4A635-2CDC-47DB-A55C-8D649EDC33DE}" presName="parTx" presStyleLbl="revTx" presStyleIdx="1" presStyleCnt="4" custScaleX="85704" custLinFactNeighborX="-1558" custLinFactNeighborY="2970">
        <dgm:presLayoutVars>
          <dgm:chMax val="0"/>
          <dgm:chPref val="0"/>
        </dgm:presLayoutVars>
      </dgm:prSet>
      <dgm:spPr/>
    </dgm:pt>
    <dgm:pt modelId="{D49BF58E-EF80-4A3D-A15F-377E59033E14}" type="pres">
      <dgm:prSet presAssocID="{29F4A635-2CDC-47DB-A55C-8D649EDC33DE}" presName="desTx" presStyleLbl="revTx" presStyleIdx="2" presStyleCnt="4" custLinFactNeighborX="23560" custLinFactNeighborY="4752">
        <dgm:presLayoutVars/>
      </dgm:prSet>
      <dgm:spPr/>
    </dgm:pt>
    <dgm:pt modelId="{7B2602C2-0268-40BF-932D-6D6C7BD59980}" type="pres">
      <dgm:prSet presAssocID="{46AD05FD-BDB1-4A7A-B5F2-B7D19E5CD52B}" presName="sibTrans" presStyleCnt="0"/>
      <dgm:spPr/>
    </dgm:pt>
    <dgm:pt modelId="{EB4ED5CD-FCEB-470F-BF89-99ABB03B2903}" type="pres">
      <dgm:prSet presAssocID="{C5576944-8616-46AA-A6D1-B4B619273228}" presName="compNode" presStyleCnt="0"/>
      <dgm:spPr/>
    </dgm:pt>
    <dgm:pt modelId="{275DBE49-4646-4C6F-A1BF-EE5DE1719E30}" type="pres">
      <dgm:prSet presAssocID="{C5576944-8616-46AA-A6D1-B4B619273228}" presName="bgRect" presStyleLbl="bgShp" presStyleIdx="2" presStyleCnt="3"/>
      <dgm:spPr/>
    </dgm:pt>
    <dgm:pt modelId="{8B82C2A3-4AFB-4E9A-95A7-A370697748E0}" type="pres">
      <dgm:prSet presAssocID="{C5576944-8616-46AA-A6D1-B4B619273228}" presName="iconRect" presStyleLbl="node1" presStyleIdx="2" presStyleCnt="3"/>
      <dgm:spPr>
        <a:ln>
          <a:noFill/>
        </a:ln>
      </dgm:spPr>
    </dgm:pt>
    <dgm:pt modelId="{853CC227-8FA6-4781-902A-FB3AD4989D1F}" type="pres">
      <dgm:prSet presAssocID="{C5576944-8616-46AA-A6D1-B4B619273228}" presName="spaceRect" presStyleCnt="0"/>
      <dgm:spPr/>
    </dgm:pt>
    <dgm:pt modelId="{700D3A1F-6A36-466A-BEBB-E20D441EA391}" type="pres">
      <dgm:prSet presAssocID="{C5576944-8616-46AA-A6D1-B4B61927322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3341603-D890-4B1B-A6F0-DD96307FDC38}" srcId="{CC1E7030-B8FD-4583-945E-C92F933EE57C}" destId="{C5576944-8616-46AA-A6D1-B4B619273228}" srcOrd="2" destOrd="0" parTransId="{E37BD746-97B1-4051-BC55-1407199D8F86}" sibTransId="{73D954C3-E47A-4DF8-899B-9CEEDD8EC570}"/>
    <dgm:cxn modelId="{B388BA16-16B3-4AFC-95E3-2F5750772E10}" srcId="{29F4A635-2CDC-47DB-A55C-8D649EDC33DE}" destId="{A288F95B-C350-4F8B-AA2A-C1FFA994861E}" srcOrd="0" destOrd="0" parTransId="{39487C10-801C-405C-985C-AD261A2C2AF1}" sibTransId="{C87AC679-9591-422F-B4CF-D91187EF621B}"/>
    <dgm:cxn modelId="{1567FA26-BD0C-4814-9113-594B78DDDB76}" type="presOf" srcId="{CC1E7030-B8FD-4583-945E-C92F933EE57C}" destId="{A149583F-F77C-4721-9E80-A0993F08843B}" srcOrd="0" destOrd="0" presId="urn:microsoft.com/office/officeart/2018/2/layout/IconVerticalSolidList"/>
    <dgm:cxn modelId="{51D18C2C-B580-4052-BC61-4FF179DF095E}" type="presOf" srcId="{C5576944-8616-46AA-A6D1-B4B619273228}" destId="{700D3A1F-6A36-466A-BEBB-E20D441EA391}" srcOrd="0" destOrd="0" presId="urn:microsoft.com/office/officeart/2018/2/layout/IconVerticalSolidList"/>
    <dgm:cxn modelId="{4B44BA32-2D20-461F-B304-7F73055C58F4}" type="presOf" srcId="{A288F95B-C350-4F8B-AA2A-C1FFA994861E}" destId="{D49BF58E-EF80-4A3D-A15F-377E59033E14}" srcOrd="0" destOrd="0" presId="urn:microsoft.com/office/officeart/2018/2/layout/IconVerticalSolidList"/>
    <dgm:cxn modelId="{C0B7AB3B-64CF-439E-AAD5-B59EFA372CB8}" type="presOf" srcId="{29F4A635-2CDC-47DB-A55C-8D649EDC33DE}" destId="{1F2534B4-1957-4F73-A4A0-871FD2E88A3F}" srcOrd="0" destOrd="0" presId="urn:microsoft.com/office/officeart/2018/2/layout/IconVerticalSolidList"/>
    <dgm:cxn modelId="{A6F4065E-9112-4F73-B9EC-F83EA702A7FD}" type="presOf" srcId="{4F496EF3-FA7D-411F-ADD7-8D38A72ACB8C}" destId="{DDB74241-BF88-453A-8CC5-C4B7AC277BE3}" srcOrd="0" destOrd="0" presId="urn:microsoft.com/office/officeart/2018/2/layout/IconVerticalSolidList"/>
    <dgm:cxn modelId="{F1840755-E333-43CC-B581-3319CC658A21}" srcId="{CC1E7030-B8FD-4583-945E-C92F933EE57C}" destId="{4F496EF3-FA7D-411F-ADD7-8D38A72ACB8C}" srcOrd="0" destOrd="0" parTransId="{72C84195-2886-4C87-9F11-B41D81517C19}" sibTransId="{1A180FF4-D379-4AB6-A4C4-AFC0B954B020}"/>
    <dgm:cxn modelId="{C3EF0F8D-5D21-4A56-B310-F543D70EB971}" srcId="{CC1E7030-B8FD-4583-945E-C92F933EE57C}" destId="{29F4A635-2CDC-47DB-A55C-8D649EDC33DE}" srcOrd="1" destOrd="0" parTransId="{3AA581A1-7C26-4FAB-AA23-864C0E105BB7}" sibTransId="{46AD05FD-BDB1-4A7A-B5F2-B7D19E5CD52B}"/>
    <dgm:cxn modelId="{990279FF-E662-4B68-A413-050ADD2C2EA2}" type="presParOf" srcId="{A149583F-F77C-4721-9E80-A0993F08843B}" destId="{B26FFBAF-C093-4B83-AC71-D8A5A9D085A7}" srcOrd="0" destOrd="0" presId="urn:microsoft.com/office/officeart/2018/2/layout/IconVerticalSolidList"/>
    <dgm:cxn modelId="{0723B8F1-D286-412C-94CB-13B40A489026}" type="presParOf" srcId="{B26FFBAF-C093-4B83-AC71-D8A5A9D085A7}" destId="{D3E85D04-8265-40C6-9E33-078E4C3AF232}" srcOrd="0" destOrd="0" presId="urn:microsoft.com/office/officeart/2018/2/layout/IconVerticalSolidList"/>
    <dgm:cxn modelId="{BB76607D-FF53-40B7-9358-2FE49A3355A1}" type="presParOf" srcId="{B26FFBAF-C093-4B83-AC71-D8A5A9D085A7}" destId="{10F923E5-7E12-48FD-A689-51D49000006C}" srcOrd="1" destOrd="0" presId="urn:microsoft.com/office/officeart/2018/2/layout/IconVerticalSolidList"/>
    <dgm:cxn modelId="{1CE9D8D5-259D-4633-8B6E-DB88A48CC6AE}" type="presParOf" srcId="{B26FFBAF-C093-4B83-AC71-D8A5A9D085A7}" destId="{EFA0EB8B-324A-4F81-A6C2-DE0BD62CA1D8}" srcOrd="2" destOrd="0" presId="urn:microsoft.com/office/officeart/2018/2/layout/IconVerticalSolidList"/>
    <dgm:cxn modelId="{3AD43587-D71E-4EFF-A68E-0258F47A9C1E}" type="presParOf" srcId="{B26FFBAF-C093-4B83-AC71-D8A5A9D085A7}" destId="{DDB74241-BF88-453A-8CC5-C4B7AC277BE3}" srcOrd="3" destOrd="0" presId="urn:microsoft.com/office/officeart/2018/2/layout/IconVerticalSolidList"/>
    <dgm:cxn modelId="{F07386AC-A702-4425-8480-894EA5805909}" type="presParOf" srcId="{A149583F-F77C-4721-9E80-A0993F08843B}" destId="{C7ED3A13-6011-4E97-BBE7-52E701AD1905}" srcOrd="1" destOrd="0" presId="urn:microsoft.com/office/officeart/2018/2/layout/IconVerticalSolidList"/>
    <dgm:cxn modelId="{B5BA58FA-CBEA-4594-9434-1AAA28758C37}" type="presParOf" srcId="{A149583F-F77C-4721-9E80-A0993F08843B}" destId="{C2FC179B-0B88-4BB5-BDDB-AF9778915698}" srcOrd="2" destOrd="0" presId="urn:microsoft.com/office/officeart/2018/2/layout/IconVerticalSolidList"/>
    <dgm:cxn modelId="{7C08FF06-0C41-4B8A-AC76-1124ED9AADDF}" type="presParOf" srcId="{C2FC179B-0B88-4BB5-BDDB-AF9778915698}" destId="{A60FBADC-CC10-4430-B058-2B323523254B}" srcOrd="0" destOrd="0" presId="urn:microsoft.com/office/officeart/2018/2/layout/IconVerticalSolidList"/>
    <dgm:cxn modelId="{338E148B-45DA-4037-98DE-B1B23E961543}" type="presParOf" srcId="{C2FC179B-0B88-4BB5-BDDB-AF9778915698}" destId="{335BD078-E1BB-42E5-87C6-1DCC0CE5D25A}" srcOrd="1" destOrd="0" presId="urn:microsoft.com/office/officeart/2018/2/layout/IconVerticalSolidList"/>
    <dgm:cxn modelId="{7F924132-6AB9-4CE6-B9C5-4EB14EA45580}" type="presParOf" srcId="{C2FC179B-0B88-4BB5-BDDB-AF9778915698}" destId="{B8098755-8CBD-4504-A834-A566FEDA972C}" srcOrd="2" destOrd="0" presId="urn:microsoft.com/office/officeart/2018/2/layout/IconVerticalSolidList"/>
    <dgm:cxn modelId="{8462A6B9-0DEA-43D6-A11F-7DD4B13F52F1}" type="presParOf" srcId="{C2FC179B-0B88-4BB5-BDDB-AF9778915698}" destId="{1F2534B4-1957-4F73-A4A0-871FD2E88A3F}" srcOrd="3" destOrd="0" presId="urn:microsoft.com/office/officeart/2018/2/layout/IconVerticalSolidList"/>
    <dgm:cxn modelId="{ED197537-0A71-451F-9B17-05DE038DED9F}" type="presParOf" srcId="{C2FC179B-0B88-4BB5-BDDB-AF9778915698}" destId="{D49BF58E-EF80-4A3D-A15F-377E59033E14}" srcOrd="4" destOrd="0" presId="urn:microsoft.com/office/officeart/2018/2/layout/IconVerticalSolidList"/>
    <dgm:cxn modelId="{E07EAE69-6EB3-4A3C-998A-A823926BF1A5}" type="presParOf" srcId="{A149583F-F77C-4721-9E80-A0993F08843B}" destId="{7B2602C2-0268-40BF-932D-6D6C7BD59980}" srcOrd="3" destOrd="0" presId="urn:microsoft.com/office/officeart/2018/2/layout/IconVerticalSolidList"/>
    <dgm:cxn modelId="{411576C5-080F-4E0E-B679-D1E0DB8B4752}" type="presParOf" srcId="{A149583F-F77C-4721-9E80-A0993F08843B}" destId="{EB4ED5CD-FCEB-470F-BF89-99ABB03B2903}" srcOrd="4" destOrd="0" presId="urn:microsoft.com/office/officeart/2018/2/layout/IconVerticalSolidList"/>
    <dgm:cxn modelId="{C4C02458-992F-499E-95FA-CC87438A38CC}" type="presParOf" srcId="{EB4ED5CD-FCEB-470F-BF89-99ABB03B2903}" destId="{275DBE49-4646-4C6F-A1BF-EE5DE1719E30}" srcOrd="0" destOrd="0" presId="urn:microsoft.com/office/officeart/2018/2/layout/IconVerticalSolidList"/>
    <dgm:cxn modelId="{790CA757-EF40-475E-B9D3-BEA8E80A342C}" type="presParOf" srcId="{EB4ED5CD-FCEB-470F-BF89-99ABB03B2903}" destId="{8B82C2A3-4AFB-4E9A-95A7-A370697748E0}" srcOrd="1" destOrd="0" presId="urn:microsoft.com/office/officeart/2018/2/layout/IconVerticalSolidList"/>
    <dgm:cxn modelId="{9136ADD4-13BD-4B01-A2A7-B76D263C12FA}" type="presParOf" srcId="{EB4ED5CD-FCEB-470F-BF89-99ABB03B2903}" destId="{853CC227-8FA6-4781-902A-FB3AD4989D1F}" srcOrd="2" destOrd="0" presId="urn:microsoft.com/office/officeart/2018/2/layout/IconVerticalSolidList"/>
    <dgm:cxn modelId="{C9316C00-F2E1-4368-9747-1F16835DF374}" type="presParOf" srcId="{EB4ED5CD-FCEB-470F-BF89-99ABB03B2903}" destId="{700D3A1F-6A36-466A-BEBB-E20D441EA3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85D04-8265-40C6-9E33-078E4C3AF232}">
      <dsp:nvSpPr>
        <dsp:cNvPr id="0" name=""/>
        <dsp:cNvSpPr/>
      </dsp:nvSpPr>
      <dsp:spPr>
        <a:xfrm>
          <a:off x="0" y="814"/>
          <a:ext cx="16017848" cy="1904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923E5-7E12-48FD-A689-51D49000006C}">
      <dsp:nvSpPr>
        <dsp:cNvPr id="0" name=""/>
        <dsp:cNvSpPr/>
      </dsp:nvSpPr>
      <dsp:spPr>
        <a:xfrm>
          <a:off x="576252" y="429431"/>
          <a:ext cx="1047731" cy="10477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74241-BF88-453A-8CC5-C4B7AC277BE3}">
      <dsp:nvSpPr>
        <dsp:cNvPr id="0" name=""/>
        <dsp:cNvSpPr/>
      </dsp:nvSpPr>
      <dsp:spPr>
        <a:xfrm>
          <a:off x="2200236" y="814"/>
          <a:ext cx="13817611" cy="190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609" tIns="201609" rIns="201609" bIns="2016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/>
            <a:t>Elastyczność energetyczna: </a:t>
          </a:r>
          <a:r>
            <a:rPr lang="pl-PL" sz="2500" kern="1200"/>
            <a:t>Zwiększenie wydajności operacyjnej poprzez dostęp do rozszerzonych danych na poziomie lokalnym</a:t>
          </a:r>
          <a:endParaRPr lang="en-US" sz="2500" kern="1200"/>
        </a:p>
      </dsp:txBody>
      <dsp:txXfrm>
        <a:off x="2200236" y="814"/>
        <a:ext cx="13817611" cy="1904966"/>
      </dsp:txXfrm>
    </dsp:sp>
    <dsp:sp modelId="{A60FBADC-CC10-4430-B058-2B323523254B}">
      <dsp:nvSpPr>
        <dsp:cNvPr id="0" name=""/>
        <dsp:cNvSpPr/>
      </dsp:nvSpPr>
      <dsp:spPr>
        <a:xfrm>
          <a:off x="0" y="2449915"/>
          <a:ext cx="16017848" cy="1904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BD078-E1BB-42E5-87C6-1DCC0CE5D25A}">
      <dsp:nvSpPr>
        <dsp:cNvPr id="0" name=""/>
        <dsp:cNvSpPr/>
      </dsp:nvSpPr>
      <dsp:spPr>
        <a:xfrm>
          <a:off x="576252" y="2810640"/>
          <a:ext cx="1047731" cy="10477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534B4-1957-4F73-A4A0-871FD2E88A3F}">
      <dsp:nvSpPr>
        <dsp:cNvPr id="0" name=""/>
        <dsp:cNvSpPr/>
      </dsp:nvSpPr>
      <dsp:spPr>
        <a:xfrm>
          <a:off x="2603165" y="2438600"/>
          <a:ext cx="6177571" cy="190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609" tIns="201609" rIns="201609" bIns="2016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 dirty="0"/>
            <a:t>OZE: </a:t>
          </a:r>
          <a:r>
            <a:rPr lang="pl-PL" sz="2500" kern="1200" dirty="0"/>
            <a:t>Optymalizacja działania elektrowni odnawialnych, wzrost ich dostępności oraz redukcja śladu węglowego</a:t>
          </a:r>
          <a:endParaRPr lang="en-US" sz="2500" kern="1200" dirty="0"/>
        </a:p>
      </dsp:txBody>
      <dsp:txXfrm>
        <a:off x="2603165" y="2438600"/>
        <a:ext cx="6177571" cy="1904966"/>
      </dsp:txXfrm>
    </dsp:sp>
    <dsp:sp modelId="{D49BF58E-EF80-4A3D-A15F-377E59033E14}">
      <dsp:nvSpPr>
        <dsp:cNvPr id="0" name=""/>
        <dsp:cNvSpPr/>
      </dsp:nvSpPr>
      <dsp:spPr>
        <a:xfrm>
          <a:off x="9408268" y="2472546"/>
          <a:ext cx="6609579" cy="190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609" tIns="201609" rIns="201609" bIns="2016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Lokalne społeczności energetyczne: </a:t>
          </a:r>
          <a:r>
            <a:rPr lang="pl-PL" sz="2000" kern="1200" dirty="0"/>
            <a:t>Holistyczna optymalizacja zużycia energii w różnych wektorach, takich jak elektryczność, gaz i ciepło</a:t>
          </a:r>
          <a:endParaRPr lang="en-US" sz="2000" kern="1200" dirty="0"/>
        </a:p>
      </dsp:txBody>
      <dsp:txXfrm>
        <a:off x="9408268" y="2472546"/>
        <a:ext cx="6609579" cy="1904966"/>
      </dsp:txXfrm>
    </dsp:sp>
    <dsp:sp modelId="{275DBE49-4646-4C6F-A1BF-EE5DE1719E30}">
      <dsp:nvSpPr>
        <dsp:cNvPr id="0" name=""/>
        <dsp:cNvSpPr/>
      </dsp:nvSpPr>
      <dsp:spPr>
        <a:xfrm>
          <a:off x="0" y="4763231"/>
          <a:ext cx="16017848" cy="1904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2C2A3-4AFB-4E9A-95A7-A370697748E0}">
      <dsp:nvSpPr>
        <dsp:cNvPr id="0" name=""/>
        <dsp:cNvSpPr/>
      </dsp:nvSpPr>
      <dsp:spPr>
        <a:xfrm>
          <a:off x="576252" y="5191848"/>
          <a:ext cx="1047731" cy="1047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D3A1F-6A36-466A-BEBB-E20D441EA391}">
      <dsp:nvSpPr>
        <dsp:cNvPr id="0" name=""/>
        <dsp:cNvSpPr/>
      </dsp:nvSpPr>
      <dsp:spPr>
        <a:xfrm>
          <a:off x="2200236" y="4763231"/>
          <a:ext cx="13817611" cy="190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609" tIns="201609" rIns="201609" bIns="2016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/>
            <a:t>Elektromobilność: </a:t>
          </a:r>
          <a:r>
            <a:rPr lang="pl-PL" sz="2500" kern="1200"/>
            <a:t>Współpraca w zakresie usług związanych z ładowaniem i wykorzystaniem energii odnawialnej w elektromobilności.</a:t>
          </a:r>
          <a:endParaRPr lang="en-US" sz="2500" kern="1200"/>
        </a:p>
      </dsp:txBody>
      <dsp:txXfrm>
        <a:off x="2200236" y="4763231"/>
        <a:ext cx="13817611" cy="1904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B739B-43D7-4964-BFE4-45251A753A20}" type="datetimeFigureOut">
              <a:rPr lang="pl-PL" smtClean="0"/>
              <a:t>03.07.2025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AD952-DC1B-477A-B113-0AA7FEFC5B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236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AD952-DC1B-477A-B113-0AA7FEFC5B3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69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5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8116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11600" lvl="1" indent="-285750">
              <a:buFont typeface="Arial" panose="020B0604020202020204" pitchFamily="34" charset="0"/>
              <a:buChar char="•"/>
            </a:pPr>
            <a:r>
              <a:rPr lang="en-US" dirty="0"/>
              <a:t>Huawei business in EU will need to implement GAIA-X standards for acceptance in EU market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2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8116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11600" lvl="1" indent="-285750">
              <a:buFont typeface="Arial" panose="020B0604020202020204" pitchFamily="34" charset="0"/>
              <a:buChar char="•"/>
            </a:pPr>
            <a:r>
              <a:rPr lang="en-US" dirty="0"/>
              <a:t>Huawei business in EU will need to implement GAIA-X standards for acceptance in EU market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5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90538" y="693738"/>
            <a:ext cx="7386638" cy="41560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establishment of </a:t>
            </a:r>
            <a:r>
              <a:rPr lang="en-US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rules in a data space 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not the sole responsibility of the IDSA.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responsibility for setting the rules lies with the </a:t>
            </a:r>
            <a:r>
              <a:rPr lang="en-US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space authority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such as the operator, or higher-level entities like governments and laws.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Furthermore, it is the </a:t>
            </a:r>
            <a:r>
              <a:rPr lang="en-US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providers 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define the rules for the use of their data in accordance with the rules of the data space.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complexity and scope of the rules 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 on the specific requirements of the data space and the mandates of the respective authorities.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crucial to ensure that all participants follow the established rules, regardless of whether they are simple or complex and whether they allow for many or few freedoms. </a:t>
            </a:r>
            <a:endParaRPr lang="es-ES" sz="1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tool that IDSA offers is the </a:t>
            </a:r>
            <a:r>
              <a:rPr lang="en-US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connector 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an abstract concept. The data connector is capable of understanding and supporting these rules to ensure that all participants adhere to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2E9C0-E164-4FC9-9CF7-1040E2AE50BE}" type="slidenum"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289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F49D0-60C6-437D-956A-A0F246839CDF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 July 2025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F431A-A932-44FC-B078-FD04E952A61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04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9AE43-8096-BF49-A3DF-423FBC054C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88608" y="2269315"/>
            <a:ext cx="16094048" cy="7035689"/>
          </a:xfrm>
          <a:prstGeom prst="rect">
            <a:avLst/>
          </a:prstGeom>
        </p:spPr>
        <p:txBody>
          <a:bodyPr lIns="0" tIns="0" rIns="0" bIns="0"/>
          <a:lstStyle>
            <a:lvl1pPr marL="268974" marR="0" indent="-252312" algn="l" defTabSz="17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811408" algn="ctr"/>
              </a:tabLst>
              <a:defRPr sz="2699" baseline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669483" marR="0" indent="-428454" algn="l" defTabSz="17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811408" algn="ctr"/>
              </a:tabLst>
              <a:defRPr sz="2399" baseline="0">
                <a:latin typeface="+mn-lt"/>
                <a:ea typeface="Microsoft YaHei" panose="020B0503020204020204" pitchFamily="34" charset="-122"/>
              </a:defRPr>
            </a:lvl2pPr>
            <a:lvl3pPr marL="1647204" marR="0" indent="-252312" algn="l" defTabSz="17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811408" algn="ctr"/>
              </a:tabLst>
              <a:defRPr sz="1947" baseline="0">
                <a:latin typeface="+mn-lt"/>
                <a:ea typeface="Microsoft YaHei" panose="020B0503020204020204" pitchFamily="34" charset="-122"/>
              </a:defRPr>
            </a:lvl3pPr>
            <a:lvl4pPr marL="788460" indent="-256637">
              <a:buFont typeface="Arial" panose="020B0604020202020204" pitchFamily="34" charset="0"/>
              <a:buChar char="•"/>
              <a:tabLst>
                <a:tab pos="1811906" algn="ctr"/>
              </a:tabLst>
              <a:defRPr sz="1947" baseline="0"/>
            </a:lvl4pPr>
            <a:lvl5pPr marL="788460" indent="-256637">
              <a:buFont typeface="Arial" panose="020B0604020202020204" pitchFamily="34" charset="0"/>
              <a:buChar char="•"/>
              <a:tabLst>
                <a:tab pos="1811906" algn="ctr"/>
              </a:tabLst>
              <a:defRPr sz="1947" baseline="0"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marL="493341" marR="0" lvl="1" indent="-252312" algn="l" defTabSz="17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811408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647204" marR="0" lvl="2" indent="-252312" algn="l" defTabSz="17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811408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647204" marR="0" lvl="2" indent="-252312" algn="l" defTabSz="17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811408" algn="ctr"/>
              </a:tabLst>
              <a:defRPr/>
            </a:pPr>
            <a:endParaRPr lang="en-US" altLang="zh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3335" y="684201"/>
            <a:ext cx="16104669" cy="14901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5144"/>
              </a:lnSpc>
              <a:spcBef>
                <a:spcPts val="0"/>
              </a:spcBef>
              <a:buNone/>
              <a:defRPr sz="47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890493" indent="0" algn="ctr">
              <a:buNone/>
              <a:defRPr sz="3896"/>
            </a:lvl2pPr>
            <a:lvl3pPr marL="1780985" indent="0" algn="ctr">
              <a:buNone/>
              <a:defRPr sz="3506"/>
            </a:lvl3pPr>
            <a:lvl4pPr marL="2671479" indent="0" algn="ctr">
              <a:buNone/>
              <a:defRPr sz="3117"/>
            </a:lvl4pPr>
            <a:lvl5pPr marL="3561972" indent="0" algn="ctr">
              <a:buNone/>
              <a:defRPr sz="3117"/>
            </a:lvl5pPr>
            <a:lvl6pPr marL="4452464" indent="0" algn="ctr">
              <a:buNone/>
              <a:defRPr sz="3117"/>
            </a:lvl6pPr>
            <a:lvl7pPr marL="5342957" indent="0" algn="ctr">
              <a:buNone/>
              <a:defRPr sz="3117"/>
            </a:lvl7pPr>
            <a:lvl8pPr marL="6233451" indent="0" algn="ctr">
              <a:buNone/>
              <a:defRPr sz="3117"/>
            </a:lvl8pPr>
            <a:lvl9pPr marL="7123943" indent="0" algn="ctr">
              <a:buNone/>
              <a:defRPr sz="3117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463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339" y="390972"/>
            <a:ext cx="16733463" cy="864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5144"/>
              </a:lnSpc>
              <a:spcBef>
                <a:spcPts val="0"/>
              </a:spcBef>
              <a:buNone/>
              <a:defRPr sz="4799" b="1" baseline="0">
                <a:solidFill>
                  <a:srgbClr val="C00000"/>
                </a:solidFill>
                <a:latin typeface="Calibri  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890493" indent="0" algn="ctr">
              <a:buNone/>
              <a:defRPr sz="3896"/>
            </a:lvl2pPr>
            <a:lvl3pPr marL="1780985" indent="0" algn="ctr">
              <a:buNone/>
              <a:defRPr sz="3506"/>
            </a:lvl3pPr>
            <a:lvl4pPr marL="2671479" indent="0" algn="ctr">
              <a:buNone/>
              <a:defRPr sz="3117"/>
            </a:lvl4pPr>
            <a:lvl5pPr marL="3561972" indent="0" algn="ctr">
              <a:buNone/>
              <a:defRPr sz="3117"/>
            </a:lvl5pPr>
            <a:lvl6pPr marL="4452464" indent="0" algn="ctr">
              <a:buNone/>
              <a:defRPr sz="3117"/>
            </a:lvl6pPr>
            <a:lvl7pPr marL="5342957" indent="0" algn="ctr">
              <a:buNone/>
              <a:defRPr sz="3117"/>
            </a:lvl7pPr>
            <a:lvl8pPr marL="6233451" indent="0" algn="ctr">
              <a:buNone/>
              <a:defRPr sz="3117"/>
            </a:lvl8pPr>
            <a:lvl9pPr marL="7123943" indent="0" algn="ctr">
              <a:buNone/>
              <a:defRPr sz="3117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9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  <p15:guide id="2" orient="horz" pos="527">
          <p15:clr>
            <a:srgbClr val="FBAE40"/>
          </p15:clr>
        </p15:guide>
        <p15:guide id="3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3335" y="684201"/>
            <a:ext cx="16104669" cy="14901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5144"/>
              </a:lnSpc>
              <a:spcBef>
                <a:spcPts val="0"/>
              </a:spcBef>
              <a:buNone/>
              <a:defRPr sz="47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890493" indent="0" algn="ctr">
              <a:buNone/>
              <a:defRPr sz="3896"/>
            </a:lvl2pPr>
            <a:lvl3pPr marL="1780985" indent="0" algn="ctr">
              <a:buNone/>
              <a:defRPr sz="3506"/>
            </a:lvl3pPr>
            <a:lvl4pPr marL="2671479" indent="0" algn="ctr">
              <a:buNone/>
              <a:defRPr sz="3117"/>
            </a:lvl4pPr>
            <a:lvl5pPr marL="3561972" indent="0" algn="ctr">
              <a:buNone/>
              <a:defRPr sz="3117"/>
            </a:lvl5pPr>
            <a:lvl6pPr marL="4452464" indent="0" algn="ctr">
              <a:buNone/>
              <a:defRPr sz="3117"/>
            </a:lvl6pPr>
            <a:lvl7pPr marL="5342957" indent="0" algn="ctr">
              <a:buNone/>
              <a:defRPr sz="3117"/>
            </a:lvl7pPr>
            <a:lvl8pPr marL="6233451" indent="0" algn="ctr">
              <a:buNone/>
              <a:defRPr sz="3117"/>
            </a:lvl8pPr>
            <a:lvl9pPr marL="7123943" indent="0" algn="ctr">
              <a:buNone/>
              <a:defRPr sz="3117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88609" y="2252984"/>
            <a:ext cx="16094048" cy="7035689"/>
          </a:xfrm>
          <a:prstGeom prst="rect">
            <a:avLst/>
          </a:prstGeom>
        </p:spPr>
        <p:txBody>
          <a:bodyPr lIns="0" tIns="0" rIns="0" bIns="0"/>
          <a:lstStyle>
            <a:lvl1pPr marL="18552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811906" algn="ctr"/>
              </a:tabLst>
              <a:defRPr sz="26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88460" indent="-256637">
              <a:buFont typeface="Arial" panose="020B0604020202020204" pitchFamily="34" charset="0"/>
              <a:buChar char="•"/>
              <a:tabLst>
                <a:tab pos="1811906" algn="ctr"/>
              </a:tabLst>
              <a:defRPr sz="1947" baseline="0"/>
            </a:lvl2pPr>
            <a:lvl3pPr marL="788460" indent="-256637">
              <a:buFont typeface="Arial" panose="020B0604020202020204" pitchFamily="34" charset="0"/>
              <a:buChar char="•"/>
              <a:tabLst>
                <a:tab pos="1811906" algn="ctr"/>
              </a:tabLst>
              <a:defRPr sz="1947" baseline="0"/>
            </a:lvl3pPr>
            <a:lvl4pPr marL="788460" indent="-256637">
              <a:buFont typeface="Arial" panose="020B0604020202020204" pitchFamily="34" charset="0"/>
              <a:buChar char="•"/>
              <a:tabLst>
                <a:tab pos="1811906" algn="ctr"/>
              </a:tabLst>
              <a:defRPr sz="1947" baseline="0"/>
            </a:lvl4pPr>
            <a:lvl5pPr marL="788460" indent="-256637">
              <a:buFont typeface="Arial" panose="020B0604020202020204" pitchFamily="34" charset="0"/>
              <a:buChar char="•"/>
              <a:tabLst>
                <a:tab pos="1811906" algn="ctr"/>
              </a:tabLst>
              <a:defRPr sz="1947" baseline="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034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339" y="390972"/>
            <a:ext cx="16733463" cy="864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5144"/>
              </a:lnSpc>
              <a:spcBef>
                <a:spcPts val="0"/>
              </a:spcBef>
              <a:buNone/>
              <a:defRPr sz="4799" b="1" baseline="0">
                <a:solidFill>
                  <a:srgbClr val="C00000"/>
                </a:solidFill>
                <a:latin typeface="Calibri  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890493" indent="0" algn="ctr">
              <a:buNone/>
              <a:defRPr sz="3896"/>
            </a:lvl2pPr>
            <a:lvl3pPr marL="1780985" indent="0" algn="ctr">
              <a:buNone/>
              <a:defRPr sz="3506"/>
            </a:lvl3pPr>
            <a:lvl4pPr marL="2671479" indent="0" algn="ctr">
              <a:buNone/>
              <a:defRPr sz="3117"/>
            </a:lvl4pPr>
            <a:lvl5pPr marL="3561972" indent="0" algn="ctr">
              <a:buNone/>
              <a:defRPr sz="3117"/>
            </a:lvl5pPr>
            <a:lvl6pPr marL="4452464" indent="0" algn="ctr">
              <a:buNone/>
              <a:defRPr sz="3117"/>
            </a:lvl6pPr>
            <a:lvl7pPr marL="5342957" indent="0" algn="ctr">
              <a:buNone/>
              <a:defRPr sz="3117"/>
            </a:lvl7pPr>
            <a:lvl8pPr marL="6233451" indent="0" algn="ctr">
              <a:buNone/>
              <a:defRPr sz="3117"/>
            </a:lvl8pPr>
            <a:lvl9pPr marL="7123943" indent="0" algn="ctr">
              <a:buNone/>
              <a:defRPr sz="3117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1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  <p15:guide id="2" orient="horz" pos="527">
          <p15:clr>
            <a:srgbClr val="FBAE40"/>
          </p15:clr>
        </p15:guide>
        <p15:guide id="3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9FD2AF-0E30-4B52-9674-D475A9DE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56A205-2035-4412-AADC-29EB3E7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D75F291-B186-437B-9BD4-204251E78F3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8E0EFC-E370-4114-AEE8-D6B92840DD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51112" y="1795128"/>
            <a:ext cx="11881320" cy="54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i="1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spcBef>
                <a:spcPts val="0"/>
              </a:spcBef>
              <a:buNone/>
              <a:defRPr i="1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0" indent="0">
              <a:spcBef>
                <a:spcPts val="0"/>
              </a:spcBef>
              <a:buNone/>
              <a:defRPr i="1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0" indent="0">
              <a:spcBef>
                <a:spcPts val="0"/>
              </a:spcBef>
              <a:buNone/>
              <a:defRPr i="1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i="1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i="1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i="1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i="1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i="1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en-GB" err="1"/>
              <a:t>Optionale</a:t>
            </a:r>
            <a:r>
              <a:rPr lang="en-GB"/>
              <a:t> Sub-Headline</a:t>
            </a:r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  <a:p>
            <a:pPr lvl="3"/>
            <a:r>
              <a:rPr lang="en-GB" err="1"/>
              <a:t>Vierte</a:t>
            </a:r>
            <a:r>
              <a:rPr lang="en-GB"/>
              <a:t> Ebene</a:t>
            </a:r>
          </a:p>
          <a:p>
            <a:pPr lvl="4"/>
            <a:r>
              <a:rPr lang="en-GB" err="1"/>
              <a:t>Fünfte</a:t>
            </a:r>
            <a:r>
              <a:rPr lang="en-GB"/>
              <a:t> Ebene</a:t>
            </a:r>
          </a:p>
          <a:p>
            <a:pPr lvl="5"/>
            <a:r>
              <a:rPr lang="en-GB" err="1"/>
              <a:t>Sechs</a:t>
            </a:r>
            <a:endParaRPr lang="en-GB"/>
          </a:p>
          <a:p>
            <a:pPr lvl="6"/>
            <a:r>
              <a:rPr lang="en-GB"/>
              <a:t>Sieben</a:t>
            </a:r>
          </a:p>
          <a:p>
            <a:pPr lvl="7"/>
            <a:r>
              <a:rPr lang="en-GB" err="1"/>
              <a:t>Acht</a:t>
            </a:r>
            <a:endParaRPr lang="en-GB"/>
          </a:p>
          <a:p>
            <a:pPr lvl="8"/>
            <a:r>
              <a:rPr lang="en-GB" err="1"/>
              <a:t>Neun</a:t>
            </a:r>
            <a:endParaRPr lang="en-GB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172FE0-F09B-46EA-905A-FA9C5FEC62F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68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97">
          <p15:clr>
            <a:srgbClr val="5ACBF0"/>
          </p15:clr>
        </p15:guide>
        <p15:guide id="2" orient="horz" pos="3838">
          <p15:clr>
            <a:srgbClr val="5ACBF0"/>
          </p15:clr>
        </p15:guide>
        <p15:guide id="3" pos="483">
          <p15:clr>
            <a:srgbClr val="5ACBF0"/>
          </p15:clr>
        </p15:guide>
        <p15:guide id="4" orient="horz" pos="1344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5017" y="1223570"/>
            <a:ext cx="15634749" cy="693974"/>
          </a:xfrm>
        </p:spPr>
        <p:txBody>
          <a:bodyPr anchor="ctr">
            <a:normAutofit/>
          </a:bodyPr>
          <a:lstStyle>
            <a:lvl1pPr marL="85725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hteck 9">
            <a:extLst>
              <a:ext uri="{FF2B5EF4-FFF2-40B4-BE49-F238E27FC236}">
                <a16:creationId xmlns:a16="http://schemas.microsoft.com/office/drawing/2014/main" id="{DF725178-9BA4-4306-B153-1CAF11A6FCD1}"/>
              </a:ext>
            </a:extLst>
          </p:cNvPr>
          <p:cNvSpPr/>
          <p:nvPr userDrawn="1"/>
        </p:nvSpPr>
        <p:spPr>
          <a:xfrm>
            <a:off x="0" y="10177272"/>
            <a:ext cx="18288000" cy="109728"/>
          </a:xfrm>
          <a:prstGeom prst="rect">
            <a:avLst/>
          </a:prstGeom>
          <a:gradFill>
            <a:gsLst>
              <a:gs pos="56632">
                <a:srgbClr val="000094"/>
              </a:gs>
              <a:gs pos="0">
                <a:srgbClr val="BA00FF"/>
              </a:gs>
              <a:gs pos="100000">
                <a:srgbClr val="45D9FF"/>
              </a:gs>
              <a:gs pos="22000">
                <a:srgbClr val="000094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638D249-671F-4E8B-A3A4-24FD24EF7C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016" y="383846"/>
            <a:ext cx="15634751" cy="783524"/>
          </a:xfrm>
        </p:spPr>
        <p:txBody>
          <a:bodyPr anchor="ctr"/>
          <a:lstStyle>
            <a:lvl1pPr marL="90488" indent="0">
              <a:buNone/>
              <a:defRPr b="1">
                <a:solidFill>
                  <a:srgbClr val="000094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39F1DACA-CEF0-649B-4C7E-02262DACE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16406" y="552451"/>
            <a:ext cx="1776600" cy="9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4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339" y="390972"/>
            <a:ext cx="16733463" cy="864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5144"/>
              </a:lnSpc>
              <a:spcBef>
                <a:spcPts val="0"/>
              </a:spcBef>
              <a:buNone/>
              <a:defRPr sz="4799" b="1" baseline="0">
                <a:solidFill>
                  <a:srgbClr val="C00000"/>
                </a:solidFill>
                <a:latin typeface="Calibri  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890493" indent="0" algn="ctr">
              <a:buNone/>
              <a:defRPr sz="3896"/>
            </a:lvl2pPr>
            <a:lvl3pPr marL="1780985" indent="0" algn="ctr">
              <a:buNone/>
              <a:defRPr sz="3506"/>
            </a:lvl3pPr>
            <a:lvl4pPr marL="2671479" indent="0" algn="ctr">
              <a:buNone/>
              <a:defRPr sz="3117"/>
            </a:lvl4pPr>
            <a:lvl5pPr marL="3561972" indent="0" algn="ctr">
              <a:buNone/>
              <a:defRPr sz="3117"/>
            </a:lvl5pPr>
            <a:lvl6pPr marL="4452464" indent="0" algn="ctr">
              <a:buNone/>
              <a:defRPr sz="3117"/>
            </a:lvl6pPr>
            <a:lvl7pPr marL="5342957" indent="0" algn="ctr">
              <a:buNone/>
              <a:defRPr sz="3117"/>
            </a:lvl7pPr>
            <a:lvl8pPr marL="6233451" indent="0" algn="ctr">
              <a:buNone/>
              <a:defRPr sz="3117"/>
            </a:lvl8pPr>
            <a:lvl9pPr marL="7123943" indent="0" algn="ctr">
              <a:buNone/>
              <a:defRPr sz="3117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4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  <p15:guide id="2" orient="horz" pos="527">
          <p15:clr>
            <a:srgbClr val="FBAE40"/>
          </p15:clr>
        </p15:guide>
        <p15:guide id="3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339" y="390972"/>
            <a:ext cx="16733463" cy="864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5144"/>
              </a:lnSpc>
              <a:spcBef>
                <a:spcPts val="0"/>
              </a:spcBef>
              <a:buNone/>
              <a:defRPr sz="4799" b="1" baseline="0">
                <a:solidFill>
                  <a:srgbClr val="C00000"/>
                </a:solidFill>
                <a:latin typeface="Calibri  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890493" indent="0" algn="ctr">
              <a:buNone/>
              <a:defRPr sz="3896"/>
            </a:lvl2pPr>
            <a:lvl3pPr marL="1780985" indent="0" algn="ctr">
              <a:buNone/>
              <a:defRPr sz="3506"/>
            </a:lvl3pPr>
            <a:lvl4pPr marL="2671479" indent="0" algn="ctr">
              <a:buNone/>
              <a:defRPr sz="3117"/>
            </a:lvl4pPr>
            <a:lvl5pPr marL="3561972" indent="0" algn="ctr">
              <a:buNone/>
              <a:defRPr sz="3117"/>
            </a:lvl5pPr>
            <a:lvl6pPr marL="4452464" indent="0" algn="ctr">
              <a:buNone/>
              <a:defRPr sz="3117"/>
            </a:lvl6pPr>
            <a:lvl7pPr marL="5342957" indent="0" algn="ctr">
              <a:buNone/>
              <a:defRPr sz="3117"/>
            </a:lvl7pPr>
            <a:lvl8pPr marL="6233451" indent="0" algn="ctr">
              <a:buNone/>
              <a:defRPr sz="3117"/>
            </a:lvl8pPr>
            <a:lvl9pPr marL="7123943" indent="0" algn="ctr">
              <a:buNone/>
              <a:defRPr sz="3117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8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  <p15:guide id="2" orient="horz" pos="527">
          <p15:clr>
            <a:srgbClr val="FBAE40"/>
          </p15:clr>
        </p15:guide>
        <p15:guide id="3" orient="horz" pos="68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A8513CF-A3DC-E58E-1D40-4DA401AB6397}"/>
              </a:ext>
            </a:extLst>
          </p:cNvPr>
          <p:cNvSpPr/>
          <p:nvPr userDrawn="1"/>
        </p:nvSpPr>
        <p:spPr>
          <a:xfrm>
            <a:off x="4026340" y="-680621"/>
            <a:ext cx="15050323" cy="15050323"/>
          </a:xfrm>
          <a:custGeom>
            <a:avLst/>
            <a:gdLst/>
            <a:ahLst/>
            <a:cxnLst/>
            <a:rect l="l" t="t" r="r" b="b"/>
            <a:pathLst>
              <a:path w="15050323" h="15050323">
                <a:moveTo>
                  <a:pt x="0" y="0"/>
                </a:moveTo>
                <a:lnTo>
                  <a:pt x="15050323" y="0"/>
                </a:lnTo>
                <a:lnTo>
                  <a:pt x="15050323" y="15050323"/>
                </a:lnTo>
                <a:lnTo>
                  <a:pt x="0" y="15050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AE4020E4-E4BA-686D-23AE-29CB3C117495}"/>
              </a:ext>
            </a:extLst>
          </p:cNvPr>
          <p:cNvSpPr/>
          <p:nvPr userDrawn="1"/>
        </p:nvSpPr>
        <p:spPr>
          <a:xfrm>
            <a:off x="817494" y="8458958"/>
            <a:ext cx="1651495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5584FAE8-E5A6-9DF4-DD4F-76E9E7A651A1}"/>
              </a:ext>
            </a:extLst>
          </p:cNvPr>
          <p:cNvSpPr/>
          <p:nvPr userDrawn="1"/>
        </p:nvSpPr>
        <p:spPr>
          <a:xfrm>
            <a:off x="15469317" y="8704384"/>
            <a:ext cx="761668" cy="1076563"/>
          </a:xfrm>
          <a:custGeom>
            <a:avLst/>
            <a:gdLst/>
            <a:ahLst/>
            <a:cxnLst/>
            <a:rect l="l" t="t" r="r" b="b"/>
            <a:pathLst>
              <a:path w="761668" h="1076563">
                <a:moveTo>
                  <a:pt x="0" y="0"/>
                </a:moveTo>
                <a:lnTo>
                  <a:pt x="761668" y="0"/>
                </a:lnTo>
                <a:lnTo>
                  <a:pt x="761668" y="1076563"/>
                </a:lnTo>
                <a:lnTo>
                  <a:pt x="0" y="1076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827BDBE5-586C-40C2-758F-1555FCA17F9D}"/>
              </a:ext>
            </a:extLst>
          </p:cNvPr>
          <p:cNvSpPr/>
          <p:nvPr userDrawn="1"/>
        </p:nvSpPr>
        <p:spPr>
          <a:xfrm>
            <a:off x="16334944" y="8790343"/>
            <a:ext cx="0" cy="875488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F0899B-21B9-AD6A-1566-56FA9647BED6}"/>
              </a:ext>
            </a:extLst>
          </p:cNvPr>
          <p:cNvSpPr/>
          <p:nvPr userDrawn="1"/>
        </p:nvSpPr>
        <p:spPr>
          <a:xfrm>
            <a:off x="16546792" y="8790343"/>
            <a:ext cx="977808" cy="977808"/>
          </a:xfrm>
          <a:custGeom>
            <a:avLst/>
            <a:gdLst/>
            <a:ahLst/>
            <a:cxnLst/>
            <a:rect l="l" t="t" r="r" b="b"/>
            <a:pathLst>
              <a:path w="977808" h="977808">
                <a:moveTo>
                  <a:pt x="0" y="0"/>
                </a:moveTo>
                <a:lnTo>
                  <a:pt x="977808" y="0"/>
                </a:lnTo>
                <a:lnTo>
                  <a:pt x="977808" y="977808"/>
                </a:lnTo>
                <a:lnTo>
                  <a:pt x="0" y="97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CD454CE-B476-C9E1-1DE5-C1638EBAF5C8}"/>
              </a:ext>
            </a:extLst>
          </p:cNvPr>
          <p:cNvSpPr/>
          <p:nvPr userDrawn="1"/>
        </p:nvSpPr>
        <p:spPr>
          <a:xfrm>
            <a:off x="609600" y="495300"/>
            <a:ext cx="2095744" cy="740601"/>
          </a:xfrm>
          <a:custGeom>
            <a:avLst/>
            <a:gdLst/>
            <a:ahLst/>
            <a:cxnLst/>
            <a:rect l="l" t="t" r="r" b="b"/>
            <a:pathLst>
              <a:path w="2095744" h="740601">
                <a:moveTo>
                  <a:pt x="0" y="0"/>
                </a:moveTo>
                <a:lnTo>
                  <a:pt x="2095744" y="0"/>
                </a:lnTo>
                <a:lnTo>
                  <a:pt x="2095744" y="740602"/>
                </a:lnTo>
                <a:lnTo>
                  <a:pt x="0" y="740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100000"/>
              </a:srgbClr>
            </a:gs>
            <a:gs pos="20000">
              <a:srgbClr val="FFFFFF">
                <a:alpha val="100000"/>
              </a:srgbClr>
            </a:gs>
            <a:gs pos="40000">
              <a:srgbClr val="FFFFFF">
                <a:alpha val="100000"/>
              </a:srgbClr>
            </a:gs>
            <a:gs pos="60000">
              <a:srgbClr val="FFFFFF">
                <a:alpha val="100000"/>
              </a:srgbClr>
            </a:gs>
            <a:gs pos="80000">
              <a:srgbClr val="FFFFFF">
                <a:alpha val="100000"/>
              </a:srgbClr>
            </a:gs>
            <a:gs pos="100000">
              <a:srgbClr val="0030A7">
                <a:alpha val="10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DA06CC7-09B9-5CFE-BDD0-A7EB7DC7E61E}"/>
              </a:ext>
            </a:extLst>
          </p:cNvPr>
          <p:cNvSpPr>
            <a:spLocks/>
          </p:cNvSpPr>
          <p:nvPr userDrawn="1"/>
        </p:nvSpPr>
        <p:spPr>
          <a:xfrm>
            <a:off x="4026340" y="-680621"/>
            <a:ext cx="15050323" cy="15050323"/>
          </a:xfrm>
          <a:custGeom>
            <a:avLst/>
            <a:gdLst/>
            <a:ahLst/>
            <a:cxnLst/>
            <a:rect l="l" t="t" r="r" b="b"/>
            <a:pathLst>
              <a:path w="15050323" h="15050323">
                <a:moveTo>
                  <a:pt x="0" y="0"/>
                </a:moveTo>
                <a:lnTo>
                  <a:pt x="15050323" y="0"/>
                </a:lnTo>
                <a:lnTo>
                  <a:pt x="15050323" y="15050323"/>
                </a:lnTo>
                <a:lnTo>
                  <a:pt x="0" y="150503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8999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24A119F2-800C-D9C2-3BFF-B92D19A76C7F}"/>
              </a:ext>
            </a:extLst>
          </p:cNvPr>
          <p:cNvSpPr/>
          <p:nvPr userDrawn="1"/>
        </p:nvSpPr>
        <p:spPr>
          <a:xfrm>
            <a:off x="817494" y="8458958"/>
            <a:ext cx="1651495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7D3C9EC-8310-7AD6-5015-867BDBDBCBC5}"/>
              </a:ext>
            </a:extLst>
          </p:cNvPr>
          <p:cNvSpPr/>
          <p:nvPr userDrawn="1"/>
        </p:nvSpPr>
        <p:spPr>
          <a:xfrm>
            <a:off x="15469317" y="8704384"/>
            <a:ext cx="761668" cy="1076563"/>
          </a:xfrm>
          <a:custGeom>
            <a:avLst/>
            <a:gdLst/>
            <a:ahLst/>
            <a:cxnLst/>
            <a:rect l="l" t="t" r="r" b="b"/>
            <a:pathLst>
              <a:path w="761668" h="1076563">
                <a:moveTo>
                  <a:pt x="0" y="0"/>
                </a:moveTo>
                <a:lnTo>
                  <a:pt x="761668" y="0"/>
                </a:lnTo>
                <a:lnTo>
                  <a:pt x="761668" y="1076563"/>
                </a:lnTo>
                <a:lnTo>
                  <a:pt x="0" y="107656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087DFC31-B5EF-CCB6-3742-EED1FA7D16B1}"/>
              </a:ext>
            </a:extLst>
          </p:cNvPr>
          <p:cNvSpPr/>
          <p:nvPr userDrawn="1"/>
        </p:nvSpPr>
        <p:spPr>
          <a:xfrm>
            <a:off x="16334944" y="8790343"/>
            <a:ext cx="0" cy="875488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E2FCC7D-8A59-3DE9-A929-F9941F74CE06}"/>
              </a:ext>
            </a:extLst>
          </p:cNvPr>
          <p:cNvSpPr/>
          <p:nvPr userDrawn="1"/>
        </p:nvSpPr>
        <p:spPr>
          <a:xfrm>
            <a:off x="16546792" y="8790343"/>
            <a:ext cx="977808" cy="977808"/>
          </a:xfrm>
          <a:custGeom>
            <a:avLst/>
            <a:gdLst/>
            <a:ahLst/>
            <a:cxnLst/>
            <a:rect l="l" t="t" r="r" b="b"/>
            <a:pathLst>
              <a:path w="977808" h="977808">
                <a:moveTo>
                  <a:pt x="0" y="0"/>
                </a:moveTo>
                <a:lnTo>
                  <a:pt x="977808" y="0"/>
                </a:lnTo>
                <a:lnTo>
                  <a:pt x="977808" y="977808"/>
                </a:lnTo>
                <a:lnTo>
                  <a:pt x="0" y="97780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04F121D-0FBE-F0ED-92E0-FC7DD1856A63}"/>
              </a:ext>
            </a:extLst>
          </p:cNvPr>
          <p:cNvSpPr/>
          <p:nvPr userDrawn="1"/>
        </p:nvSpPr>
        <p:spPr>
          <a:xfrm>
            <a:off x="609600" y="495300"/>
            <a:ext cx="2095744" cy="740601"/>
          </a:xfrm>
          <a:custGeom>
            <a:avLst/>
            <a:gdLst/>
            <a:ahLst/>
            <a:cxnLst/>
            <a:rect l="l" t="t" r="r" b="b"/>
            <a:pathLst>
              <a:path w="2095744" h="740601">
                <a:moveTo>
                  <a:pt x="0" y="0"/>
                </a:moveTo>
                <a:lnTo>
                  <a:pt x="2095744" y="0"/>
                </a:lnTo>
                <a:lnTo>
                  <a:pt x="2095744" y="740602"/>
                </a:lnTo>
                <a:lnTo>
                  <a:pt x="0" y="74060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nawrot@agh.edu.pl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24" Type="http://schemas.openxmlformats.org/officeDocument/2006/relationships/image" Target="../media/image55.sv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aia-x.eu/wp-content/uploads/2024/03/Labels-Document_2024_FINAL-V2-1.pdf" TargetMode="External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hyperlink" Target="https://registry.lab.gaia-x.eu/development/docs#/LinkML-Ontology/LinkMLOntologyController_getLinkMLOntologyVersion" TargetMode="Externa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3C42-DE46-4939-9A87-FE93B679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409700"/>
            <a:ext cx="11201400" cy="4343400"/>
          </a:xfrm>
        </p:spPr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Seminarium OTE #8 - Znaczenie przestrzeni danych dla energetyki rozproszonej</a:t>
            </a:r>
            <a:br>
              <a:rPr lang="pl-PL" sz="5400" b="1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lang="pl-PL" sz="6150" dirty="0"/>
            </a:br>
            <a:r>
              <a:rPr lang="pl-PL" sz="6150" b="1" i="1" dirty="0"/>
              <a:t>Europejskie wspólne Przestrzenie danych</a:t>
            </a:r>
            <a:endParaRPr lang="en-US" sz="615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86F59-D02D-4CFF-9EA0-FAD63D650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9800" y="6057900"/>
            <a:ext cx="7847270" cy="3079080"/>
          </a:xfrm>
        </p:spPr>
        <p:txBody>
          <a:bodyPr>
            <a:normAutofit/>
          </a:bodyPr>
          <a:lstStyle/>
          <a:p>
            <a:pPr defTabSz="1780985">
              <a:spcBef>
                <a:spcPts val="0"/>
              </a:spcBef>
              <a:spcAft>
                <a:spcPts val="900"/>
              </a:spcAft>
              <a:defRPr/>
            </a:pPr>
            <a:r>
              <a:rPr lang="pl-PL" sz="7200" dirty="0">
                <a:solidFill>
                  <a:schemeClr val="tx1"/>
                </a:solidFill>
                <a:latin typeface="Arial" panose="020B0604020202020204"/>
                <a:ea typeface="Microsoft YaHei" panose="020B0503020204020204" pitchFamily="34" charset="-122"/>
                <a:cs typeface="Arial" panose="020B0604020202020204" pitchFamily="34" charset="0"/>
              </a:rPr>
              <a:t>Energy Poland – X</a:t>
            </a:r>
          </a:p>
          <a:p>
            <a:pPr defTabSz="1780985">
              <a:spcBef>
                <a:spcPts val="0"/>
              </a:spcBef>
              <a:spcAft>
                <a:spcPts val="900"/>
              </a:spcAft>
              <a:defRPr/>
            </a:pPr>
            <a:r>
              <a:rPr lang="pl-PL" sz="4000" dirty="0">
                <a:solidFill>
                  <a:schemeClr val="tx1"/>
                </a:solidFill>
                <a:latin typeface="Arial" panose="020B0604020202020204"/>
                <a:ea typeface="Microsoft YaHei" panose="020B0503020204020204" pitchFamily="34" charset="-122"/>
                <a:cs typeface="Arial" panose="020B0604020202020204" pitchFamily="34" charset="0"/>
              </a:rPr>
              <a:t>mgr inż. Jacek Nawrot</a:t>
            </a:r>
            <a:endParaRPr lang="pl-PL" sz="40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5782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176C4668-FC18-9F43-62A5-8AC12E14A7F1}"/>
              </a:ext>
            </a:extLst>
          </p:cNvPr>
          <p:cNvSpPr>
            <a:spLocks noChangeAspect="1"/>
          </p:cNvSpPr>
          <p:nvPr/>
        </p:nvSpPr>
        <p:spPr>
          <a:xfrm>
            <a:off x="710819" y="962006"/>
            <a:ext cx="9182850" cy="9182850"/>
          </a:xfrm>
          <a:prstGeom prst="ellipse">
            <a:avLst/>
          </a:prstGeom>
          <a:solidFill>
            <a:schemeClr val="accent2">
              <a:alpha val="1866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8A525392-9FBA-6D4B-F71A-1D276DD3C94A}"/>
              </a:ext>
            </a:extLst>
          </p:cNvPr>
          <p:cNvSpPr txBox="1">
            <a:spLocks/>
          </p:cNvSpPr>
          <p:nvPr/>
        </p:nvSpPr>
        <p:spPr>
          <a:xfrm>
            <a:off x="2927490" y="233818"/>
            <a:ext cx="15634751" cy="783524"/>
          </a:xfrm>
          <a:prstGeom prst="rect">
            <a:avLst/>
          </a:prstGeom>
        </p:spPr>
        <p:txBody>
          <a:bodyPr lIns="0" tIns="0" rIns="135000" bIns="67500" anchor="ctr">
            <a:normAutofit/>
          </a:bodyPr>
          <a:lstStyle>
            <a:lvl1pPr marL="603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009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defTabSz="1371600">
              <a:spcBef>
                <a:spcPts val="1500"/>
              </a:spcBef>
              <a:defRPr/>
            </a:pPr>
            <a:r>
              <a:rPr lang="pl-PL" sz="4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Przestrzenie</a:t>
            </a:r>
            <a:r>
              <a:rPr lang="en-US" sz="4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danych</a:t>
            </a:r>
            <a:r>
              <a:rPr lang="en-US" sz="4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pl-PL" sz="4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ekosystemy </a:t>
            </a:r>
            <a:r>
              <a:rPr lang="en-US" sz="4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4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nowe rozwiązania </a:t>
            </a:r>
            <a:r>
              <a:rPr lang="en-US" sz="4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GXDCH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29B49-B017-8C86-7CE1-973007358D26}"/>
              </a:ext>
            </a:extLst>
          </p:cNvPr>
          <p:cNvSpPr txBox="1"/>
          <p:nvPr/>
        </p:nvSpPr>
        <p:spPr>
          <a:xfrm>
            <a:off x="10189473" y="3291694"/>
            <a:ext cx="783402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1371600">
              <a:buFont typeface="Arial" panose="020B0604020202020204" pitchFamily="34" charset="0"/>
              <a:buChar char="•"/>
              <a:defRPr/>
            </a:pPr>
            <a:r>
              <a:rPr lang="pl-PL" sz="2700" dirty="0">
                <a:solidFill>
                  <a:srgbClr val="000094"/>
                </a:solidFill>
                <a:sym typeface="Wingdings" pitchFamily="2" charset="2"/>
              </a:rPr>
              <a:t>Wszystkie przestrzenie danych mogą bezpośrednio wymieniać dane.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  <a:defRPr/>
            </a:pPr>
            <a:r>
              <a:rPr lang="pl-PL" sz="2700" dirty="0">
                <a:solidFill>
                  <a:srgbClr val="000094"/>
                </a:solidFill>
                <a:sym typeface="Wingdings" pitchFamily="2" charset="2"/>
              </a:rPr>
              <a:t>Wszystkie przestrzenie danych mogą korzystać z tej samej struktury zaufania poza swoimi granicami.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  <a:defRPr/>
            </a:pPr>
            <a:r>
              <a:rPr lang="pl-PL" sz="2700" dirty="0">
                <a:solidFill>
                  <a:srgbClr val="000094"/>
                </a:solidFill>
                <a:sym typeface="Wingdings" pitchFamily="2" charset="2"/>
              </a:rPr>
              <a:t>Wszystkie przestrzenie danych mogą nadal wdrażać swoje wewnętrzne mechanizmy zaufania.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  <a:defRPr/>
            </a:pPr>
            <a:r>
              <a:rPr lang="pl-PL" sz="2700" dirty="0">
                <a:solidFill>
                  <a:srgbClr val="000094"/>
                </a:solidFill>
                <a:sym typeface="Wingdings" pitchFamily="2" charset="2"/>
              </a:rPr>
              <a:t>Wszystkie przestrzenie danych mogą budować modele hybrydowe.</a:t>
            </a:r>
          </a:p>
          <a:p>
            <a:pPr marL="428625" indent="-428625" defTabSz="1371600">
              <a:buFont typeface="Arial" panose="020B0604020202020204" pitchFamily="34" charset="0"/>
              <a:buChar char="•"/>
              <a:defRPr/>
            </a:pPr>
            <a:r>
              <a:rPr lang="pl-PL" sz="2700" dirty="0">
                <a:solidFill>
                  <a:srgbClr val="000094"/>
                </a:solidFill>
                <a:sym typeface="Wingdings" pitchFamily="2" charset="2"/>
              </a:rPr>
              <a:t>Nowe ekosystemy mogą być łączone lub tworzone.</a:t>
            </a:r>
            <a:endParaRPr lang="en-US" sz="2700" dirty="0">
              <a:solidFill>
                <a:srgbClr val="000094"/>
              </a:solidFill>
              <a:sym typeface="Wingdings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5FD7E-4DAC-CB7D-59E2-98CAD28CD423}"/>
              </a:ext>
            </a:extLst>
          </p:cNvPr>
          <p:cNvSpPr txBox="1"/>
          <p:nvPr/>
        </p:nvSpPr>
        <p:spPr>
          <a:xfrm>
            <a:off x="10312395" y="2266925"/>
            <a:ext cx="642794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pl-PL" sz="3000" b="1" dirty="0">
                <a:solidFill>
                  <a:srgbClr val="000094"/>
                </a:solidFill>
              </a:rPr>
              <a:t>Dlaczego </a:t>
            </a:r>
            <a:r>
              <a:rPr lang="en-US" sz="3000" b="1" dirty="0">
                <a:solidFill>
                  <a:srgbClr val="000094"/>
                </a:solidFill>
              </a:rPr>
              <a:t>Gaia-X Trust Framework</a:t>
            </a:r>
            <a:r>
              <a:rPr lang="pl-PL" sz="3000" b="1" dirty="0">
                <a:solidFill>
                  <a:srgbClr val="000094"/>
                </a:solidFill>
              </a:rPr>
              <a:t>?</a:t>
            </a:r>
            <a:endParaRPr lang="en-US" sz="3000" b="1" dirty="0">
              <a:solidFill>
                <a:prstClr val="black"/>
              </a:solidFill>
              <a:sym typeface="Wingdings" pitchFamily="2" charset="2"/>
            </a:endParaRPr>
          </a:p>
          <a:p>
            <a:pPr defTabSz="1371600">
              <a:defRPr/>
            </a:pPr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DEF2A4-DA0F-E535-7A38-703E4917466C}"/>
              </a:ext>
            </a:extLst>
          </p:cNvPr>
          <p:cNvCxnSpPr>
            <a:cxnSpLocks/>
          </p:cNvCxnSpPr>
          <p:nvPr/>
        </p:nvCxnSpPr>
        <p:spPr>
          <a:xfrm flipV="1">
            <a:off x="2578940" y="2505493"/>
            <a:ext cx="1739105" cy="155419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594995-6D03-0F62-7271-906BD0C87BEF}"/>
              </a:ext>
            </a:extLst>
          </p:cNvPr>
          <p:cNvCxnSpPr>
            <a:cxnSpLocks/>
          </p:cNvCxnSpPr>
          <p:nvPr/>
        </p:nvCxnSpPr>
        <p:spPr>
          <a:xfrm>
            <a:off x="2895265" y="4823358"/>
            <a:ext cx="4793435" cy="2857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254F6-04CE-6CF0-483E-0677213FE350}"/>
              </a:ext>
            </a:extLst>
          </p:cNvPr>
          <p:cNvCxnSpPr>
            <a:cxnSpLocks/>
          </p:cNvCxnSpPr>
          <p:nvPr/>
        </p:nvCxnSpPr>
        <p:spPr>
          <a:xfrm>
            <a:off x="1815265" y="5903358"/>
            <a:ext cx="461909" cy="13170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2D76FF-7478-20DC-3F2D-E83C9FBAA638}"/>
              </a:ext>
            </a:extLst>
          </p:cNvPr>
          <p:cNvCxnSpPr>
            <a:cxnSpLocks/>
          </p:cNvCxnSpPr>
          <p:nvPr/>
        </p:nvCxnSpPr>
        <p:spPr>
          <a:xfrm>
            <a:off x="4120848" y="7984097"/>
            <a:ext cx="2043393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ACEACE-ED55-0A1C-E72E-23E69EE2269B}"/>
              </a:ext>
            </a:extLst>
          </p:cNvPr>
          <p:cNvCxnSpPr>
            <a:cxnSpLocks/>
          </p:cNvCxnSpPr>
          <p:nvPr/>
        </p:nvCxnSpPr>
        <p:spPr>
          <a:xfrm>
            <a:off x="6639557" y="2505492"/>
            <a:ext cx="2129142" cy="1266438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F934898-A9BC-47FB-B579-F2AADC163ABE}"/>
              </a:ext>
            </a:extLst>
          </p:cNvPr>
          <p:cNvSpPr>
            <a:spLocks noChangeAspect="1"/>
          </p:cNvSpPr>
          <p:nvPr/>
        </p:nvSpPr>
        <p:spPr>
          <a:xfrm>
            <a:off x="735264" y="3743358"/>
            <a:ext cx="2160000" cy="2160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371600">
              <a:defRPr/>
            </a:pPr>
            <a:r>
              <a:rPr lang="pl-PL" sz="21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Motoryzacja</a:t>
            </a:r>
            <a:endParaRPr lang="en-US" sz="2100" b="1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12F23D-8051-44A2-BBC3-E18A9D3181F5}"/>
              </a:ext>
            </a:extLst>
          </p:cNvPr>
          <p:cNvSpPr>
            <a:spLocks noChangeAspect="1"/>
          </p:cNvSpPr>
          <p:nvPr/>
        </p:nvSpPr>
        <p:spPr>
          <a:xfrm>
            <a:off x="7688699" y="3771930"/>
            <a:ext cx="2160000" cy="21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1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Smart City</a:t>
            </a: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44A4F7-4CCF-4C37-A426-36EEB582CD83}"/>
              </a:ext>
            </a:extLst>
          </p:cNvPr>
          <p:cNvSpPr>
            <a:spLocks noChangeAspect="1"/>
          </p:cNvSpPr>
          <p:nvPr/>
        </p:nvSpPr>
        <p:spPr>
          <a:xfrm>
            <a:off x="4318045" y="1425492"/>
            <a:ext cx="2321513" cy="2160000"/>
          </a:xfrm>
          <a:prstGeom prst="ellipse">
            <a:avLst/>
          </a:prstGeom>
          <a:solidFill>
            <a:srgbClr val="B9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pl-PL" sz="21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Energetyka</a:t>
            </a:r>
            <a:endParaRPr lang="en-US" sz="2100" b="1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F50D4E-50AE-4956-83B4-DE0F5B65B319}"/>
              </a:ext>
            </a:extLst>
          </p:cNvPr>
          <p:cNvSpPr>
            <a:spLocks noChangeAspect="1"/>
          </p:cNvSpPr>
          <p:nvPr/>
        </p:nvSpPr>
        <p:spPr>
          <a:xfrm>
            <a:off x="1960848" y="6904097"/>
            <a:ext cx="2160000" cy="21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371600">
              <a:defRPr/>
            </a:pPr>
            <a:r>
              <a:rPr lang="pl-PL" sz="21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Poddostawca</a:t>
            </a:r>
            <a:endParaRPr lang="en-US" sz="2100" b="1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149E84F-D55D-450A-BC7E-1E54E3923336}"/>
              </a:ext>
            </a:extLst>
          </p:cNvPr>
          <p:cNvSpPr>
            <a:spLocks noChangeAspect="1"/>
          </p:cNvSpPr>
          <p:nvPr/>
        </p:nvSpPr>
        <p:spPr>
          <a:xfrm>
            <a:off x="6164241" y="6904097"/>
            <a:ext cx="2160000" cy="216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371600">
              <a:defRPr/>
            </a:pPr>
            <a:r>
              <a:rPr lang="pl-PL" sz="21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Lotnictwo</a:t>
            </a:r>
            <a:endParaRPr lang="en-US" sz="2100" b="1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E95D6F-CADA-4A0E-8DC9-93F9E0A7197F}"/>
              </a:ext>
            </a:extLst>
          </p:cNvPr>
          <p:cNvGrpSpPr/>
          <p:nvPr/>
        </p:nvGrpSpPr>
        <p:grpSpPr>
          <a:xfrm>
            <a:off x="7070607" y="5097254"/>
            <a:ext cx="1125207" cy="896119"/>
            <a:chOff x="2971834" y="2609964"/>
            <a:chExt cx="1357561" cy="111910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3441BAA-F428-41CA-879E-D795EFB85172}"/>
                </a:ext>
              </a:extLst>
            </p:cNvPr>
            <p:cNvGrpSpPr/>
            <p:nvPr/>
          </p:nvGrpSpPr>
          <p:grpSpPr>
            <a:xfrm>
              <a:off x="3056721" y="2609964"/>
              <a:ext cx="1267261" cy="1119102"/>
              <a:chOff x="966153" y="4617109"/>
              <a:chExt cx="985647" cy="869291"/>
            </a:xfrm>
          </p:grpSpPr>
          <p:sp>
            <p:nvSpPr>
              <p:cNvPr id="40" name="Rounded Rectangle 47">
                <a:extLst>
                  <a:ext uri="{FF2B5EF4-FFF2-40B4-BE49-F238E27FC236}">
                    <a16:creationId xmlns:a16="http://schemas.microsoft.com/office/drawing/2014/main" id="{AC50E384-ED7E-4862-B5AE-423956A3E83F}"/>
                  </a:ext>
                </a:extLst>
              </p:cNvPr>
              <p:cNvSpPr/>
              <p:nvPr/>
            </p:nvSpPr>
            <p:spPr>
              <a:xfrm>
                <a:off x="966153" y="4617109"/>
                <a:ext cx="985647" cy="869291"/>
              </a:xfrm>
              <a:prstGeom prst="roundRect">
                <a:avLst/>
              </a:prstGeom>
              <a:solidFill>
                <a:srgbClr val="B900FF"/>
              </a:solidFill>
              <a:ln w="1905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en-US" sz="21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1" name="Textfeld 29">
                <a:extLst>
                  <a:ext uri="{FF2B5EF4-FFF2-40B4-BE49-F238E27FC236}">
                    <a16:creationId xmlns:a16="http://schemas.microsoft.com/office/drawing/2014/main" id="{B4A0F0F8-B10F-45EF-B2FA-CA353103192C}"/>
                  </a:ext>
                </a:extLst>
              </p:cNvPr>
              <p:cNvSpPr txBox="1"/>
              <p:nvPr/>
            </p:nvSpPr>
            <p:spPr>
              <a:xfrm>
                <a:off x="1159750" y="5233442"/>
                <a:ext cx="598448" cy="223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371600">
                  <a:defRPr/>
                </a:pPr>
                <a:r>
                  <a:rPr lang="pl-PL" sz="900" kern="0" dirty="0">
                    <a:solidFill>
                      <a:prstClr val="white"/>
                    </a:solidFill>
                    <a:latin typeface="Arial"/>
                  </a:rPr>
                  <a:t>Węzeł</a:t>
                </a:r>
                <a:endParaRPr lang="en-US" sz="9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42" name="Picture 89" descr="Icon&#10;&#10;Description automatically generated">
                <a:extLst>
                  <a:ext uri="{FF2B5EF4-FFF2-40B4-BE49-F238E27FC236}">
                    <a16:creationId xmlns:a16="http://schemas.microsoft.com/office/drawing/2014/main" id="{B4606FD1-C4E1-42D6-82ED-3958ADA56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1564" y="4996571"/>
                <a:ext cx="274823" cy="26746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9" name="Textfeld 29">
              <a:extLst>
                <a:ext uri="{FF2B5EF4-FFF2-40B4-BE49-F238E27FC236}">
                  <a16:creationId xmlns:a16="http://schemas.microsoft.com/office/drawing/2014/main" id="{A0172CF5-1FFD-41E2-8CE1-1D4EE6BF09B5}"/>
                </a:ext>
              </a:extLst>
            </p:cNvPr>
            <p:cNvSpPr txBox="1"/>
            <p:nvPr/>
          </p:nvSpPr>
          <p:spPr>
            <a:xfrm>
              <a:off x="2971834" y="2664180"/>
              <a:ext cx="1357561" cy="461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sz="900" kern="0">
                  <a:solidFill>
                    <a:prstClr val="white"/>
                  </a:solidFill>
                  <a:latin typeface="Arial"/>
                </a:rPr>
                <a:t>Gaia-X Digital Clearing House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ABB6B0-6EB0-4B63-B2ED-AEBBA6AB414F}"/>
              </a:ext>
            </a:extLst>
          </p:cNvPr>
          <p:cNvGrpSpPr/>
          <p:nvPr/>
        </p:nvGrpSpPr>
        <p:grpSpPr>
          <a:xfrm>
            <a:off x="4164156" y="3115752"/>
            <a:ext cx="1125207" cy="896119"/>
            <a:chOff x="2971834" y="2609964"/>
            <a:chExt cx="1357561" cy="111910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3FEB54-E339-4648-8A33-7984B27CFDE7}"/>
                </a:ext>
              </a:extLst>
            </p:cNvPr>
            <p:cNvGrpSpPr/>
            <p:nvPr/>
          </p:nvGrpSpPr>
          <p:grpSpPr>
            <a:xfrm>
              <a:off x="3056721" y="2609964"/>
              <a:ext cx="1267261" cy="1119102"/>
              <a:chOff x="966153" y="4617109"/>
              <a:chExt cx="985647" cy="869291"/>
            </a:xfrm>
          </p:grpSpPr>
          <p:sp>
            <p:nvSpPr>
              <p:cNvPr id="46" name="Rounded Rectangle 47">
                <a:extLst>
                  <a:ext uri="{FF2B5EF4-FFF2-40B4-BE49-F238E27FC236}">
                    <a16:creationId xmlns:a16="http://schemas.microsoft.com/office/drawing/2014/main" id="{9B38E98B-E85F-44F5-A9B4-9A8D95C295E0}"/>
                  </a:ext>
                </a:extLst>
              </p:cNvPr>
              <p:cNvSpPr/>
              <p:nvPr/>
            </p:nvSpPr>
            <p:spPr>
              <a:xfrm>
                <a:off x="966153" y="4617109"/>
                <a:ext cx="985647" cy="869291"/>
              </a:xfrm>
              <a:prstGeom prst="roundRect">
                <a:avLst/>
              </a:prstGeom>
              <a:solidFill>
                <a:srgbClr val="B900FF"/>
              </a:solidFill>
              <a:ln w="1905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en-US" sz="21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7" name="Textfeld 29">
                <a:extLst>
                  <a:ext uri="{FF2B5EF4-FFF2-40B4-BE49-F238E27FC236}">
                    <a16:creationId xmlns:a16="http://schemas.microsoft.com/office/drawing/2014/main" id="{E93DB5E1-5342-4127-9944-B4A3E67C9C7D}"/>
                  </a:ext>
                </a:extLst>
              </p:cNvPr>
              <p:cNvSpPr txBox="1"/>
              <p:nvPr/>
            </p:nvSpPr>
            <p:spPr>
              <a:xfrm>
                <a:off x="1159750" y="5233442"/>
                <a:ext cx="598448" cy="223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371600">
                  <a:defRPr/>
                </a:pPr>
                <a:r>
                  <a:rPr lang="pl-PL" sz="900" kern="0" dirty="0">
                    <a:solidFill>
                      <a:prstClr val="white"/>
                    </a:solidFill>
                    <a:latin typeface="Arial"/>
                  </a:rPr>
                  <a:t>Węzeł</a:t>
                </a:r>
                <a:endParaRPr lang="en-US" sz="9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48" name="Picture 89" descr="Icon&#10;&#10;Description automatically generated">
                <a:extLst>
                  <a:ext uri="{FF2B5EF4-FFF2-40B4-BE49-F238E27FC236}">
                    <a16:creationId xmlns:a16="http://schemas.microsoft.com/office/drawing/2014/main" id="{2709F4DE-5E70-4C7F-AF91-7E1C62245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1564" y="4996571"/>
                <a:ext cx="274823" cy="26746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5" name="Textfeld 29">
              <a:extLst>
                <a:ext uri="{FF2B5EF4-FFF2-40B4-BE49-F238E27FC236}">
                  <a16:creationId xmlns:a16="http://schemas.microsoft.com/office/drawing/2014/main" id="{D82AA77C-9EDF-49AC-A462-DF8AA327BED0}"/>
                </a:ext>
              </a:extLst>
            </p:cNvPr>
            <p:cNvSpPr txBox="1"/>
            <p:nvPr/>
          </p:nvSpPr>
          <p:spPr>
            <a:xfrm>
              <a:off x="2971834" y="2664180"/>
              <a:ext cx="1357561" cy="461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sz="900" kern="0">
                  <a:solidFill>
                    <a:prstClr val="white"/>
                  </a:solidFill>
                  <a:latin typeface="Arial"/>
                </a:rPr>
                <a:t>Gaia-X Digital Clearing House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2254E9-E199-4E99-B186-A9EDE2D23626}"/>
              </a:ext>
            </a:extLst>
          </p:cNvPr>
          <p:cNvGrpSpPr/>
          <p:nvPr/>
        </p:nvGrpSpPr>
        <p:grpSpPr>
          <a:xfrm>
            <a:off x="2262303" y="5009472"/>
            <a:ext cx="1125207" cy="896119"/>
            <a:chOff x="2971834" y="2609964"/>
            <a:chExt cx="1357561" cy="111910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90B4E7-C121-404D-8E77-D29216A095C1}"/>
                </a:ext>
              </a:extLst>
            </p:cNvPr>
            <p:cNvGrpSpPr/>
            <p:nvPr/>
          </p:nvGrpSpPr>
          <p:grpSpPr>
            <a:xfrm>
              <a:off x="3056721" y="2609964"/>
              <a:ext cx="1267261" cy="1119102"/>
              <a:chOff x="966153" y="4617109"/>
              <a:chExt cx="985647" cy="869291"/>
            </a:xfrm>
          </p:grpSpPr>
          <p:sp>
            <p:nvSpPr>
              <p:cNvPr id="52" name="Rounded Rectangle 47">
                <a:extLst>
                  <a:ext uri="{FF2B5EF4-FFF2-40B4-BE49-F238E27FC236}">
                    <a16:creationId xmlns:a16="http://schemas.microsoft.com/office/drawing/2014/main" id="{7CD9606E-C51E-4E19-873E-7AD4AADD03E1}"/>
                  </a:ext>
                </a:extLst>
              </p:cNvPr>
              <p:cNvSpPr/>
              <p:nvPr/>
            </p:nvSpPr>
            <p:spPr>
              <a:xfrm>
                <a:off x="966153" y="4617109"/>
                <a:ext cx="985647" cy="869291"/>
              </a:xfrm>
              <a:prstGeom prst="roundRect">
                <a:avLst/>
              </a:prstGeom>
              <a:solidFill>
                <a:srgbClr val="B900FF"/>
              </a:solidFill>
              <a:ln w="1905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en-US" sz="21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3" name="Textfeld 29">
                <a:extLst>
                  <a:ext uri="{FF2B5EF4-FFF2-40B4-BE49-F238E27FC236}">
                    <a16:creationId xmlns:a16="http://schemas.microsoft.com/office/drawing/2014/main" id="{E21DF4AE-C7FA-4898-96AE-A5464760716F}"/>
                  </a:ext>
                </a:extLst>
              </p:cNvPr>
              <p:cNvSpPr txBox="1"/>
              <p:nvPr/>
            </p:nvSpPr>
            <p:spPr>
              <a:xfrm>
                <a:off x="1159750" y="5233442"/>
                <a:ext cx="598448" cy="223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371600">
                  <a:defRPr/>
                </a:pPr>
                <a:r>
                  <a:rPr lang="pl-PL" sz="900" kern="0" dirty="0">
                    <a:solidFill>
                      <a:prstClr val="white"/>
                    </a:solidFill>
                    <a:latin typeface="Arial"/>
                  </a:rPr>
                  <a:t>Węzeł</a:t>
                </a:r>
                <a:endParaRPr lang="en-US" sz="9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54" name="Picture 89" descr="Icon&#10;&#10;Description automatically generated">
                <a:extLst>
                  <a:ext uri="{FF2B5EF4-FFF2-40B4-BE49-F238E27FC236}">
                    <a16:creationId xmlns:a16="http://schemas.microsoft.com/office/drawing/2014/main" id="{D74C0571-2FAA-43E7-93FB-07BE58F61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1564" y="4996571"/>
                <a:ext cx="274823" cy="26746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1" name="Textfeld 29">
              <a:extLst>
                <a:ext uri="{FF2B5EF4-FFF2-40B4-BE49-F238E27FC236}">
                  <a16:creationId xmlns:a16="http://schemas.microsoft.com/office/drawing/2014/main" id="{B577FCD2-2A2D-4C76-A9F5-2587990CC766}"/>
                </a:ext>
              </a:extLst>
            </p:cNvPr>
            <p:cNvSpPr txBox="1"/>
            <p:nvPr/>
          </p:nvSpPr>
          <p:spPr>
            <a:xfrm>
              <a:off x="2971834" y="2664180"/>
              <a:ext cx="1357561" cy="461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sz="900" kern="0">
                  <a:solidFill>
                    <a:prstClr val="white"/>
                  </a:solidFill>
                  <a:latin typeface="Arial"/>
                </a:rPr>
                <a:t>Gaia-X Digital Clearing House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6A9963-AA29-4387-9702-9F9AC07EA66C}"/>
              </a:ext>
            </a:extLst>
          </p:cNvPr>
          <p:cNvGrpSpPr/>
          <p:nvPr/>
        </p:nvGrpSpPr>
        <p:grpSpPr>
          <a:xfrm>
            <a:off x="3081860" y="6639963"/>
            <a:ext cx="1125207" cy="896119"/>
            <a:chOff x="2971834" y="2609964"/>
            <a:chExt cx="1357561" cy="111910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0D6D12E-B747-4138-AF43-E5D03AFCC3C5}"/>
                </a:ext>
              </a:extLst>
            </p:cNvPr>
            <p:cNvGrpSpPr/>
            <p:nvPr/>
          </p:nvGrpSpPr>
          <p:grpSpPr>
            <a:xfrm>
              <a:off x="3056721" y="2609964"/>
              <a:ext cx="1267261" cy="1119102"/>
              <a:chOff x="966153" y="4617109"/>
              <a:chExt cx="985647" cy="869291"/>
            </a:xfrm>
          </p:grpSpPr>
          <p:sp>
            <p:nvSpPr>
              <p:cNvPr id="58" name="Rounded Rectangle 47">
                <a:extLst>
                  <a:ext uri="{FF2B5EF4-FFF2-40B4-BE49-F238E27FC236}">
                    <a16:creationId xmlns:a16="http://schemas.microsoft.com/office/drawing/2014/main" id="{CC041760-A82E-4C23-AFC0-2CCA0839A054}"/>
                  </a:ext>
                </a:extLst>
              </p:cNvPr>
              <p:cNvSpPr/>
              <p:nvPr/>
            </p:nvSpPr>
            <p:spPr>
              <a:xfrm>
                <a:off x="966153" y="4617109"/>
                <a:ext cx="985647" cy="869291"/>
              </a:xfrm>
              <a:prstGeom prst="roundRect">
                <a:avLst/>
              </a:prstGeom>
              <a:solidFill>
                <a:srgbClr val="B900FF"/>
              </a:solidFill>
              <a:ln w="1905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en-US" sz="21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9" name="Textfeld 29">
                <a:extLst>
                  <a:ext uri="{FF2B5EF4-FFF2-40B4-BE49-F238E27FC236}">
                    <a16:creationId xmlns:a16="http://schemas.microsoft.com/office/drawing/2014/main" id="{0B1ABB0E-203D-4823-A2A9-1AB92B7705AF}"/>
                  </a:ext>
                </a:extLst>
              </p:cNvPr>
              <p:cNvSpPr txBox="1"/>
              <p:nvPr/>
            </p:nvSpPr>
            <p:spPr>
              <a:xfrm>
                <a:off x="1159750" y="5233442"/>
                <a:ext cx="598448" cy="223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371600">
                  <a:defRPr/>
                </a:pPr>
                <a:r>
                  <a:rPr lang="pl-PL" sz="900" kern="0" dirty="0">
                    <a:solidFill>
                      <a:prstClr val="white"/>
                    </a:solidFill>
                    <a:latin typeface="Arial"/>
                  </a:rPr>
                  <a:t>Węzeł</a:t>
                </a:r>
                <a:endParaRPr lang="en-US" sz="9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60" name="Picture 89" descr="Icon&#10;&#10;Description automatically generated">
                <a:extLst>
                  <a:ext uri="{FF2B5EF4-FFF2-40B4-BE49-F238E27FC236}">
                    <a16:creationId xmlns:a16="http://schemas.microsoft.com/office/drawing/2014/main" id="{D26037A2-5E70-4EA2-BF4E-F99662362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1564" y="4996571"/>
                <a:ext cx="274823" cy="26746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7" name="Textfeld 29">
              <a:extLst>
                <a:ext uri="{FF2B5EF4-FFF2-40B4-BE49-F238E27FC236}">
                  <a16:creationId xmlns:a16="http://schemas.microsoft.com/office/drawing/2014/main" id="{9825AB9D-D64F-4FCB-B9A0-C3BF7A3EB1B7}"/>
                </a:ext>
              </a:extLst>
            </p:cNvPr>
            <p:cNvSpPr txBox="1"/>
            <p:nvPr/>
          </p:nvSpPr>
          <p:spPr>
            <a:xfrm>
              <a:off x="2971834" y="2664180"/>
              <a:ext cx="1357561" cy="461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sz="900" kern="0">
                  <a:solidFill>
                    <a:prstClr val="white"/>
                  </a:solidFill>
                  <a:latin typeface="Arial"/>
                </a:rPr>
                <a:t>Gaia-X Digital Clearing House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BDDD87-8DDF-4380-AF9D-6F7D1A47EBEB}"/>
              </a:ext>
            </a:extLst>
          </p:cNvPr>
          <p:cNvGrpSpPr/>
          <p:nvPr/>
        </p:nvGrpSpPr>
        <p:grpSpPr>
          <a:xfrm>
            <a:off x="5745515" y="6844982"/>
            <a:ext cx="1125207" cy="896119"/>
            <a:chOff x="2971834" y="2609964"/>
            <a:chExt cx="1357561" cy="111910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7B13F91-C8A6-4776-AA06-332D6B3B064A}"/>
                </a:ext>
              </a:extLst>
            </p:cNvPr>
            <p:cNvGrpSpPr/>
            <p:nvPr/>
          </p:nvGrpSpPr>
          <p:grpSpPr>
            <a:xfrm>
              <a:off x="3056721" y="2609964"/>
              <a:ext cx="1267261" cy="1119102"/>
              <a:chOff x="966153" y="4617109"/>
              <a:chExt cx="985647" cy="869291"/>
            </a:xfrm>
          </p:grpSpPr>
          <p:sp>
            <p:nvSpPr>
              <p:cNvPr id="65" name="Rounded Rectangle 47">
                <a:extLst>
                  <a:ext uri="{FF2B5EF4-FFF2-40B4-BE49-F238E27FC236}">
                    <a16:creationId xmlns:a16="http://schemas.microsoft.com/office/drawing/2014/main" id="{658680F9-3AA0-4EA5-B4E3-8955AF54FAF1}"/>
                  </a:ext>
                </a:extLst>
              </p:cNvPr>
              <p:cNvSpPr/>
              <p:nvPr/>
            </p:nvSpPr>
            <p:spPr>
              <a:xfrm>
                <a:off x="966153" y="4617109"/>
                <a:ext cx="985647" cy="869291"/>
              </a:xfrm>
              <a:prstGeom prst="roundRect">
                <a:avLst/>
              </a:prstGeom>
              <a:solidFill>
                <a:srgbClr val="B900FF"/>
              </a:solidFill>
              <a:ln w="1905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en-US" sz="210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6" name="Textfeld 29">
                <a:extLst>
                  <a:ext uri="{FF2B5EF4-FFF2-40B4-BE49-F238E27FC236}">
                    <a16:creationId xmlns:a16="http://schemas.microsoft.com/office/drawing/2014/main" id="{A5E9DFB1-189D-4427-9D19-46624522A90F}"/>
                  </a:ext>
                </a:extLst>
              </p:cNvPr>
              <p:cNvSpPr txBox="1"/>
              <p:nvPr/>
            </p:nvSpPr>
            <p:spPr>
              <a:xfrm>
                <a:off x="1159750" y="5233442"/>
                <a:ext cx="598448" cy="223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371600">
                  <a:defRPr/>
                </a:pPr>
                <a:r>
                  <a:rPr lang="pl-PL" sz="900" kern="0" dirty="0">
                    <a:solidFill>
                      <a:prstClr val="white"/>
                    </a:solidFill>
                    <a:latin typeface="Arial"/>
                  </a:rPr>
                  <a:t>Węzeł</a:t>
                </a:r>
                <a:endParaRPr lang="en-US" sz="9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67" name="Picture 89" descr="Icon&#10;&#10;Description automatically generated">
                <a:extLst>
                  <a:ext uri="{FF2B5EF4-FFF2-40B4-BE49-F238E27FC236}">
                    <a16:creationId xmlns:a16="http://schemas.microsoft.com/office/drawing/2014/main" id="{441E6CA0-0AB4-490B-A494-B67D70558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1564" y="4996571"/>
                <a:ext cx="274823" cy="26746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4" name="Textfeld 29">
              <a:extLst>
                <a:ext uri="{FF2B5EF4-FFF2-40B4-BE49-F238E27FC236}">
                  <a16:creationId xmlns:a16="http://schemas.microsoft.com/office/drawing/2014/main" id="{EEAC90F7-2110-4EF8-AD79-613FE5A79DA1}"/>
                </a:ext>
              </a:extLst>
            </p:cNvPr>
            <p:cNvSpPr txBox="1"/>
            <p:nvPr/>
          </p:nvSpPr>
          <p:spPr>
            <a:xfrm>
              <a:off x="2971834" y="2664180"/>
              <a:ext cx="1357561" cy="461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en-US" sz="900" kern="0">
                  <a:solidFill>
                    <a:prstClr val="white"/>
                  </a:solidFill>
                  <a:latin typeface="Arial"/>
                </a:rPr>
                <a:t>Gaia-X Digital Clearing House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31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FC876-363B-1A9A-FDD0-9E42D21E6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850" y="6809360"/>
            <a:ext cx="13436301" cy="1774257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Energetyka = elektroenergetyka + ciepłownictwo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C98DEC-9D37-73F3-FF72-FF6E23BE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35" r="-2" b="-2"/>
          <a:stretch/>
        </p:blipFill>
        <p:spPr>
          <a:xfrm>
            <a:off x="1480521" y="1427240"/>
            <a:ext cx="5888463" cy="446324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45DF0A3-41FF-4D2C-0322-1F9B6B8D33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96" r="-2" b="12339"/>
          <a:stretch/>
        </p:blipFill>
        <p:spPr>
          <a:xfrm>
            <a:off x="7614573" y="1427240"/>
            <a:ext cx="9245883" cy="44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F2EDE-7515-0FF6-6202-2130397C4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318" y="3134470"/>
            <a:ext cx="13187363" cy="4018059"/>
          </a:xfrm>
        </p:spPr>
        <p:txBody>
          <a:bodyPr>
            <a:normAutofit fontScale="90000"/>
          </a:bodyPr>
          <a:lstStyle/>
          <a:p>
            <a:pPr marL="268974" indent="-252312" defTabSz="1780985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tabLst>
                <a:tab pos="1811408" algn="ctr"/>
              </a:tabLst>
              <a:defRPr/>
            </a:pPr>
            <a:r>
              <a:rPr lang="pl-PL" sz="6000" b="1" dirty="0">
                <a:solidFill>
                  <a:srgbClr val="1D1D1A"/>
                </a:solidFill>
                <a:latin typeface="Arial" panose="020B0604020202020204"/>
                <a:ea typeface="Microsoft YaHei" panose="020B0503020204020204" pitchFamily="34" charset="-122"/>
                <a:cs typeface="Arial" panose="020B0604020202020204" pitchFamily="34" charset="0"/>
              </a:rPr>
              <a:t>Energy Poland - X </a:t>
            </a:r>
            <a:r>
              <a:rPr lang="pl-PL" sz="3100" dirty="0">
                <a:solidFill>
                  <a:srgbClr val="1D1D1A"/>
                </a:solidFill>
                <a:latin typeface="Arial" panose="020B0604020202020204"/>
                <a:ea typeface="Microsoft YaHei" panose="020B0503020204020204" pitchFamily="34" charset="-122"/>
                <a:cs typeface="Arial" panose="020B0604020202020204" pitchFamily="34" charset="0"/>
              </a:rPr>
              <a:t>koncepcja projektu przygotowywanego na  AGH, który ma  b</a:t>
            </a:r>
            <a:r>
              <a:rPr lang="pl-PL" sz="3100" dirty="0" err="1">
                <a:solidFill>
                  <a:srgbClr val="1D1D1A"/>
                </a:solidFill>
                <a:latin typeface="Arial" panose="020B0604020202020204"/>
                <a:ea typeface="Microsoft YaHei" panose="020B0503020204020204" pitchFamily="34" charset="-122"/>
                <a:cs typeface="Arial" panose="020B0604020202020204" pitchFamily="34" charset="0"/>
              </a:rPr>
              <a:t>yć</a:t>
            </a:r>
            <a:r>
              <a:rPr lang="pl-PL" sz="3100" dirty="0">
                <a:solidFill>
                  <a:srgbClr val="1D1D1A"/>
                </a:solidFill>
                <a:latin typeface="Arial" panose="020B0604020202020204"/>
                <a:ea typeface="Microsoft YaHei" panose="020B0503020204020204" pitchFamily="34" charset="-122"/>
                <a:cs typeface="Arial" panose="020B0604020202020204" pitchFamily="34" charset="0"/>
              </a:rPr>
              <a:t> polską przestrzenią danych opartą na wspólnych europejskich standardach, w tym suwerennej i bezpiecznej infrastrukturze federacyjnej, rynku danych i rynku usług. Pozwoli na zbudowanie relacji zaufania i wymianę danych między różnymi zainteresowanymi stronami, wykazując swoją wartość dla rzeczywistych i konkretnych przypadków oraz potrzeb związanych z energią. Jednocześnie zagwarantuje skalowalność i interoperacyjność z innymi europejskimi inicjatywami przestrzeni danych dla energii oraz powiązanych sektorów</a:t>
            </a:r>
            <a:r>
              <a:rPr lang="pl-PL" sz="2699" dirty="0">
                <a:solidFill>
                  <a:srgbClr val="1D1D1A"/>
                </a:solidFill>
                <a:latin typeface="Arial" panose="020B0604020202020204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br>
              <a:rPr lang="pl-PL" sz="2699" dirty="0">
                <a:solidFill>
                  <a:srgbClr val="1D1D1A"/>
                </a:solidFill>
                <a:latin typeface="Arial" panose="020B0604020202020204"/>
                <a:ea typeface="Microsoft YaHei" panose="020B0503020204020204" pitchFamily="34" charset="-122"/>
                <a:cs typeface="Arial" panose="020B0604020202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011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256D-3C1B-08D2-3A97-5AEFEB6D6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E5FAEA1-35FA-18DE-8BA0-502845C1E83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89997" y="1756456"/>
            <a:ext cx="16094048" cy="7035689"/>
          </a:xfrm>
        </p:spPr>
        <p:txBody>
          <a:bodyPr/>
          <a:lstStyle/>
          <a:p>
            <a:pPr marL="16662" indent="0">
              <a:buNone/>
            </a:pPr>
            <a:r>
              <a:rPr lang="pl-PL" sz="3600" b="1" dirty="0"/>
              <a:t>Cele szczegółowe projektu:</a:t>
            </a:r>
          </a:p>
          <a:p>
            <a:pPr marL="16662" indent="0">
              <a:buNone/>
            </a:pPr>
            <a:endParaRPr lang="pl-PL" sz="3600" b="1" dirty="0"/>
          </a:p>
          <a:p>
            <a:pPr lvl="1"/>
            <a:r>
              <a:rPr lang="pl-PL" sz="2700" dirty="0"/>
              <a:t>wsparcie dla systemowych aktorów transformacji energetycznej, dla </a:t>
            </a:r>
            <a:r>
              <a:rPr lang="pl-PL" sz="2700" dirty="0" err="1"/>
              <a:t>MKiŚ</a:t>
            </a:r>
            <a:r>
              <a:rPr lang="pl-PL" sz="2700" dirty="0"/>
              <a:t> dane nt. społeczności energetycznych, dla śr. naukowego dane badawcze w tym do "uczenia" AI, ...)</a:t>
            </a:r>
          </a:p>
          <a:p>
            <a:pPr lvl="1"/>
            <a:r>
              <a:rPr lang="pl-PL" sz="2700" dirty="0"/>
              <a:t>wsparcie dla społeczności energetycznych (platforma do przechowywania danych potrzebnych do operacyjnej, efektywnej ekonomicznie i energetycznie działalności społeczności)</a:t>
            </a:r>
          </a:p>
          <a:p>
            <a:pPr lvl="1"/>
            <a:r>
              <a:rPr lang="pl-PL" sz="2700" dirty="0"/>
              <a:t>tworzenie przestrzeni danych federacyjnych na potrzeby rozwoju inicjatyw i usług specjalistycznych dla aktorów systemu </a:t>
            </a:r>
            <a:r>
              <a:rPr lang="pl-PL" sz="2700" dirty="0" err="1"/>
              <a:t>multienergetycznego</a:t>
            </a:r>
            <a:r>
              <a:rPr lang="pl-PL" sz="2700" dirty="0"/>
              <a:t>  </a:t>
            </a:r>
            <a:r>
              <a:rPr lang="pl-PL" sz="2700" b="1" dirty="0"/>
              <a:t>( elektroenergetyka + ciepłownictwo )</a:t>
            </a:r>
          </a:p>
          <a:p>
            <a:pPr lvl="1"/>
            <a:r>
              <a:rPr lang="pl-PL" sz="2700" dirty="0"/>
              <a:t>przełamanie barier interoperacyjności w energetyce zarówno w relacjach:</a:t>
            </a:r>
          </a:p>
          <a:p>
            <a:pPr lvl="2"/>
            <a:r>
              <a:rPr lang="pl-PL" sz="2700" dirty="0"/>
              <a:t>wertykalnych (np. lokalne społeczności energetyczne - OSD - OSP) </a:t>
            </a:r>
          </a:p>
          <a:p>
            <a:pPr lvl="2"/>
            <a:r>
              <a:rPr lang="pl-PL" sz="2700" dirty="0"/>
              <a:t>horyzontalnych (np. </a:t>
            </a:r>
            <a:r>
              <a:rPr lang="pl-PL" sz="2700" dirty="0" err="1"/>
              <a:t>pomiedzy</a:t>
            </a:r>
            <a:r>
              <a:rPr lang="pl-PL" sz="2700" dirty="0"/>
              <a:t> poszczególnymi silosami energetycznymi: elektryczność, ciepło, paliwa, transport)</a:t>
            </a:r>
          </a:p>
          <a:p>
            <a:endParaRPr lang="pl-PL" sz="2700" dirty="0"/>
          </a:p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618070-4FBF-62B9-C376-6E1858F7D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571500"/>
            <a:ext cx="16104669" cy="1490100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FF0000"/>
                </a:solidFill>
                <a:latin typeface="Arial" panose="020B0604020202020204"/>
              </a:rPr>
              <a:t>Energy Poland - X</a:t>
            </a:r>
            <a:endParaRPr lang="pl-P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03352-CE2E-20A9-9630-CE5F51298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8DE5A905-9C2D-3A03-11BD-1046DB6E3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95300"/>
            <a:ext cx="16104669" cy="1490100"/>
          </a:xfrm>
        </p:spPr>
        <p:txBody>
          <a:bodyPr anchor="t">
            <a:normAutofit/>
          </a:bodyPr>
          <a:lstStyle/>
          <a:p>
            <a:pPr>
              <a:spcAft>
                <a:spcPts val="900"/>
              </a:spcAft>
            </a:pPr>
            <a:r>
              <a:rPr lang="pl-PL" b="1" dirty="0">
                <a:solidFill>
                  <a:srgbClr val="FF0000"/>
                </a:solidFill>
              </a:rPr>
              <a:t>Energy Poland – X :  </a:t>
            </a:r>
            <a:r>
              <a:rPr lang="pl-PL" b="1" i="1" dirty="0">
                <a:solidFill>
                  <a:srgbClr val="FF0000"/>
                </a:solidFill>
              </a:rPr>
              <a:t>Obszary zastosowań projektu</a:t>
            </a:r>
            <a:endParaRPr lang="pl-PL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Symbol zastępczy zawartości 1">
            <a:extLst>
              <a:ext uri="{FF2B5EF4-FFF2-40B4-BE49-F238E27FC236}">
                <a16:creationId xmlns:a16="http://schemas.microsoft.com/office/drawing/2014/main" id="{296CB212-31F1-7082-E439-D624D94C4A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8565719"/>
              </p:ext>
            </p:extLst>
          </p:nvPr>
        </p:nvGraphicFramePr>
        <p:xfrm>
          <a:off x="914400" y="1790701"/>
          <a:ext cx="16017848" cy="666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3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1578" y="2720531"/>
            <a:ext cx="8683943" cy="5052060"/>
            <a:chOff x="3074385" y="1813687"/>
            <a:chExt cx="5789295" cy="3368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4385" y="1813687"/>
              <a:ext cx="956299" cy="8067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47744" y="2260091"/>
              <a:ext cx="1026794" cy="437515"/>
            </a:xfrm>
            <a:custGeom>
              <a:avLst/>
              <a:gdLst/>
              <a:ahLst/>
              <a:cxnLst/>
              <a:rect l="l" t="t" r="r" b="b"/>
              <a:pathLst>
                <a:path w="1026795" h="437514">
                  <a:moveTo>
                    <a:pt x="1026464" y="43736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A5254"/>
              </a:solidFill>
            </a:ln>
          </p:spPr>
          <p:txBody>
            <a:bodyPr wrap="square" lIns="0" tIns="0" rIns="0" bIns="0" rtlCol="0"/>
            <a:lstStyle/>
            <a:p>
              <a:pPr defTabSz="1371600">
                <a:defRPr/>
              </a:pPr>
              <a:endParaRPr sz="27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090416" y="3764279"/>
              <a:ext cx="819785" cy="312420"/>
            </a:xfrm>
            <a:custGeom>
              <a:avLst/>
              <a:gdLst/>
              <a:ahLst/>
              <a:cxnLst/>
              <a:rect l="l" t="t" r="r" b="b"/>
              <a:pathLst>
                <a:path w="819785" h="312420">
                  <a:moveTo>
                    <a:pt x="819632" y="0"/>
                  </a:moveTo>
                  <a:lnTo>
                    <a:pt x="0" y="312153"/>
                  </a:lnTo>
                </a:path>
              </a:pathLst>
            </a:custGeom>
            <a:ln w="9524">
              <a:solidFill>
                <a:srgbClr val="4A5254"/>
              </a:solidFill>
            </a:ln>
          </p:spPr>
          <p:txBody>
            <a:bodyPr wrap="square" lIns="0" tIns="0" rIns="0" bIns="0" rtlCol="0"/>
            <a:lstStyle/>
            <a:p>
              <a:pPr defTabSz="1371600">
                <a:defRPr/>
              </a:pPr>
              <a:endParaRPr sz="27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133843" y="2293619"/>
              <a:ext cx="817244" cy="412115"/>
            </a:xfrm>
            <a:custGeom>
              <a:avLst/>
              <a:gdLst/>
              <a:ahLst/>
              <a:cxnLst/>
              <a:rect l="l" t="t" r="r" b="b"/>
              <a:pathLst>
                <a:path w="817245" h="412114">
                  <a:moveTo>
                    <a:pt x="817168" y="0"/>
                  </a:moveTo>
                  <a:lnTo>
                    <a:pt x="0" y="411772"/>
                  </a:lnTo>
                </a:path>
              </a:pathLst>
            </a:custGeom>
            <a:ln w="9525">
              <a:solidFill>
                <a:srgbClr val="4A5254"/>
              </a:solidFill>
            </a:ln>
          </p:spPr>
          <p:txBody>
            <a:bodyPr wrap="square" lIns="0" tIns="0" rIns="0" bIns="0" rtlCol="0"/>
            <a:lstStyle/>
            <a:p>
              <a:pPr defTabSz="1371600">
                <a:defRPr/>
              </a:pPr>
              <a:endParaRPr sz="27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63995" y="4622291"/>
              <a:ext cx="0" cy="554355"/>
            </a:xfrm>
            <a:custGeom>
              <a:avLst/>
              <a:gdLst/>
              <a:ahLst/>
              <a:cxnLst/>
              <a:rect l="l" t="t" r="r" b="b"/>
              <a:pathLst>
                <a:path h="554354">
                  <a:moveTo>
                    <a:pt x="0" y="55416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A5254"/>
              </a:solidFill>
            </a:ln>
          </p:spPr>
          <p:txBody>
            <a:bodyPr wrap="square" lIns="0" tIns="0" rIns="0" bIns="0" rtlCol="0"/>
            <a:lstStyle/>
            <a:p>
              <a:pPr defTabSz="1371600">
                <a:defRPr/>
              </a:pPr>
              <a:endParaRPr sz="27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281672" y="3742944"/>
              <a:ext cx="1565275" cy="393700"/>
            </a:xfrm>
            <a:custGeom>
              <a:avLst/>
              <a:gdLst/>
              <a:ahLst/>
              <a:cxnLst/>
              <a:rect l="l" t="t" r="r" b="b"/>
              <a:pathLst>
                <a:path w="1565275" h="393700">
                  <a:moveTo>
                    <a:pt x="1564779" y="393598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A5254"/>
              </a:solidFill>
            </a:ln>
          </p:spPr>
          <p:txBody>
            <a:bodyPr wrap="square" lIns="0" tIns="0" rIns="0" bIns="0" rtlCol="0"/>
            <a:lstStyle/>
            <a:p>
              <a:pPr defTabSz="1371600">
                <a:defRPr/>
              </a:pPr>
              <a:endParaRPr sz="27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4527" y="2226563"/>
              <a:ext cx="3675887" cy="2432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6324" y="3745991"/>
              <a:ext cx="937259" cy="74094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06608" y="2676906"/>
            <a:ext cx="1233366" cy="111544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22091" y="575854"/>
            <a:ext cx="17183100" cy="751232"/>
          </a:xfrm>
          <a:prstGeom prst="rect">
            <a:avLst/>
          </a:prstGeom>
        </p:spPr>
        <p:txBody>
          <a:bodyPr vert="horz" wrap="square" lIns="0" tIns="96203" rIns="0" bIns="0" rtlCol="0" anchor="ctr">
            <a:spAutoFit/>
          </a:bodyPr>
          <a:lstStyle/>
          <a:p>
            <a:pPr marL="19050" marR="7620" algn="l">
              <a:lnSpc>
                <a:spcPts val="4860"/>
              </a:lnSpc>
              <a:spcBef>
                <a:spcPts val="758"/>
              </a:spcBef>
            </a:pPr>
            <a:r>
              <a:rPr sz="4800" b="1" dirty="0">
                <a:solidFill>
                  <a:srgbClr val="FF0000"/>
                </a:solidFill>
              </a:rPr>
              <a:t>Pięć usług </a:t>
            </a:r>
            <a:r>
              <a:rPr sz="4800" b="1" dirty="0" err="1">
                <a:solidFill>
                  <a:srgbClr val="FF0000"/>
                </a:solidFill>
              </a:rPr>
              <a:t>federacyjnych</a:t>
            </a:r>
            <a:r>
              <a:rPr sz="4800" b="1" dirty="0">
                <a:solidFill>
                  <a:srgbClr val="FF0000"/>
                </a:solidFill>
              </a:rPr>
              <a:t> </a:t>
            </a:r>
            <a:r>
              <a:rPr lang="pl-PL" sz="4800" b="1" spc="-15" dirty="0">
                <a:solidFill>
                  <a:srgbClr val="FF0000"/>
                </a:solidFill>
                <a:cs typeface="Arial"/>
              </a:rPr>
              <a:t>p</a:t>
            </a:r>
            <a:r>
              <a:rPr sz="4800" b="1" spc="-15" dirty="0" err="1">
                <a:solidFill>
                  <a:srgbClr val="FF0000"/>
                </a:solidFill>
                <a:cs typeface="Arial"/>
              </a:rPr>
              <a:t>rzestrzeń</a:t>
            </a:r>
            <a:r>
              <a:rPr sz="4800" b="1" spc="-15" dirty="0">
                <a:solidFill>
                  <a:srgbClr val="FF0000"/>
                </a:solidFill>
                <a:cs typeface="Arial"/>
              </a:rPr>
              <a:t> </a:t>
            </a:r>
            <a:r>
              <a:rPr sz="4800" b="1" dirty="0">
                <a:solidFill>
                  <a:srgbClr val="FF0000"/>
                </a:solidFill>
                <a:cs typeface="Arial"/>
              </a:rPr>
              <a:t>danych energetycznych</a:t>
            </a:r>
            <a:endParaRPr sz="48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21687" y="5226749"/>
            <a:ext cx="4257675" cy="2553263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98120" defTabSz="1371600">
              <a:spcBef>
                <a:spcPts val="1110"/>
              </a:spcBef>
              <a:defRPr/>
            </a:pPr>
            <a:r>
              <a:rPr sz="21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Portal/API, </a:t>
            </a:r>
            <a:r>
              <a:rPr sz="2100" b="1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system wymiany informacji</a:t>
            </a:r>
            <a:endParaRPr sz="2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9050" marR="7620" defTabSz="1371600">
              <a:spcBef>
                <a:spcPts val="818"/>
              </a:spcBef>
              <a:defRPr/>
            </a:pP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Rejestracja/onboarding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w </a:t>
            </a: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przestrzeni danych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Komunikacja między maszynami </a:t>
            </a:r>
            <a:r>
              <a:rPr kern="0" spc="-38" dirty="0">
                <a:solidFill>
                  <a:sysClr val="windowText" lastClr="000000"/>
                </a:solidFill>
                <a:latin typeface="Arial"/>
                <a:cs typeface="Arial"/>
              </a:rPr>
              <a:t>za pośrednictwem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interfejsów API w celu zautomatyzowanego dostępu </a:t>
            </a:r>
            <a:r>
              <a:rPr kern="0" spc="-38" dirty="0">
                <a:solidFill>
                  <a:sysClr val="windowText" lastClr="000000"/>
                </a:solidFill>
                <a:latin typeface="Arial"/>
                <a:cs typeface="Arial"/>
              </a:rPr>
              <a:t>do </a:t>
            </a: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danych/usług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9050" defTabSz="1371600">
              <a:defRPr/>
            </a:pPr>
            <a:r>
              <a:rPr kern="0" dirty="0">
                <a:solidFill>
                  <a:srgbClr val="AEABAB"/>
                </a:solidFill>
                <a:latin typeface="Arial"/>
                <a:cs typeface="Arial"/>
              </a:rPr>
              <a:t>(W jaki sposób </a:t>
            </a:r>
            <a:r>
              <a:rPr kern="0" spc="-15" dirty="0">
                <a:solidFill>
                  <a:srgbClr val="AEABAB"/>
                </a:solidFill>
                <a:latin typeface="Arial"/>
                <a:cs typeface="Arial"/>
              </a:rPr>
              <a:t>rozliczane </a:t>
            </a:r>
            <a:r>
              <a:rPr kern="0" dirty="0">
                <a:solidFill>
                  <a:srgbClr val="AEABAB"/>
                </a:solidFill>
                <a:latin typeface="Arial"/>
                <a:cs typeface="Arial"/>
              </a:rPr>
              <a:t>są usługi</a:t>
            </a:r>
            <a:r>
              <a:rPr kern="0" spc="-15" dirty="0">
                <a:solidFill>
                  <a:srgbClr val="AEABAB"/>
                </a:solidFill>
                <a:latin typeface="Arial"/>
                <a:cs typeface="Arial"/>
              </a:rPr>
              <a:t>?)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3300" y="5614417"/>
            <a:ext cx="3010853" cy="197874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60998" marR="7620" indent="-953" defTabSz="1371600">
              <a:spcBef>
                <a:spcPts val="150"/>
              </a:spcBef>
              <a:defRPr/>
            </a:pPr>
            <a:r>
              <a:rPr sz="21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Oferta usług </a:t>
            </a:r>
            <a:r>
              <a:rPr sz="2100" b="1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/ </a:t>
            </a:r>
            <a:r>
              <a:rPr sz="2100" b="1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katalog </a:t>
            </a:r>
            <a:r>
              <a:rPr sz="21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federacyjny</a:t>
            </a:r>
            <a:endParaRPr sz="2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9050" marR="139065" defTabSz="1371600">
              <a:spcBef>
                <a:spcPts val="1590"/>
              </a:spcBef>
              <a:defRPr/>
            </a:pP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Opis </a:t>
            </a: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oferowanych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danych/usług zgodnie z uzgodnionym </a:t>
            </a: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modelem 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danych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5566" y="2552828"/>
            <a:ext cx="3059430" cy="2221442"/>
          </a:xfrm>
          <a:prstGeom prst="rect">
            <a:avLst/>
          </a:prstGeom>
        </p:spPr>
        <p:txBody>
          <a:bodyPr vert="horz" wrap="square" lIns="0" tIns="132398" rIns="0" bIns="0" rtlCol="0">
            <a:spAutoFit/>
          </a:bodyPr>
          <a:lstStyle/>
          <a:p>
            <a:pPr marL="275273" defTabSz="1371600">
              <a:spcBef>
                <a:spcPts val="1043"/>
              </a:spcBef>
              <a:defRPr/>
            </a:pPr>
            <a:r>
              <a:rPr sz="2100" b="1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Zgodność</a:t>
            </a:r>
            <a:endParaRPr sz="2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9050" marR="7620" defTabSz="1371600">
              <a:spcBef>
                <a:spcPts val="758"/>
              </a:spcBef>
              <a:defRPr/>
            </a:pP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Jakie zasady obowiązują w zakresie wymiany 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danych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, np. 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które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dane/usługi mogą być </a:t>
            </a:r>
            <a:r>
              <a:rPr kern="0" spc="-38" dirty="0">
                <a:solidFill>
                  <a:sysClr val="windowText" lastClr="000000"/>
                </a:solidFill>
                <a:latin typeface="Arial"/>
                <a:cs typeface="Arial"/>
              </a:rPr>
              <a:t>wykorzystywane przez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którego uczestnika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, w jakim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celu i jak 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długo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?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71427" y="7719707"/>
            <a:ext cx="3358991" cy="112723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defTabSz="1371600">
              <a:spcBef>
                <a:spcPts val="150"/>
              </a:spcBef>
              <a:defRPr/>
            </a:pP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Znajdowanie poszukiwanych danych/usług za pomocą </a:t>
            </a: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katalogu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opisującego </a:t>
            </a:r>
            <a:r>
              <a:rPr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dane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30" dirty="0" err="1">
                <a:solidFill>
                  <a:sysClr val="windowText" lastClr="000000"/>
                </a:solidFill>
                <a:latin typeface="Arial"/>
                <a:cs typeface="Arial"/>
              </a:rPr>
              <a:t>i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na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przykład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 ich </a:t>
            </a: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szczegółowość.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250" y="1752994"/>
            <a:ext cx="3674745" cy="3375604"/>
          </a:xfrm>
          <a:prstGeom prst="rect">
            <a:avLst/>
          </a:prstGeom>
        </p:spPr>
        <p:txBody>
          <a:bodyPr vert="horz" wrap="square" lIns="0" tIns="132398" rIns="0" bIns="0" rtlCol="0">
            <a:spAutoFit/>
          </a:bodyPr>
          <a:lstStyle/>
          <a:p>
            <a:pPr marL="291465" defTabSz="1371600">
              <a:spcBef>
                <a:spcPts val="1043"/>
              </a:spcBef>
              <a:defRPr/>
            </a:pPr>
            <a:r>
              <a:rPr sz="2100" b="1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Usługa </a:t>
            </a:r>
            <a:r>
              <a:rPr sz="21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suwerenności danych</a:t>
            </a:r>
            <a:endParaRPr sz="21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9050" marR="7620" defTabSz="1371600">
              <a:spcBef>
                <a:spcPts val="764"/>
              </a:spcBef>
              <a:defRPr/>
            </a:pP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Dostęp do przestrzeni danych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, który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również wdraża zasady dotyczące tego</a:t>
            </a:r>
            <a:r>
              <a:rPr kern="0" spc="-38" dirty="0">
                <a:solidFill>
                  <a:sysClr val="windowText" lastClr="000000"/>
                </a:solidFill>
                <a:latin typeface="Arial"/>
                <a:cs typeface="Arial"/>
              </a:rPr>
              <a:t>, kto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może korzystać z jakich danych i 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z jakim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poziomem </a:t>
            </a: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bezpieczeństwa,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np. regulowani operatorzy 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sieci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z innymi prawami niż konkurencyjny </a:t>
            </a: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dostawca/dystrybutor usług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energetycznych.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4665725" y="5623560"/>
            <a:ext cx="5806440" cy="3246120"/>
            <a:chOff x="3110483" y="3749040"/>
            <a:chExt cx="3870960" cy="216408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0483" y="3749040"/>
              <a:ext cx="1152144" cy="11515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0076" y="4760976"/>
              <a:ext cx="1801368" cy="115154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907886" y="7719707"/>
            <a:ext cx="5496878" cy="1758814"/>
          </a:xfrm>
          <a:prstGeom prst="rect">
            <a:avLst/>
          </a:prstGeom>
        </p:spPr>
        <p:txBody>
          <a:bodyPr vert="horz" wrap="square" lIns="0" tIns="184784" rIns="0" bIns="0" rtlCol="0">
            <a:spAutoFit/>
          </a:bodyPr>
          <a:lstStyle/>
          <a:p>
            <a:pPr marL="291465" defTabSz="1371600">
              <a:spcBef>
                <a:spcPts val="1454"/>
              </a:spcBef>
              <a:defRPr/>
            </a:pPr>
            <a:r>
              <a:rPr sz="21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Tożsamość i </a:t>
            </a:r>
            <a:r>
              <a:rPr sz="2100" b="1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zaufanie</a:t>
            </a:r>
            <a:endParaRPr sz="21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9050" marR="7620" defTabSz="1371600">
              <a:spcBef>
                <a:spcPts val="1110"/>
              </a:spcBef>
              <a:defRPr/>
            </a:pP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Jaką tożsamość </a:t>
            </a:r>
            <a:r>
              <a:rPr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mają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 uczestnicy, w jaki sposób </a:t>
            </a:r>
            <a:r>
              <a:rPr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uzyskują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dostęp, np. jaką rolę rynkową </a:t>
            </a:r>
            <a:r>
              <a:rPr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pełni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 uczestnik</a:t>
            </a:r>
            <a:r>
              <a:rPr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,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czy uczestnik naprawdę jest tym, za </a:t>
            </a:r>
            <a:r>
              <a:rPr kern="0" spc="-38" dirty="0">
                <a:solidFill>
                  <a:sysClr val="windowText" lastClr="000000"/>
                </a:solidFill>
                <a:latin typeface="Arial"/>
                <a:cs typeface="Arial"/>
              </a:rPr>
              <a:t>kogo </a:t>
            </a:r>
            <a:r>
              <a:rPr kern="0" dirty="0">
                <a:solidFill>
                  <a:sysClr val="windowText" lastClr="000000"/>
                </a:solidFill>
                <a:latin typeface="Arial"/>
                <a:cs typeface="Arial"/>
              </a:rPr>
              <a:t>się podaje?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1384153" y="6516685"/>
            <a:ext cx="229488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959799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defTabSz="1371600">
              <a:defRPr/>
            </a:pPr>
            <a:fld id="{81D60167-4931-47E6-BA6A-407CBD079E47}" type="slidenum">
              <a:rPr lang="pl-PL" spc="-50" smtClean="0"/>
              <a:pPr marL="107950" defTabSz="1371600">
                <a:defRPr/>
              </a:pPr>
              <a:t>15</a:t>
            </a:fld>
            <a:endParaRPr sz="1500" kern="0" spc="-38" dirty="0">
              <a:solidFill>
                <a:srgbClr val="9597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6F46A41-F3C0-51EE-BFA6-D5FE5852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713" y="266700"/>
            <a:ext cx="14633686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4800" b="1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Porównanie projektów: CSIRE vs Energy Data Space</a:t>
            </a:r>
            <a:endParaRPr lang="pl-PL" altLang="pl-PL" sz="4800" dirty="0">
              <a:solidFill>
                <a:srgbClr val="FF0000"/>
              </a:solidFill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700" dirty="0">
              <a:latin typeface="Arial" panose="020B060402020202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70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D07AEA0-D89E-D7BA-BBE1-5591F4225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12237"/>
              </p:ext>
            </p:extLst>
          </p:nvPr>
        </p:nvGraphicFramePr>
        <p:xfrm>
          <a:off x="838200" y="1333500"/>
          <a:ext cx="16200122" cy="7830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3115">
                  <a:extLst>
                    <a:ext uri="{9D8B030D-6E8A-4147-A177-3AD203B41FA5}">
                      <a16:colId xmlns:a16="http://schemas.microsoft.com/office/drawing/2014/main" val="3759162111"/>
                    </a:ext>
                  </a:extLst>
                </a:gridCol>
                <a:gridCol w="6486966">
                  <a:extLst>
                    <a:ext uri="{9D8B030D-6E8A-4147-A177-3AD203B41FA5}">
                      <a16:colId xmlns:a16="http://schemas.microsoft.com/office/drawing/2014/main" val="3431702291"/>
                    </a:ext>
                  </a:extLst>
                </a:gridCol>
                <a:gridCol w="5400041">
                  <a:extLst>
                    <a:ext uri="{9D8B030D-6E8A-4147-A177-3AD203B41FA5}">
                      <a16:colId xmlns:a16="http://schemas.microsoft.com/office/drawing/2014/main" val="622318246"/>
                    </a:ext>
                  </a:extLst>
                </a:gridCol>
              </a:tblGrid>
              <a:tr h="64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Kategoria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CSIRE</a:t>
                      </a:r>
                      <a:endParaRPr lang="pl-P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Energy Data Space (EDS)</a:t>
                      </a:r>
                      <a:endParaRPr lang="pl-P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val="3756551952"/>
                  </a:ext>
                </a:extLst>
              </a:tr>
              <a:tr h="126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Cel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Centralizacja danych w PL, wsparcie procesów rynkowych i konsumentów</a:t>
                      </a:r>
                      <a:endParaRPr lang="pl-P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Zdecentralizowana wymiana danych w UE, wspieranie AI, OZE, nowych modeli biznesowych</a:t>
                      </a:r>
                      <a:endParaRPr lang="pl-P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val="1354069237"/>
                  </a:ext>
                </a:extLst>
              </a:tr>
              <a:tr h="126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Architektura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Centralny system zarządzany przez PSE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Federacyjna struktura, dane pozostają u właścicieli (data sovereignty)</a:t>
                      </a:r>
                      <a:endParaRPr lang="pl-P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val="667062962"/>
                  </a:ext>
                </a:extLst>
              </a:tr>
              <a:tr h="126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Zakres danych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Dane z liczników i na potrzeby rynku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Dane energetyczne, klimatyczne, operacyjne, predykcyjne, o elastyczności</a:t>
                      </a:r>
                      <a:endParaRPr lang="pl-P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val="3911547728"/>
                  </a:ext>
                </a:extLst>
              </a:tr>
              <a:tr h="78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Interoperacyjność / Zasięg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Krajowy, integracja między polskimi OSP/OSD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Transgraniczny, standardy UE (Gaia-X, IEC 61850)</a:t>
                      </a:r>
                      <a:endParaRPr lang="pl-P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val="934071117"/>
                  </a:ext>
                </a:extLst>
              </a:tr>
              <a:tr h="126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Korzyści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Ułatwienia dla konsumentów i operatorów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Aktywna rola prosumentów, zaawansowana analityka, innowacje biznesowe</a:t>
                      </a:r>
                      <a:endParaRPr lang="pl-P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val="1846504846"/>
                  </a:ext>
                </a:extLst>
              </a:tr>
              <a:tr h="126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Podsumowanie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Narzędzie do krajowego zarządzania rynkiem energii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Europejska platforma transformacji energetycznej</a:t>
                      </a:r>
                      <a:endParaRPr lang="pl-P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val="340727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4A5AB041-015C-C5DC-6FF7-5D92E3809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19100"/>
            <a:ext cx="16733463" cy="86400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Europejskie inicjatywy Energy Data Space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477B66-6274-5F91-5EB9-8D06EBB96173}"/>
              </a:ext>
            </a:extLst>
          </p:cNvPr>
          <p:cNvSpPr txBox="1"/>
          <p:nvPr/>
        </p:nvSpPr>
        <p:spPr>
          <a:xfrm>
            <a:off x="457200" y="1163966"/>
            <a:ext cx="16556732" cy="7239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160"/>
              </a:lnSpc>
            </a:pPr>
            <a:endParaRPr kumimoji="1" lang="pl-PL" sz="2400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5160"/>
              </a:lnSpc>
            </a:pPr>
            <a:r>
              <a:rPr kumimoji="1" lang="pl-PL" sz="2100" b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Omega-X (EU, H2020)   -  </a:t>
            </a:r>
            <a:r>
              <a:rPr kumimoji="1" lang="pl-PL" sz="21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Flagowy projekt UE budujący zaufaną przestrzeń danych energetycznych zgodną z GAIA-X. Łączy dane z OZE, sieci, magazynów i prosumentów. Celem: rozwój usług opartych na danych – prognozowanie, elastyczność, optymalizacja. </a:t>
            </a:r>
          </a:p>
          <a:p>
            <a:pPr>
              <a:lnSpc>
                <a:spcPts val="5160"/>
              </a:lnSpc>
            </a:pPr>
            <a:r>
              <a:rPr kumimoji="1" lang="pl-PL" sz="2100" b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Energy-X Germany  - </a:t>
            </a:r>
            <a:r>
              <a:rPr kumimoji="1" lang="pl-PL" sz="21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Krajowa inicjatywa wspierająca wdrażanie przestrzeni danych w energetyce. Fokus: interoperacyjność, standaryzacja, nowe modele biznesowe. Kluczowy element niemieckiej transformacji energetycznej.</a:t>
            </a:r>
          </a:p>
          <a:p>
            <a:pPr>
              <a:lnSpc>
                <a:spcPts val="5160"/>
              </a:lnSpc>
            </a:pPr>
            <a:r>
              <a:rPr kumimoji="1" lang="pl-PL" sz="2100" b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EDDIE (Austria, Horizon Europe) - </a:t>
            </a:r>
            <a:r>
              <a:rPr kumimoji="1" lang="pl-PL" sz="2100" dirty="0" err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European</a:t>
            </a:r>
            <a:r>
              <a:rPr kumimoji="1" lang="pl-PL" sz="21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Distributed Data </a:t>
            </a:r>
            <a:r>
              <a:rPr kumimoji="1" lang="pl-PL" sz="2100" dirty="0" err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Infrastructure</a:t>
            </a:r>
            <a:r>
              <a:rPr kumimoji="1" lang="pl-PL" sz="21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for Energy – projekt tworzący otwartą, zdecentralizowaną platformę wymiany danych energetycznych. Zgodny z GAIA-X i zasadami suwerenności danych. Obejmuje m.in. komponent AIIDA do bezpiecznego dostępu do danych domowych.</a:t>
            </a:r>
          </a:p>
          <a:p>
            <a:pPr algn="ctr">
              <a:lnSpc>
                <a:spcPts val="5160"/>
              </a:lnSpc>
            </a:pPr>
            <a:r>
              <a:rPr kumimoji="1" lang="pl-PL" sz="2100" b="1" i="1" u="sng" dirty="0">
                <a:solidFill>
                  <a:srgbClr val="00B05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Wspólny mianownik</a:t>
            </a:r>
          </a:p>
          <a:p>
            <a:pPr algn="ctr">
              <a:lnSpc>
                <a:spcPts val="5160"/>
              </a:lnSpc>
            </a:pPr>
            <a:r>
              <a:rPr kumimoji="1" lang="pl-PL" sz="2100" b="1" i="1" dirty="0">
                <a:solidFill>
                  <a:srgbClr val="00B05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Europa testuje praktyczne modele zaufanej wymiany danych w energetyce. Celem jest nie tylko cyfryzacja sektora, ale stworzenie fundamentu pod nowy rynek usług energetycznych opartych na danych.</a:t>
            </a:r>
          </a:p>
        </p:txBody>
      </p:sp>
    </p:spTree>
    <p:extLst>
      <p:ext uri="{BB962C8B-B14F-4D97-AF65-F5344CB8AC3E}">
        <p14:creationId xmlns:p14="http://schemas.microsoft.com/office/powerpoint/2010/main" val="31582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A263E-D371-E637-6D28-AD18276C8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659C494-5EEE-EC26-F4EF-8D90892DE367}"/>
              </a:ext>
            </a:extLst>
          </p:cNvPr>
          <p:cNvSpPr txBox="1"/>
          <p:nvPr/>
        </p:nvSpPr>
        <p:spPr>
          <a:xfrm>
            <a:off x="6858000" y="4152900"/>
            <a:ext cx="107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/>
              <a:t>Kontakt: </a:t>
            </a:r>
            <a:r>
              <a:rPr lang="pl-PL" sz="6000" dirty="0">
                <a:hlinkClick r:id="rId2"/>
              </a:rPr>
              <a:t>nawrot@agh.edu.pl</a:t>
            </a:r>
            <a:r>
              <a:rPr lang="pl-PL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44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>
            <a:extLst>
              <a:ext uri="{FF2B5EF4-FFF2-40B4-BE49-F238E27FC236}">
                <a16:creationId xmlns:a16="http://schemas.microsoft.com/office/drawing/2014/main" id="{B31A3987-49E1-6D3A-D05F-195EBB8DB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38600" y="647700"/>
            <a:ext cx="9167631" cy="6105642"/>
          </a:xfrm>
          <a:custGeom>
            <a:avLst/>
            <a:gdLst/>
            <a:ahLst/>
            <a:cxnLst/>
            <a:rect l="l" t="t" r="r" b="b"/>
            <a:pathLst>
              <a:path w="9167631" h="6105642">
                <a:moveTo>
                  <a:pt x="0" y="0"/>
                </a:moveTo>
                <a:lnTo>
                  <a:pt x="9167631" y="0"/>
                </a:lnTo>
                <a:lnTo>
                  <a:pt x="9167631" y="6105642"/>
                </a:lnTo>
                <a:lnTo>
                  <a:pt x="0" y="6105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A5CB16F-0C8D-FA61-0BFE-0437A5C10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81400" y="6667500"/>
            <a:ext cx="9900000" cy="1548000"/>
          </a:xfrm>
          <a:custGeom>
            <a:avLst/>
            <a:gdLst/>
            <a:ahLst/>
            <a:cxnLst/>
            <a:rect l="l" t="t" r="r" b="b"/>
            <a:pathLst>
              <a:path w="12766005" h="1906802">
                <a:moveTo>
                  <a:pt x="0" y="0"/>
                </a:moveTo>
                <a:lnTo>
                  <a:pt x="12766004" y="0"/>
                </a:lnTo>
                <a:lnTo>
                  <a:pt x="12766004" y="1906802"/>
                </a:lnTo>
                <a:lnTo>
                  <a:pt x="0" y="190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958" t="-391197" r="-23782" b="-33057"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CC764C-1FD6-4A5B-8CCA-18C075EC2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515864"/>
            <a:ext cx="16104669" cy="1490100"/>
          </a:xfrm>
        </p:spPr>
        <p:txBody>
          <a:bodyPr/>
          <a:lstStyle/>
          <a:p>
            <a:r>
              <a:rPr lang="de-DE" b="1" dirty="0">
                <a:solidFill>
                  <a:srgbClr val="C00000"/>
                </a:solidFill>
                <a:latin typeface="Calibri  "/>
              </a:rPr>
              <a:t>Europejska gospodarka </a:t>
            </a:r>
            <a:r>
              <a:rPr lang="pl-PL" b="1" dirty="0">
                <a:solidFill>
                  <a:srgbClr val="C00000"/>
                </a:solidFill>
                <a:latin typeface="Calibri  "/>
              </a:rPr>
              <a:t>oparta na </a:t>
            </a:r>
            <a:r>
              <a:rPr lang="de-DE" b="1" dirty="0">
                <a:solidFill>
                  <a:srgbClr val="C00000"/>
                </a:solidFill>
                <a:latin typeface="Calibri  "/>
              </a:rPr>
              <a:t>danych</a:t>
            </a:r>
            <a:endParaRPr lang="en-US" b="1" dirty="0">
              <a:solidFill>
                <a:srgbClr val="C00000"/>
              </a:solidFill>
              <a:latin typeface="Calibri  "/>
            </a:endParaRPr>
          </a:p>
        </p:txBody>
      </p:sp>
      <p:pic>
        <p:nvPicPr>
          <p:cNvPr id="4" name="Grafik 11">
            <a:extLst>
              <a:ext uri="{FF2B5EF4-FFF2-40B4-BE49-F238E27FC236}">
                <a16:creationId xmlns:a16="http://schemas.microsoft.com/office/drawing/2014/main" id="{906A4143-0280-4D02-A40D-A969F488D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63" y="2005964"/>
            <a:ext cx="5886692" cy="342769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Textfeld 12">
            <a:extLst>
              <a:ext uri="{FF2B5EF4-FFF2-40B4-BE49-F238E27FC236}">
                <a16:creationId xmlns:a16="http://schemas.microsoft.com/office/drawing/2014/main" id="{E54B6372-E3EA-46A5-8986-2CE01CDDBF2D}"/>
              </a:ext>
            </a:extLst>
          </p:cNvPr>
          <p:cNvSpPr txBox="1"/>
          <p:nvPr/>
        </p:nvSpPr>
        <p:spPr>
          <a:xfrm>
            <a:off x="7474680" y="1664933"/>
            <a:ext cx="9608052" cy="3768725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solidFill>
              <a:srgbClr val="FFFFFF"/>
            </a:solidFill>
          </a:ln>
        </p:spPr>
        <p:txBody>
          <a:bodyPr wrap="square" lIns="539789" tIns="269895" rIns="269895" bIns="539789" rtlCol="0">
            <a:noAutofit/>
          </a:bodyPr>
          <a:lstStyle/>
          <a:p>
            <a:pPr defTabSz="1371051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pl-PL" sz="2699" kern="0" dirty="0">
                <a:solidFill>
                  <a:srgbClr val="000000"/>
                </a:solidFill>
                <a:latin typeface="Frutiger LT Com 55 Roman" pitchFamily="34" charset="0"/>
              </a:rPr>
              <a:t>» </a:t>
            </a:r>
            <a:r>
              <a:rPr lang="pl-PL" sz="2699" b="1" kern="0" dirty="0">
                <a:solidFill>
                  <a:srgbClr val="000000"/>
                </a:solidFill>
                <a:latin typeface="Frutiger LT Com 55 Roman" pitchFamily="34" charset="0"/>
              </a:rPr>
              <a:t>Dane biznesowe są na wagę złota</a:t>
            </a:r>
            <a:r>
              <a:rPr lang="pl-PL" sz="2699" kern="0" dirty="0">
                <a:solidFill>
                  <a:srgbClr val="000000"/>
                </a:solidFill>
                <a:latin typeface="Frutiger LT Com 55 Roman" pitchFamily="34" charset="0"/>
              </a:rPr>
              <a:t>, jeśli chodzi o rozwój nowych produktów i usług. Ale realia są takie, że ​​80% danych jest gromadzone, ale nigdy nieużywane. </a:t>
            </a:r>
            <a:r>
              <a:rPr lang="pl-PL" sz="2699" b="1" kern="0" dirty="0">
                <a:solidFill>
                  <a:srgbClr val="000000"/>
                </a:solidFill>
                <a:latin typeface="Frutiger LT Com 55 Roman" pitchFamily="34" charset="0"/>
              </a:rPr>
              <a:t>To czyste marnotrawstwo</a:t>
            </a:r>
            <a:r>
              <a:rPr lang="pl-PL" sz="2699" kern="0" dirty="0">
                <a:solidFill>
                  <a:srgbClr val="000000"/>
                </a:solidFill>
                <a:latin typeface="Frutiger LT Com 55 Roman" pitchFamily="34" charset="0"/>
              </a:rPr>
              <a:t>. Prawdziwa gospodarka oparta na danych byłaby potężnym motorem innowacji i nowych miejsc pracy. [...] W tym celu potrzebujemy </a:t>
            </a:r>
            <a:r>
              <a:rPr lang="pl-PL" sz="2699" b="1" kern="0" dirty="0">
                <a:solidFill>
                  <a:srgbClr val="000000"/>
                </a:solidFill>
                <a:latin typeface="Frutiger LT Com 55 Roman" pitchFamily="34" charset="0"/>
              </a:rPr>
              <a:t>wspólnych przestrzeni danych</a:t>
            </a:r>
            <a:r>
              <a:rPr lang="pl-PL" sz="2699" kern="0" dirty="0">
                <a:solidFill>
                  <a:srgbClr val="000000"/>
                </a:solidFill>
                <a:latin typeface="Frutiger LT Com 55 Roman" pitchFamily="34" charset="0"/>
              </a:rPr>
              <a:t> – na przykład w sektorze energetycznym czy służbie zdrowia.«</a:t>
            </a:r>
            <a:endParaRPr lang="de-DE" sz="2699" kern="0" dirty="0">
              <a:solidFill>
                <a:srgbClr val="000000"/>
              </a:solidFill>
              <a:latin typeface="Frutiger LT Com 55 Roman" pitchFamily="34" charset="0"/>
            </a:endParaRPr>
          </a:p>
          <a:p>
            <a:pPr defTabSz="1371051" fontAlgn="base">
              <a:spcBef>
                <a:spcPct val="0"/>
              </a:spcBef>
              <a:spcAft>
                <a:spcPct val="40000"/>
              </a:spcAft>
              <a:defRPr/>
            </a:pPr>
            <a:r>
              <a:rPr lang="de-DE" sz="2099" kern="0" dirty="0">
                <a:solidFill>
                  <a:srgbClr val="000000"/>
                </a:solidFill>
                <a:latin typeface="Frutiger LT Com 55 Roman" pitchFamily="34" charset="0"/>
              </a:rPr>
              <a:t>(</a:t>
            </a:r>
            <a:r>
              <a:rPr lang="pl-PL" sz="2099" kern="0" dirty="0">
                <a:solidFill>
                  <a:srgbClr val="000000"/>
                </a:solidFill>
                <a:latin typeface="Frutiger LT Com 55 Roman" pitchFamily="34" charset="0"/>
              </a:rPr>
              <a:t>Przemówienie o stanie Unii, 16 września 2020 r.</a:t>
            </a:r>
            <a:r>
              <a:rPr lang="de-DE" sz="2099" kern="0" dirty="0">
                <a:solidFill>
                  <a:srgbClr val="000000"/>
                </a:solidFill>
                <a:latin typeface="Frutiger LT Com 55 Roman" pitchFamily="34" charset="0"/>
              </a:rPr>
              <a:t>)</a:t>
            </a:r>
            <a:endParaRPr lang="de-DE" sz="2699" kern="0" dirty="0">
              <a:solidFill>
                <a:srgbClr val="000000"/>
              </a:solidFill>
              <a:latin typeface="Frutiger LT Com 55 Roman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C028E-F6F2-4703-A894-EF412FC21B58}"/>
              </a:ext>
            </a:extLst>
          </p:cNvPr>
          <p:cNvSpPr txBox="1"/>
          <p:nvPr/>
        </p:nvSpPr>
        <p:spPr>
          <a:xfrm>
            <a:off x="825563" y="5828795"/>
            <a:ext cx="16104669" cy="378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28454" indent="-428454" defTabSz="137116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699" dirty="0">
                <a:solidFill>
                  <a:srgbClr val="1D1D1A"/>
                </a:solidFill>
              </a:rPr>
              <a:t>W lutym 2020 r. Komisja Europejska ogłosiła Europejską Strategię na rzecz Danych, której centralnym punktem są „przestrzenie danych”, aby zapewnić </a:t>
            </a:r>
            <a:r>
              <a:rPr lang="pl-PL" sz="2699" b="1" dirty="0">
                <a:solidFill>
                  <a:srgbClr val="1D1D1A"/>
                </a:solidFill>
              </a:rPr>
              <a:t>Europie</a:t>
            </a:r>
            <a:r>
              <a:rPr lang="pl-PL" sz="2699" dirty="0">
                <a:solidFill>
                  <a:srgbClr val="1D1D1A"/>
                </a:solidFill>
              </a:rPr>
              <a:t> globalną konkurencyjność i </a:t>
            </a:r>
            <a:r>
              <a:rPr lang="pl-PL" sz="2699" b="1" dirty="0">
                <a:solidFill>
                  <a:srgbClr val="1D1D1A"/>
                </a:solidFill>
              </a:rPr>
              <a:t>suwerenność danych</a:t>
            </a:r>
            <a:r>
              <a:rPr lang="pl-PL" sz="2699" dirty="0">
                <a:solidFill>
                  <a:srgbClr val="1D1D1A"/>
                </a:solidFill>
              </a:rPr>
              <a:t> oraz uczynić UE liderem w społeczeństwie opartym na danych.</a:t>
            </a:r>
          </a:p>
          <a:p>
            <a:pPr marL="428454" indent="-428454" defTabSz="137116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699" dirty="0">
                <a:solidFill>
                  <a:srgbClr val="1D1D1A"/>
                </a:solidFill>
              </a:rPr>
              <a:t>24 września 2023 r. wszedł w życie </a:t>
            </a:r>
            <a:r>
              <a:rPr lang="pl-PL" sz="2699" b="1" dirty="0">
                <a:solidFill>
                  <a:srgbClr val="1D1D1A"/>
                </a:solidFill>
              </a:rPr>
              <a:t>Akt o zarządzaniu danymi</a:t>
            </a:r>
            <a:r>
              <a:rPr lang="pl-PL" sz="2699" dirty="0">
                <a:solidFill>
                  <a:srgbClr val="1D1D1A"/>
                </a:solidFill>
              </a:rPr>
              <a:t>, powołujący m. in. </a:t>
            </a:r>
            <a:r>
              <a:rPr lang="pl-PL" sz="2699" b="1" dirty="0">
                <a:solidFill>
                  <a:srgbClr val="1D1D1A"/>
                </a:solidFill>
              </a:rPr>
              <a:t>DSSC i EDIB</a:t>
            </a:r>
            <a:r>
              <a:rPr lang="pl-PL" sz="2699" dirty="0">
                <a:solidFill>
                  <a:srgbClr val="1D1D1A"/>
                </a:solidFill>
              </a:rPr>
              <a:t>, służący ułatwieniu udostępniania danych między sektorami i państwami członkowskimi.</a:t>
            </a:r>
          </a:p>
          <a:p>
            <a:pPr marL="428454" indent="-428454" defTabSz="137116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699" dirty="0">
                <a:solidFill>
                  <a:srgbClr val="1D1D1A"/>
                </a:solidFill>
              </a:rPr>
              <a:t>Parlament Europejski przyjął </a:t>
            </a:r>
            <a:r>
              <a:rPr lang="pl-PL" sz="2699" b="1" dirty="0">
                <a:solidFill>
                  <a:srgbClr val="1D1D1A"/>
                </a:solidFill>
              </a:rPr>
              <a:t>Akt o danych</a:t>
            </a:r>
            <a:r>
              <a:rPr lang="pl-PL" sz="2699" dirty="0">
                <a:solidFill>
                  <a:srgbClr val="1D1D1A"/>
                </a:solidFill>
              </a:rPr>
              <a:t> (9 września 2023), określający kto może tworzyć wartość z danych, w tym podstawowe wymogi dotyczące interoperacyjności danych, udostępniania danych i wspólnych europejskich przestrzeni danych.</a:t>
            </a:r>
            <a:endParaRPr lang="en-US" sz="2699" dirty="0">
              <a:solidFill>
                <a:srgbClr val="1D1D1A"/>
              </a:solidFill>
              <a:latin typeface="Arial" panose="020B060402020202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34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>
            <a:extLst>
              <a:ext uri="{FF2B5EF4-FFF2-40B4-BE49-F238E27FC236}">
                <a16:creationId xmlns:a16="http://schemas.microsoft.com/office/drawing/2014/main" id="{7F1B43B4-6814-B728-5EE9-47CA300DCC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24400" y="647700"/>
            <a:ext cx="8706035" cy="6159093"/>
          </a:xfrm>
          <a:custGeom>
            <a:avLst/>
            <a:gdLst/>
            <a:ahLst/>
            <a:cxnLst/>
            <a:rect l="l" t="t" r="r" b="b"/>
            <a:pathLst>
              <a:path w="8706035" h="6159093">
                <a:moveTo>
                  <a:pt x="0" y="0"/>
                </a:moveTo>
                <a:lnTo>
                  <a:pt x="8706035" y="0"/>
                </a:lnTo>
                <a:lnTo>
                  <a:pt x="8706035" y="6159092"/>
                </a:lnTo>
                <a:lnTo>
                  <a:pt x="0" y="61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25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25">
            <a:extLst>
              <a:ext uri="{FF2B5EF4-FFF2-40B4-BE49-F238E27FC236}">
                <a16:creationId xmlns:a16="http://schemas.microsoft.com/office/drawing/2014/main" id="{E401E187-33A9-A026-736A-D31F481FDE4C}"/>
              </a:ext>
            </a:extLst>
          </p:cNvPr>
          <p:cNvSpPr/>
          <p:nvPr/>
        </p:nvSpPr>
        <p:spPr>
          <a:xfrm>
            <a:off x="96301" y="1688466"/>
            <a:ext cx="17981384" cy="8356965"/>
          </a:xfrm>
          <a:prstGeom prst="roundRect">
            <a:avLst>
              <a:gd name="adj" fmla="val 4358"/>
            </a:avLst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051">
              <a:defRPr/>
            </a:pPr>
            <a:endParaRPr lang="en-US" sz="2699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ounded Rectangle 65">
            <a:extLst>
              <a:ext uri="{FF2B5EF4-FFF2-40B4-BE49-F238E27FC236}">
                <a16:creationId xmlns:a16="http://schemas.microsoft.com/office/drawing/2014/main" id="{24A29F34-F5B1-B942-F0FF-2CD686B3B673}"/>
              </a:ext>
            </a:extLst>
          </p:cNvPr>
          <p:cNvSpPr/>
          <p:nvPr/>
        </p:nvSpPr>
        <p:spPr>
          <a:xfrm flipH="1">
            <a:off x="310850" y="7706085"/>
            <a:ext cx="17664669" cy="2159163"/>
          </a:xfrm>
          <a:prstGeom prst="roundRect">
            <a:avLst>
              <a:gd name="adj" fmla="val 669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3979" tIns="161937" rIns="53979" bIns="161937" rtlCol="0" anchor="t" anchorCtr="0"/>
          <a:lstStyle/>
          <a:p>
            <a:pPr algn="ctr" defTabSz="1371051">
              <a:defRPr/>
            </a:pPr>
            <a:r>
              <a:rPr lang="pl-PL" sz="2399" b="1" kern="0" dirty="0">
                <a:solidFill>
                  <a:schemeClr val="tx2"/>
                </a:solidFill>
                <a:latin typeface="Arial"/>
              </a:rPr>
              <a:t>I</a:t>
            </a:r>
            <a:r>
              <a:rPr lang="fr-BE" sz="2399" b="1" kern="0" dirty="0" err="1">
                <a:solidFill>
                  <a:schemeClr val="tx2"/>
                </a:solidFill>
                <a:latin typeface="Arial"/>
              </a:rPr>
              <a:t>nfrastru</a:t>
            </a:r>
            <a:r>
              <a:rPr lang="pl-PL" sz="2399" b="1" kern="0" dirty="0">
                <a:solidFill>
                  <a:schemeClr val="tx2"/>
                </a:solidFill>
                <a:latin typeface="Arial"/>
              </a:rPr>
              <a:t>k</a:t>
            </a:r>
            <a:r>
              <a:rPr lang="fr-BE" sz="2399" b="1" kern="0" dirty="0" err="1">
                <a:solidFill>
                  <a:schemeClr val="tx2"/>
                </a:solidFill>
                <a:latin typeface="Arial"/>
              </a:rPr>
              <a:t>tur</a:t>
            </a:r>
            <a:r>
              <a:rPr lang="pl-PL" sz="2399" b="1" kern="0" dirty="0">
                <a:solidFill>
                  <a:schemeClr val="tx2"/>
                </a:solidFill>
                <a:latin typeface="Arial"/>
              </a:rPr>
              <a:t>a techniczna</a:t>
            </a:r>
            <a:endParaRPr lang="fr-BE" sz="2399" b="1" kern="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Rounded Rectangle 55">
            <a:extLst>
              <a:ext uri="{FF2B5EF4-FFF2-40B4-BE49-F238E27FC236}">
                <a16:creationId xmlns:a16="http://schemas.microsoft.com/office/drawing/2014/main" id="{351C81EA-0CAF-A56E-4B1A-8997B7449F63}"/>
              </a:ext>
            </a:extLst>
          </p:cNvPr>
          <p:cNvSpPr/>
          <p:nvPr/>
        </p:nvSpPr>
        <p:spPr>
          <a:xfrm>
            <a:off x="310851" y="3175407"/>
            <a:ext cx="16285407" cy="2983116"/>
          </a:xfrm>
          <a:prstGeom prst="roundRect">
            <a:avLst>
              <a:gd name="adj" fmla="val 4754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371051">
              <a:defRPr/>
            </a:pPr>
            <a:endParaRPr lang="en-US" sz="2699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Rounded Rectangle 56">
            <a:extLst>
              <a:ext uri="{FF2B5EF4-FFF2-40B4-BE49-F238E27FC236}">
                <a16:creationId xmlns:a16="http://schemas.microsoft.com/office/drawing/2014/main" id="{E9D506B0-43AB-A5AA-CD99-CCC0F6EB1106}"/>
              </a:ext>
            </a:extLst>
          </p:cNvPr>
          <p:cNvSpPr/>
          <p:nvPr/>
        </p:nvSpPr>
        <p:spPr>
          <a:xfrm>
            <a:off x="9214464" y="6288872"/>
            <a:ext cx="8761056" cy="1242927"/>
          </a:xfrm>
          <a:prstGeom prst="roundRect">
            <a:avLst>
              <a:gd name="adj" fmla="val 17159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01726" bIns="53979" numCol="2" rtlCol="0" anchor="b" anchorCtr="0"/>
          <a:lstStyle/>
          <a:p>
            <a:pPr marL="257072" indent="-257072" defTabSz="685526">
              <a:buFont typeface="Arial" panose="020B0604020202020204" pitchFamily="34" charset="0"/>
              <a:buChar char="•"/>
              <a:defRPr/>
            </a:pPr>
            <a:r>
              <a:rPr lang="pl-PL" sz="2099" kern="0" dirty="0">
                <a:solidFill>
                  <a:schemeClr val="tx2"/>
                </a:solidFill>
              </a:rPr>
              <a:t>Zaprojektowanie wzorca, szablonów, słowników itp.</a:t>
            </a:r>
          </a:p>
          <a:p>
            <a:pPr marL="257072" indent="-257072" defTabSz="685526">
              <a:buFont typeface="Arial" panose="020B0604020202020204" pitchFamily="34" charset="0"/>
              <a:buChar char="•"/>
              <a:defRPr/>
            </a:pPr>
            <a:r>
              <a:rPr lang="pl-PL" sz="2099" kern="0" dirty="0">
                <a:solidFill>
                  <a:schemeClr val="tx2"/>
                </a:solidFill>
                <a:latin typeface="Arial"/>
              </a:rPr>
              <a:t>Wsparcie w relizacji projektów dot. przestrzeni danych</a:t>
            </a:r>
            <a:endParaRPr lang="en-GB" sz="2699" kern="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77" name="Rounded Rectangle 71">
            <a:extLst>
              <a:ext uri="{FF2B5EF4-FFF2-40B4-BE49-F238E27FC236}">
                <a16:creationId xmlns:a16="http://schemas.microsoft.com/office/drawing/2014/main" id="{45B53690-5748-5EE4-5CE2-17978B3BD572}"/>
              </a:ext>
            </a:extLst>
          </p:cNvPr>
          <p:cNvSpPr/>
          <p:nvPr/>
        </p:nvSpPr>
        <p:spPr>
          <a:xfrm>
            <a:off x="4113553" y="8513255"/>
            <a:ext cx="2726858" cy="116478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pl-PL" kern="0" dirty="0">
                <a:solidFill>
                  <a:srgbClr val="C00000"/>
                </a:solidFill>
              </a:rPr>
              <a:t>Inteligentna p</a:t>
            </a:r>
            <a:r>
              <a:rPr lang="en-GB" kern="0" dirty="0" err="1">
                <a:solidFill>
                  <a:srgbClr val="C00000"/>
                </a:solidFill>
              </a:rPr>
              <a:t>latforma</a:t>
            </a:r>
            <a:r>
              <a:rPr lang="en-GB" kern="0" dirty="0">
                <a:solidFill>
                  <a:srgbClr val="C00000"/>
                </a:solidFill>
              </a:rPr>
              <a:t> </a:t>
            </a:r>
            <a:r>
              <a:rPr lang="pl-PL" kern="0" dirty="0">
                <a:solidFill>
                  <a:srgbClr val="C00000"/>
                </a:solidFill>
              </a:rPr>
              <a:t>middleware</a:t>
            </a:r>
            <a:endParaRPr lang="en-GB" kern="0" dirty="0">
              <a:solidFill>
                <a:srgbClr val="C00000"/>
              </a:solidFill>
              <a:latin typeface="Arial"/>
            </a:endParaRPr>
          </a:p>
          <a:p>
            <a:pPr algn="ctr" defTabSz="1371051">
              <a:defRPr/>
            </a:pPr>
            <a:r>
              <a:rPr lang="en-GB" kern="0" dirty="0">
                <a:solidFill>
                  <a:srgbClr val="C00000"/>
                </a:solidFill>
                <a:latin typeface="Arial"/>
              </a:rPr>
              <a:t>(</a:t>
            </a:r>
            <a:r>
              <a:rPr lang="en-GB" kern="0" dirty="0" err="1">
                <a:solidFill>
                  <a:srgbClr val="C00000"/>
                </a:solidFill>
                <a:latin typeface="Arial"/>
              </a:rPr>
              <a:t>Simpl</a:t>
            </a:r>
            <a:r>
              <a:rPr lang="en-GB" kern="0" dirty="0">
                <a:solidFill>
                  <a:srgbClr val="C00000"/>
                </a:solidFill>
                <a:latin typeface="Arial"/>
              </a:rPr>
              <a:t>)</a:t>
            </a:r>
          </a:p>
        </p:txBody>
      </p:sp>
      <p:sp>
        <p:nvSpPr>
          <p:cNvPr id="79" name="Rounded Rectangle 72">
            <a:extLst>
              <a:ext uri="{FF2B5EF4-FFF2-40B4-BE49-F238E27FC236}">
                <a16:creationId xmlns:a16="http://schemas.microsoft.com/office/drawing/2014/main" id="{346FC95B-1435-2364-D4C3-ABB4B305E22F}"/>
              </a:ext>
            </a:extLst>
          </p:cNvPr>
          <p:cNvSpPr/>
          <p:nvPr/>
        </p:nvSpPr>
        <p:spPr>
          <a:xfrm>
            <a:off x="575819" y="8513255"/>
            <a:ext cx="2726858" cy="116478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/>
            <a:r>
              <a:rPr lang="pl-PL" kern="0" dirty="0">
                <a:solidFill>
                  <a:srgbClr val="C00000"/>
                </a:solidFill>
                <a:latin typeface="Arial"/>
              </a:rPr>
              <a:t>Standardy / Interoperacyjność</a:t>
            </a:r>
            <a:endParaRPr lang="en-GB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80" name="Rounded Rectangle 73">
            <a:extLst>
              <a:ext uri="{FF2B5EF4-FFF2-40B4-BE49-F238E27FC236}">
                <a16:creationId xmlns:a16="http://schemas.microsoft.com/office/drawing/2014/main" id="{0DF478BE-D03B-0DC1-4B89-82D400566B5F}"/>
              </a:ext>
            </a:extLst>
          </p:cNvPr>
          <p:cNvSpPr/>
          <p:nvPr/>
        </p:nvSpPr>
        <p:spPr>
          <a:xfrm>
            <a:off x="11197094" y="8513255"/>
            <a:ext cx="2726858" cy="116478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pl-PL" kern="0" dirty="0">
                <a:solidFill>
                  <a:srgbClr val="C00000"/>
                </a:solidFill>
                <a:latin typeface="Arial"/>
              </a:rPr>
              <a:t>Wydajne centra obliczeniowe (HPC)</a:t>
            </a:r>
            <a:endParaRPr lang="en-GB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81" name="Rounded Rectangle 74">
            <a:extLst>
              <a:ext uri="{FF2B5EF4-FFF2-40B4-BE49-F238E27FC236}">
                <a16:creationId xmlns:a16="http://schemas.microsoft.com/office/drawing/2014/main" id="{CF32F066-B892-4B3E-EC1B-FD84F491C60A}"/>
              </a:ext>
            </a:extLst>
          </p:cNvPr>
          <p:cNvSpPr/>
          <p:nvPr/>
        </p:nvSpPr>
        <p:spPr>
          <a:xfrm>
            <a:off x="14734828" y="8513255"/>
            <a:ext cx="2726858" cy="116478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en-GB" kern="0" dirty="0" err="1">
                <a:solidFill>
                  <a:srgbClr val="C00000"/>
                </a:solidFill>
              </a:rPr>
              <a:t>Obiekty</a:t>
            </a:r>
            <a:r>
              <a:rPr lang="en-GB" kern="0" dirty="0">
                <a:solidFill>
                  <a:srgbClr val="C00000"/>
                </a:solidFill>
              </a:rPr>
              <a:t> </a:t>
            </a:r>
            <a:r>
              <a:rPr lang="en-GB" kern="0" dirty="0" err="1">
                <a:solidFill>
                  <a:srgbClr val="C00000"/>
                </a:solidFill>
              </a:rPr>
              <a:t>testowe</a:t>
            </a:r>
            <a:r>
              <a:rPr lang="en-GB" kern="0" dirty="0">
                <a:solidFill>
                  <a:srgbClr val="C00000"/>
                </a:solidFill>
              </a:rPr>
              <a:t> i </a:t>
            </a:r>
            <a:r>
              <a:rPr lang="en-GB" kern="0" dirty="0" err="1">
                <a:solidFill>
                  <a:srgbClr val="C00000"/>
                </a:solidFill>
              </a:rPr>
              <a:t>eksperymentalne</a:t>
            </a:r>
            <a:r>
              <a:rPr lang="pl-PL" kern="0" dirty="0">
                <a:solidFill>
                  <a:srgbClr val="C00000"/>
                </a:solidFill>
              </a:rPr>
              <a:t> (TEF)</a:t>
            </a:r>
            <a:endParaRPr lang="en-GB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5F754CD-A7E3-58A3-AE26-08FA1354BB35}"/>
              </a:ext>
            </a:extLst>
          </p:cNvPr>
          <p:cNvSpPr/>
          <p:nvPr/>
        </p:nvSpPr>
        <p:spPr>
          <a:xfrm>
            <a:off x="10523400" y="6238946"/>
            <a:ext cx="5777543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051">
              <a:defRPr/>
            </a:pPr>
            <a:r>
              <a:rPr lang="en-GB" sz="2399" b="1" kern="0" dirty="0">
                <a:solidFill>
                  <a:schemeClr val="tx2"/>
                </a:solidFill>
                <a:latin typeface="Arial"/>
              </a:rPr>
              <a:t>Data Spaces Support Centre (dssc.eu)</a:t>
            </a:r>
            <a:endParaRPr lang="fr-BE" sz="2399" b="1" kern="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86" name="Rounded Rectangle 62">
            <a:extLst>
              <a:ext uri="{FF2B5EF4-FFF2-40B4-BE49-F238E27FC236}">
                <a16:creationId xmlns:a16="http://schemas.microsoft.com/office/drawing/2014/main" id="{F8EF9C99-7A9D-BFCC-4C91-9137F245472C}"/>
              </a:ext>
            </a:extLst>
          </p:cNvPr>
          <p:cNvSpPr/>
          <p:nvPr/>
        </p:nvSpPr>
        <p:spPr>
          <a:xfrm>
            <a:off x="7652843" y="8513255"/>
            <a:ext cx="2726856" cy="116478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pl-PL" kern="0" dirty="0">
                <a:solidFill>
                  <a:srgbClr val="C00000"/>
                </a:solidFill>
                <a:latin typeface="Arial"/>
              </a:rPr>
              <a:t>Cyfrowa tożsamość (eIDAS)</a:t>
            </a:r>
            <a:endParaRPr lang="en-GB" kern="0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C1085B-6616-4C99-90CD-C54A648D2A67}"/>
              </a:ext>
            </a:extLst>
          </p:cNvPr>
          <p:cNvGrpSpPr/>
          <p:nvPr/>
        </p:nvGrpSpPr>
        <p:grpSpPr>
          <a:xfrm>
            <a:off x="451540" y="3706091"/>
            <a:ext cx="16028228" cy="2375072"/>
            <a:chOff x="298761" y="1669148"/>
            <a:chExt cx="10689659" cy="1584000"/>
          </a:xfrm>
        </p:grpSpPr>
        <p:sp>
          <p:nvSpPr>
            <p:cNvPr id="11" name="Freeform 44">
              <a:extLst>
                <a:ext uri="{FF2B5EF4-FFF2-40B4-BE49-F238E27FC236}">
                  <a16:creationId xmlns:a16="http://schemas.microsoft.com/office/drawing/2014/main" id="{A8F44E7A-90E9-C644-A5EC-F7C3BC10C4B0}"/>
                </a:ext>
              </a:extLst>
            </p:cNvPr>
            <p:cNvSpPr/>
            <p:nvPr/>
          </p:nvSpPr>
          <p:spPr>
            <a:xfrm>
              <a:off x="5753421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593768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Admin.</a:t>
              </a: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75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Public</a:t>
              </a:r>
              <a:r>
                <a:rPr lang="pl-PL" sz="1575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zna</a:t>
              </a:r>
              <a:endParaRPr lang="en-US" sz="1575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049BB5E3-EF67-DAD2-0AD3-0A0F2CDEDA23}"/>
                </a:ext>
              </a:extLst>
            </p:cNvPr>
            <p:cNvSpPr/>
            <p:nvPr/>
          </p:nvSpPr>
          <p:spPr>
            <a:xfrm>
              <a:off x="4265527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701726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Zielony Ład</a:t>
              </a:r>
              <a:r>
                <a:rPr lang="en-US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65A2C8-A047-DAAF-0D5F-1C9B9A94D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4509" y="1764124"/>
              <a:ext cx="504000" cy="548310"/>
            </a:xfrm>
            <a:prstGeom prst="rect">
              <a:avLst/>
            </a:prstGeom>
          </p:spPr>
        </p:pic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95E463FC-04A5-655E-DAFA-3B44A28E169D}"/>
                </a:ext>
              </a:extLst>
            </p:cNvPr>
            <p:cNvSpPr/>
            <p:nvPr/>
          </p:nvSpPr>
          <p:spPr>
            <a:xfrm>
              <a:off x="2777633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kern="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Finan</a:t>
              </a: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s</a:t>
              </a:r>
              <a:r>
                <a:rPr lang="en-US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e</a:t>
              </a:r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0AA44398-E8EB-DE42-3C21-98E233076059}"/>
                </a:ext>
              </a:extLst>
            </p:cNvPr>
            <p:cNvSpPr/>
            <p:nvPr/>
          </p:nvSpPr>
          <p:spPr>
            <a:xfrm>
              <a:off x="6497368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65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Edukacja</a:t>
              </a:r>
              <a:endParaRPr lang="en-US" sz="165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B08375-2F87-EADF-B755-D9EFC7E8C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9140" y="1769171"/>
              <a:ext cx="504000" cy="5382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F4F8BF-2153-3982-F3BD-61E89387C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7075" y="1757439"/>
              <a:ext cx="504000" cy="561680"/>
            </a:xfrm>
            <a:prstGeom prst="rect">
              <a:avLst/>
            </a:prstGeom>
          </p:spPr>
        </p:pic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CB5FE9B2-F286-02E8-C037-9C676C964961}"/>
                </a:ext>
              </a:extLst>
            </p:cNvPr>
            <p:cNvSpPr/>
            <p:nvPr/>
          </p:nvSpPr>
          <p:spPr>
            <a:xfrm>
              <a:off x="5009474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kern="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Energ</a:t>
              </a: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ia</a:t>
              </a: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1FFDF9F-1131-DE70-D0BA-031066780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5662" y="1764782"/>
              <a:ext cx="504000" cy="546994"/>
            </a:xfrm>
            <a:prstGeom prst="rect">
              <a:avLst/>
            </a:prstGeom>
          </p:spPr>
        </p:pic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416B86FF-EEDA-EA41-1347-AA6A9D6B9558}"/>
                </a:ext>
              </a:extLst>
            </p:cNvPr>
            <p:cNvSpPr/>
            <p:nvPr/>
          </p:nvSpPr>
          <p:spPr>
            <a:xfrm>
              <a:off x="1894655" y="1669148"/>
              <a:ext cx="823031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Rolnictwo</a:t>
              </a: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666F497-653E-6A6B-75A9-18DE78017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5767" y="1795680"/>
              <a:ext cx="504000" cy="485198"/>
            </a:xfrm>
            <a:prstGeom prst="rect">
              <a:avLst/>
            </a:prstGeom>
          </p:spPr>
        </p:pic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D8EB802C-3D3F-61A7-DD32-730C1F96EC08}"/>
                </a:ext>
              </a:extLst>
            </p:cNvPr>
            <p:cNvSpPr/>
            <p:nvPr/>
          </p:nvSpPr>
          <p:spPr>
            <a:xfrm>
              <a:off x="3521580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rmAutofit fontScale="85000" lnSpcReduction="20000"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Mobil</a:t>
              </a: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ność</a:t>
              </a: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0648116-1B08-5EBD-7EA7-5EF63B442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5174" y="1757460"/>
              <a:ext cx="452589" cy="561638"/>
            </a:xfrm>
            <a:prstGeom prst="rect">
              <a:avLst/>
            </a:prstGeom>
          </p:spPr>
        </p:pic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C8B8B745-6191-0412-C923-3540BE6A9F9A}"/>
                </a:ext>
              </a:extLst>
            </p:cNvPr>
            <p:cNvSpPr/>
            <p:nvPr/>
          </p:nvSpPr>
          <p:spPr>
            <a:xfrm>
              <a:off x="298761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Zdrowie</a:t>
              </a: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EA966B9-D922-2F6F-ADDC-CA74C5DF9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3458" y="1767967"/>
              <a:ext cx="504000" cy="540624"/>
            </a:xfrm>
            <a:prstGeom prst="rect">
              <a:avLst/>
            </a:prstGeom>
          </p:spPr>
        </p:pic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0EA0D-7CDE-FB05-5E26-65F4DFA5B3F7}"/>
                </a:ext>
              </a:extLst>
            </p:cNvPr>
            <p:cNvSpPr/>
            <p:nvPr/>
          </p:nvSpPr>
          <p:spPr>
            <a:xfrm>
              <a:off x="1042708" y="1669148"/>
              <a:ext cx="792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Przemysł</a:t>
              </a: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7852D54-66D8-F27D-162A-A848EF895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346" y="1764124"/>
              <a:ext cx="504000" cy="594132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98D4616-BEF3-B377-A4F0-10832A868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892" y="1750301"/>
              <a:ext cx="531842" cy="575956"/>
            </a:xfrm>
            <a:prstGeom prst="rect">
              <a:avLst/>
            </a:prstGeom>
          </p:spPr>
        </p:pic>
        <p:sp>
          <p:nvSpPr>
            <p:cNvPr id="85" name="Freeform 45">
              <a:extLst>
                <a:ext uri="{FF2B5EF4-FFF2-40B4-BE49-F238E27FC236}">
                  <a16:creationId xmlns:a16="http://schemas.microsoft.com/office/drawing/2014/main" id="{A154A9C9-2244-0FBE-D9C2-E5DA85FD693F}"/>
                </a:ext>
              </a:extLst>
            </p:cNvPr>
            <p:cNvSpPr/>
            <p:nvPr/>
          </p:nvSpPr>
          <p:spPr>
            <a:xfrm>
              <a:off x="7241315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647747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Badania</a:t>
              </a:r>
              <a:endParaRPr lang="en-US" sz="15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(EOSC)</a:t>
              </a:r>
            </a:p>
          </p:txBody>
        </p:sp>
        <p:sp>
          <p:nvSpPr>
            <p:cNvPr id="87" name="Freeform 45">
              <a:extLst>
                <a:ext uri="{FF2B5EF4-FFF2-40B4-BE49-F238E27FC236}">
                  <a16:creationId xmlns:a16="http://schemas.microsoft.com/office/drawing/2014/main" id="{D4E5AC74-DE48-159A-FC36-0F30DC27C50B}"/>
                </a:ext>
              </a:extLst>
            </p:cNvPr>
            <p:cNvSpPr/>
            <p:nvPr/>
          </p:nvSpPr>
          <p:spPr>
            <a:xfrm>
              <a:off x="7985262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75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Tur</a:t>
              </a:r>
              <a:r>
                <a:rPr lang="pl-PL" sz="1575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ystyka</a:t>
              </a:r>
              <a:endParaRPr lang="en-US" sz="1575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ACAAB1B-415E-DAA5-C542-51915FEF1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8659" y="1724140"/>
              <a:ext cx="504000" cy="628278"/>
            </a:xfrm>
            <a:prstGeom prst="rect">
              <a:avLst/>
            </a:prstGeom>
          </p:spPr>
        </p:pic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107B084D-F691-5D85-3C49-C19F7EF3A014}"/>
                </a:ext>
              </a:extLst>
            </p:cNvPr>
            <p:cNvSpPr/>
            <p:nvPr/>
          </p:nvSpPr>
          <p:spPr>
            <a:xfrm>
              <a:off x="8729209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</a:pP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Kultura</a:t>
              </a: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49956EC-D16B-8A77-92FB-B34B742E4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90323" y="1806513"/>
              <a:ext cx="492962" cy="485198"/>
            </a:xfrm>
            <a:prstGeom prst="rect">
              <a:avLst/>
            </a:prstGeom>
          </p:spPr>
        </p:pic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0DC424DB-2005-51D2-6984-56CB6BB3F9BC}"/>
                </a:ext>
              </a:extLst>
            </p:cNvPr>
            <p:cNvSpPr/>
            <p:nvPr/>
          </p:nvSpPr>
          <p:spPr>
            <a:xfrm>
              <a:off x="9473156" y="1669148"/>
              <a:ext cx="684000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Media</a:t>
              </a:r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3664FAA5-B8D2-DA26-21D9-6080DBC441FE}"/>
                </a:ext>
              </a:extLst>
            </p:cNvPr>
            <p:cNvSpPr/>
            <p:nvPr/>
          </p:nvSpPr>
          <p:spPr>
            <a:xfrm>
              <a:off x="10217109" y="1669148"/>
              <a:ext cx="771311" cy="1584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1000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rgbClr val="4BC5DE"/>
              </a:solidFill>
              <a:prstDash val="solid"/>
              <a:miter lim="800000"/>
            </a:ln>
            <a:effectLst/>
          </p:spPr>
          <p:txBody>
            <a:bodyPr spcFirstLastPara="0" vert="horz" wrap="square" lIns="68553" tIns="68553" rIns="68553" bIns="939231" numCol="1" spcCol="1270" anchor="b" anchorCtr="0">
              <a:noAutofit/>
            </a:bodyPr>
            <a:lstStyle/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  <a:p>
              <a:pPr algn="ctr" defTabSz="79978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Język</a:t>
              </a:r>
              <a:endParaRPr lang="en-US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65C3A60B-64C3-6E00-317B-B521CC641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31020" y="1815300"/>
              <a:ext cx="494727" cy="445959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F434028-53CB-2457-9993-AC04A5A23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56847" y="1757092"/>
              <a:ext cx="396722" cy="56237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31D2C57B-145A-9769-5573-B719F5839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370998" y="1817347"/>
              <a:ext cx="463531" cy="46353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109591-B8DC-B273-6A37-D151543A602F}"/>
              </a:ext>
            </a:extLst>
          </p:cNvPr>
          <p:cNvSpPr txBox="1">
            <a:spLocks/>
          </p:cNvSpPr>
          <p:nvPr/>
        </p:nvSpPr>
        <p:spPr>
          <a:xfrm>
            <a:off x="2779235" y="543913"/>
            <a:ext cx="17712383" cy="735518"/>
          </a:xfrm>
          <a:prstGeom prst="rect">
            <a:avLst/>
          </a:prstGeom>
        </p:spPr>
        <p:txBody>
          <a:bodyPr vert="horz" lIns="137106" tIns="68553" rIns="137106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5399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Wizja UE: europejski jednolity rynek danych</a:t>
            </a:r>
            <a:endParaRPr lang="en-GB" sz="5399" b="1" noProof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6A4456-FEC1-4765-9A7C-BFF04651A02D}"/>
              </a:ext>
            </a:extLst>
          </p:cNvPr>
          <p:cNvSpPr/>
          <p:nvPr/>
        </p:nvSpPr>
        <p:spPr>
          <a:xfrm>
            <a:off x="5810390" y="3139340"/>
            <a:ext cx="6665607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051">
              <a:defRPr/>
            </a:pPr>
            <a:r>
              <a:rPr lang="pl-PL" sz="2399" b="1" kern="0" dirty="0">
                <a:solidFill>
                  <a:schemeClr val="tx2"/>
                </a:solidFill>
                <a:latin typeface="Arial"/>
              </a:rPr>
              <a:t>Wspólne Europejskie Przestrzenmie Danych</a:t>
            </a:r>
            <a:endParaRPr lang="fr-BE" sz="2399" b="1" kern="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51" name="Rounded Rectangle 56">
            <a:extLst>
              <a:ext uri="{FF2B5EF4-FFF2-40B4-BE49-F238E27FC236}">
                <a16:creationId xmlns:a16="http://schemas.microsoft.com/office/drawing/2014/main" id="{6FF93950-EEB5-445C-8B22-232CF1AF68F0}"/>
              </a:ext>
            </a:extLst>
          </p:cNvPr>
          <p:cNvSpPr/>
          <p:nvPr/>
        </p:nvSpPr>
        <p:spPr>
          <a:xfrm>
            <a:off x="316436" y="1895060"/>
            <a:ext cx="17664668" cy="1180049"/>
          </a:xfrm>
          <a:prstGeom prst="roundRect">
            <a:avLst>
              <a:gd name="adj" fmla="val 1715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01726" bIns="53979" numCol="1" rtlCol="0" anchor="t" anchorCtr="0"/>
          <a:lstStyle/>
          <a:p>
            <a:pPr algn="ctr" defTabSz="685526">
              <a:defRPr/>
            </a:pPr>
            <a:endParaRPr lang="en-GB" sz="2699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563281D-0B26-4A82-8AC8-FC32C5D916B7}"/>
              </a:ext>
            </a:extLst>
          </p:cNvPr>
          <p:cNvSpPr/>
          <p:nvPr/>
        </p:nvSpPr>
        <p:spPr>
          <a:xfrm>
            <a:off x="6419532" y="1860604"/>
            <a:ext cx="5447325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051">
              <a:defRPr/>
            </a:pPr>
            <a:r>
              <a:rPr lang="pl-PL" sz="2399" b="1" kern="0" dirty="0">
                <a:solidFill>
                  <a:schemeClr val="tx2"/>
                </a:solidFill>
                <a:latin typeface="Arial"/>
              </a:rPr>
              <a:t>Regulacje horyzontalne dot. danych</a:t>
            </a:r>
            <a:endParaRPr lang="fr-BE" sz="2399" b="1" kern="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53" name="Rounded Rectangle 56">
            <a:extLst>
              <a:ext uri="{FF2B5EF4-FFF2-40B4-BE49-F238E27FC236}">
                <a16:creationId xmlns:a16="http://schemas.microsoft.com/office/drawing/2014/main" id="{DBFC4AED-4809-4FB6-900B-8065EC561142}"/>
              </a:ext>
            </a:extLst>
          </p:cNvPr>
          <p:cNvSpPr/>
          <p:nvPr/>
        </p:nvSpPr>
        <p:spPr>
          <a:xfrm>
            <a:off x="310850" y="6298644"/>
            <a:ext cx="8801448" cy="1242927"/>
          </a:xfrm>
          <a:prstGeom prst="roundRect">
            <a:avLst>
              <a:gd name="adj" fmla="val 17159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01726" bIns="53979" numCol="2" rtlCol="0" anchor="b" anchorCtr="0"/>
          <a:lstStyle/>
          <a:p>
            <a:pPr marL="257072" indent="-257072" defTabSz="685526">
              <a:buFont typeface="Arial" panose="020B0604020202020204" pitchFamily="34" charset="0"/>
              <a:buChar char="•"/>
              <a:defRPr/>
            </a:pPr>
            <a:r>
              <a:rPr lang="pl-PL" sz="2099" kern="0" dirty="0">
                <a:solidFill>
                  <a:schemeClr val="tx2"/>
                </a:solidFill>
              </a:rPr>
              <a:t>Priorytet międzysektorowych standardów interoperacyjności</a:t>
            </a:r>
            <a:endParaRPr lang="pl-PL" sz="2099" kern="0" dirty="0">
              <a:solidFill>
                <a:schemeClr val="tx2"/>
              </a:solidFill>
              <a:latin typeface="Arial"/>
            </a:endParaRPr>
          </a:p>
          <a:p>
            <a:pPr marL="257072" indent="-257072" defTabSz="685526">
              <a:buFont typeface="Arial" panose="020B0604020202020204" pitchFamily="34" charset="0"/>
              <a:buChar char="•"/>
              <a:defRPr/>
            </a:pPr>
            <a:r>
              <a:rPr lang="pl-PL" sz="2099" kern="0" dirty="0">
                <a:solidFill>
                  <a:schemeClr val="tx2"/>
                </a:solidFill>
              </a:rPr>
              <a:t>Wytyczne dotyczące wspólnych europejskich przestrzeni danych</a:t>
            </a:r>
            <a:endParaRPr lang="en-GB" sz="2099" kern="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0F2E4E-D98B-4A00-99F1-4125B1E256C7}"/>
              </a:ext>
            </a:extLst>
          </p:cNvPr>
          <p:cNvSpPr/>
          <p:nvPr/>
        </p:nvSpPr>
        <p:spPr>
          <a:xfrm>
            <a:off x="1713805" y="6238946"/>
            <a:ext cx="5995552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051">
              <a:defRPr/>
            </a:pPr>
            <a:r>
              <a:rPr lang="pl-PL" sz="2399" b="1" kern="0" dirty="0">
                <a:solidFill>
                  <a:schemeClr val="tx2"/>
                </a:solidFill>
                <a:latin typeface="Arial"/>
              </a:rPr>
              <a:t>European Data Innovation Board</a:t>
            </a:r>
            <a:r>
              <a:rPr lang="en-GB" sz="2399" b="1" kern="0" dirty="0">
                <a:solidFill>
                  <a:schemeClr val="tx2"/>
                </a:solidFill>
                <a:latin typeface="Arial"/>
              </a:rPr>
              <a:t> (</a:t>
            </a:r>
            <a:r>
              <a:rPr lang="pl-PL" sz="2399" b="1" kern="0" dirty="0">
                <a:solidFill>
                  <a:schemeClr val="tx2"/>
                </a:solidFill>
                <a:latin typeface="Arial"/>
              </a:rPr>
              <a:t>EDIB</a:t>
            </a:r>
            <a:r>
              <a:rPr lang="en-GB" sz="2399" b="1" kern="0" dirty="0">
                <a:solidFill>
                  <a:schemeClr val="tx2"/>
                </a:solidFill>
                <a:latin typeface="Arial"/>
              </a:rPr>
              <a:t>)</a:t>
            </a:r>
            <a:endParaRPr lang="fr-BE" sz="2399" b="1" kern="0" dirty="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327666-CB2E-ECE6-5244-0F1EC95A8112}"/>
              </a:ext>
            </a:extLst>
          </p:cNvPr>
          <p:cNvGrpSpPr/>
          <p:nvPr/>
        </p:nvGrpSpPr>
        <p:grpSpPr>
          <a:xfrm flipH="1">
            <a:off x="16374428" y="3162279"/>
            <a:ext cx="1604031" cy="2983116"/>
            <a:chOff x="3219684" y="4361539"/>
            <a:chExt cx="2794071" cy="3269660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Freeform 59">
              <a:extLst>
                <a:ext uri="{FF2B5EF4-FFF2-40B4-BE49-F238E27FC236}">
                  <a16:creationId xmlns:a16="http://schemas.microsoft.com/office/drawing/2014/main" id="{E0F37CDE-B39E-AEB8-6436-27A1B94474C4}"/>
                </a:ext>
              </a:extLst>
            </p:cNvPr>
            <p:cNvSpPr/>
            <p:nvPr/>
          </p:nvSpPr>
          <p:spPr>
            <a:xfrm rot="16200000">
              <a:off x="2981890" y="4599333"/>
              <a:ext cx="3269660" cy="2794071"/>
            </a:xfrm>
            <a:custGeom>
              <a:avLst/>
              <a:gdLst>
                <a:gd name="connsiteX0" fmla="*/ 1339200 w 2678400"/>
                <a:gd name="connsiteY0" fmla="*/ 1535640 h 1535640"/>
                <a:gd name="connsiteX1" fmla="*/ 1157083 w 2678400"/>
                <a:gd name="connsiteY1" fmla="*/ 1366411 h 1535640"/>
                <a:gd name="connsiteX2" fmla="*/ 1248141 w 2678400"/>
                <a:gd name="connsiteY2" fmla="*/ 1366411 h 1535640"/>
                <a:gd name="connsiteX3" fmla="*/ 1248141 w 2678400"/>
                <a:gd name="connsiteY3" fmla="*/ 1198800 h 1535640"/>
                <a:gd name="connsiteX4" fmla="*/ 199804 w 2678400"/>
                <a:gd name="connsiteY4" fmla="*/ 1198800 h 1535640"/>
                <a:gd name="connsiteX5" fmla="*/ 0 w 2678400"/>
                <a:gd name="connsiteY5" fmla="*/ 998996 h 1535640"/>
                <a:gd name="connsiteX6" fmla="*/ 0 w 2678400"/>
                <a:gd name="connsiteY6" fmla="*/ 199804 h 1535640"/>
                <a:gd name="connsiteX7" fmla="*/ 199804 w 2678400"/>
                <a:gd name="connsiteY7" fmla="*/ 0 h 1535640"/>
                <a:gd name="connsiteX8" fmla="*/ 2478596 w 2678400"/>
                <a:gd name="connsiteY8" fmla="*/ 0 h 1535640"/>
                <a:gd name="connsiteX9" fmla="*/ 2678400 w 2678400"/>
                <a:gd name="connsiteY9" fmla="*/ 199804 h 1535640"/>
                <a:gd name="connsiteX10" fmla="*/ 2678400 w 2678400"/>
                <a:gd name="connsiteY10" fmla="*/ 998996 h 1535640"/>
                <a:gd name="connsiteX11" fmla="*/ 2478596 w 2678400"/>
                <a:gd name="connsiteY11" fmla="*/ 1198800 h 1535640"/>
                <a:gd name="connsiteX12" fmla="*/ 1430258 w 2678400"/>
                <a:gd name="connsiteY12" fmla="*/ 1198800 h 1535640"/>
                <a:gd name="connsiteX13" fmla="*/ 1430258 w 2678400"/>
                <a:gd name="connsiteY13" fmla="*/ 1366411 h 1535640"/>
                <a:gd name="connsiteX14" fmla="*/ 1521316 w 2678400"/>
                <a:gd name="connsiteY14" fmla="*/ 1366411 h 153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8400" h="1535640">
                  <a:moveTo>
                    <a:pt x="1339200" y="1535640"/>
                  </a:moveTo>
                  <a:lnTo>
                    <a:pt x="1157083" y="1366411"/>
                  </a:lnTo>
                  <a:lnTo>
                    <a:pt x="1248141" y="1366411"/>
                  </a:lnTo>
                  <a:lnTo>
                    <a:pt x="1248141" y="1198800"/>
                  </a:lnTo>
                  <a:lnTo>
                    <a:pt x="199804" y="1198800"/>
                  </a:lnTo>
                  <a:cubicBezTo>
                    <a:pt x="89455" y="1198800"/>
                    <a:pt x="0" y="1109345"/>
                    <a:pt x="0" y="998996"/>
                  </a:cubicBezTo>
                  <a:lnTo>
                    <a:pt x="0" y="199804"/>
                  </a:lnTo>
                  <a:cubicBezTo>
                    <a:pt x="0" y="89455"/>
                    <a:pt x="89455" y="0"/>
                    <a:pt x="199804" y="0"/>
                  </a:cubicBezTo>
                  <a:lnTo>
                    <a:pt x="2478596" y="0"/>
                  </a:lnTo>
                  <a:cubicBezTo>
                    <a:pt x="2588945" y="0"/>
                    <a:pt x="2678400" y="89455"/>
                    <a:pt x="2678400" y="199804"/>
                  </a:cubicBezTo>
                  <a:lnTo>
                    <a:pt x="2678400" y="998996"/>
                  </a:lnTo>
                  <a:cubicBezTo>
                    <a:pt x="2678400" y="1109345"/>
                    <a:pt x="2588945" y="1198800"/>
                    <a:pt x="2478596" y="1198800"/>
                  </a:cubicBezTo>
                  <a:lnTo>
                    <a:pt x="1430258" y="1198800"/>
                  </a:lnTo>
                  <a:lnTo>
                    <a:pt x="1430258" y="1366411"/>
                  </a:lnTo>
                  <a:lnTo>
                    <a:pt x="1521316" y="1366411"/>
                  </a:lnTo>
                  <a:close/>
                </a:path>
              </a:pathLst>
            </a:custGeom>
            <a:grp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051">
                <a:defRPr/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1" name="Rounded Rectangle 60">
              <a:extLst>
                <a:ext uri="{FF2B5EF4-FFF2-40B4-BE49-F238E27FC236}">
                  <a16:creationId xmlns:a16="http://schemas.microsoft.com/office/drawing/2014/main" id="{FDF36541-FFCB-D20D-ADCE-248BA850FBC2}"/>
                </a:ext>
              </a:extLst>
            </p:cNvPr>
            <p:cNvSpPr/>
            <p:nvPr/>
          </p:nvSpPr>
          <p:spPr>
            <a:xfrm>
              <a:off x="3258705" y="4599038"/>
              <a:ext cx="2065074" cy="2601665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137105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500" kern="0" dirty="0">
                  <a:solidFill>
                    <a:srgbClr val="4D4D4D"/>
                  </a:solidFill>
                </a:rPr>
                <a:t>Dane o wysokiej wartości z sektora publicz-nego</a:t>
              </a:r>
            </a:p>
            <a:p>
              <a:pPr algn="ctr" defTabSz="137105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srgbClr val="4D4D4D"/>
                </a:solidFill>
                <a:latin typeface="Arial"/>
              </a:endParaRPr>
            </a:p>
            <a:p>
              <a:pPr algn="ctr" defTabSz="1371051">
                <a:defRPr/>
              </a:pPr>
              <a:r>
                <a:rPr lang="en-GB" sz="1500" dirty="0">
                  <a:solidFill>
                    <a:srgbClr val="034EA3"/>
                  </a:solidFill>
                  <a:latin typeface="Arial"/>
                </a:rPr>
                <a:t>d</a:t>
              </a:r>
              <a:r>
                <a:rPr lang="en-NL" sz="1500" dirty="0">
                  <a:solidFill>
                    <a:srgbClr val="034EA3"/>
                  </a:solidFill>
                  <a:latin typeface="Arial"/>
                </a:rPr>
                <a:t>ata.</a:t>
              </a:r>
              <a:endParaRPr lang="fr-BE" sz="1500" dirty="0">
                <a:solidFill>
                  <a:srgbClr val="034EA3"/>
                </a:solidFill>
                <a:latin typeface="Arial"/>
              </a:endParaRPr>
            </a:p>
            <a:p>
              <a:pPr algn="ctr" defTabSz="1371051">
                <a:defRPr/>
              </a:pPr>
              <a:r>
                <a:rPr lang="en-NL" sz="1500" dirty="0">
                  <a:solidFill>
                    <a:srgbClr val="034EA3"/>
                  </a:solidFill>
                  <a:latin typeface="Arial"/>
                </a:rPr>
                <a:t>europa.</a:t>
              </a:r>
              <a:endParaRPr lang="fr-BE" sz="1500" dirty="0">
                <a:solidFill>
                  <a:srgbClr val="034EA3"/>
                </a:solidFill>
                <a:latin typeface="Arial"/>
              </a:endParaRPr>
            </a:p>
            <a:p>
              <a:pPr algn="ctr" defTabSz="1371051">
                <a:defRPr/>
              </a:pPr>
              <a:r>
                <a:rPr lang="en-NL" sz="1500" dirty="0">
                  <a:solidFill>
                    <a:srgbClr val="034EA3"/>
                  </a:solidFill>
                  <a:latin typeface="Arial"/>
                </a:rPr>
                <a:t>eu</a:t>
              </a:r>
            </a:p>
          </p:txBody>
        </p:sp>
      </p:grpSp>
      <p:sp>
        <p:nvSpPr>
          <p:cNvPr id="55" name="Rounded Rectangle 62">
            <a:extLst>
              <a:ext uri="{FF2B5EF4-FFF2-40B4-BE49-F238E27FC236}">
                <a16:creationId xmlns:a16="http://schemas.microsoft.com/office/drawing/2014/main" id="{45B79517-9006-4202-A5B0-B07C182A4289}"/>
              </a:ext>
            </a:extLst>
          </p:cNvPr>
          <p:cNvSpPr/>
          <p:nvPr/>
        </p:nvSpPr>
        <p:spPr>
          <a:xfrm>
            <a:off x="673525" y="2522084"/>
            <a:ext cx="2480408" cy="38303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pl-PL" sz="2099" kern="0" dirty="0">
                <a:solidFill>
                  <a:srgbClr val="C00000"/>
                </a:solidFill>
                <a:latin typeface="Arial"/>
              </a:rPr>
              <a:t>Data Act</a:t>
            </a:r>
            <a:endParaRPr lang="en-GB" sz="2099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6" name="Rounded Rectangle 62">
            <a:extLst>
              <a:ext uri="{FF2B5EF4-FFF2-40B4-BE49-F238E27FC236}">
                <a16:creationId xmlns:a16="http://schemas.microsoft.com/office/drawing/2014/main" id="{03031B44-367A-49D8-83A6-C3FCD55DD05A}"/>
              </a:ext>
            </a:extLst>
          </p:cNvPr>
          <p:cNvSpPr/>
          <p:nvPr/>
        </p:nvSpPr>
        <p:spPr>
          <a:xfrm>
            <a:off x="3352097" y="2508374"/>
            <a:ext cx="2850342" cy="38303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pl-PL" sz="2099" kern="0" dirty="0">
                <a:solidFill>
                  <a:srgbClr val="C00000"/>
                </a:solidFill>
                <a:latin typeface="Arial"/>
              </a:rPr>
              <a:t>Data Governance Act</a:t>
            </a:r>
            <a:endParaRPr lang="en-GB" sz="2099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7" name="Rounded Rectangle 62">
            <a:extLst>
              <a:ext uri="{FF2B5EF4-FFF2-40B4-BE49-F238E27FC236}">
                <a16:creationId xmlns:a16="http://schemas.microsoft.com/office/drawing/2014/main" id="{19616975-5664-4246-8BC8-1E0189F47736}"/>
              </a:ext>
            </a:extLst>
          </p:cNvPr>
          <p:cNvSpPr/>
          <p:nvPr/>
        </p:nvSpPr>
        <p:spPr>
          <a:xfrm>
            <a:off x="6400604" y="2514182"/>
            <a:ext cx="2850342" cy="38303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pl-PL" sz="2099" kern="0" dirty="0">
                <a:solidFill>
                  <a:srgbClr val="C00000"/>
                </a:solidFill>
                <a:latin typeface="Arial"/>
              </a:rPr>
              <a:t>Open Data Directive</a:t>
            </a:r>
            <a:endParaRPr lang="en-GB" sz="2099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8" name="Rounded Rectangle 62">
            <a:extLst>
              <a:ext uri="{FF2B5EF4-FFF2-40B4-BE49-F238E27FC236}">
                <a16:creationId xmlns:a16="http://schemas.microsoft.com/office/drawing/2014/main" id="{223E3917-F25F-4D19-A9CD-EF8649782182}"/>
              </a:ext>
            </a:extLst>
          </p:cNvPr>
          <p:cNvSpPr/>
          <p:nvPr/>
        </p:nvSpPr>
        <p:spPr>
          <a:xfrm>
            <a:off x="9448664" y="2514182"/>
            <a:ext cx="3646793" cy="38303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pl-PL" sz="2099" kern="0" dirty="0">
                <a:solidFill>
                  <a:srgbClr val="C00000"/>
                </a:solidFill>
                <a:latin typeface="Arial"/>
              </a:rPr>
              <a:t>Free Flow of Data Regulation</a:t>
            </a:r>
            <a:endParaRPr lang="en-GB" sz="2099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0" name="Rounded Rectangle 62">
            <a:extLst>
              <a:ext uri="{FF2B5EF4-FFF2-40B4-BE49-F238E27FC236}">
                <a16:creationId xmlns:a16="http://schemas.microsoft.com/office/drawing/2014/main" id="{39C99856-1994-421F-9072-0DD6C57CD5C3}"/>
              </a:ext>
            </a:extLst>
          </p:cNvPr>
          <p:cNvSpPr/>
          <p:nvPr/>
        </p:nvSpPr>
        <p:spPr>
          <a:xfrm>
            <a:off x="13293384" y="2526683"/>
            <a:ext cx="1971138" cy="38303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pl-PL" sz="2099" kern="0" dirty="0">
                <a:solidFill>
                  <a:srgbClr val="C00000"/>
                </a:solidFill>
                <a:latin typeface="Arial"/>
              </a:rPr>
              <a:t>GDPR</a:t>
            </a:r>
            <a:endParaRPr lang="en-GB" sz="2099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1" name="Rounded Rectangle 62">
            <a:extLst>
              <a:ext uri="{FF2B5EF4-FFF2-40B4-BE49-F238E27FC236}">
                <a16:creationId xmlns:a16="http://schemas.microsoft.com/office/drawing/2014/main" id="{51253210-22E2-4B24-A83B-A7A4CBD84F13}"/>
              </a:ext>
            </a:extLst>
          </p:cNvPr>
          <p:cNvSpPr/>
          <p:nvPr/>
        </p:nvSpPr>
        <p:spPr>
          <a:xfrm>
            <a:off x="15455343" y="2530318"/>
            <a:ext cx="1971138" cy="38303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53979" tIns="161937" rIns="53979" bIns="161937" rtlCol="0" anchor="ctr"/>
          <a:lstStyle/>
          <a:p>
            <a:pPr algn="ctr" defTabSz="1371051">
              <a:defRPr/>
            </a:pPr>
            <a:r>
              <a:rPr lang="pl-PL" sz="2099" kern="0" dirty="0">
                <a:solidFill>
                  <a:srgbClr val="C00000"/>
                </a:solidFill>
                <a:latin typeface="Arial"/>
              </a:rPr>
              <a:t>...</a:t>
            </a:r>
            <a:endParaRPr lang="en-GB" sz="2099" kern="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0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FF92238-E27F-42C1-BAF2-D204AD9C3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0856" y="331813"/>
            <a:ext cx="16733463" cy="863663"/>
          </a:xfrm>
        </p:spPr>
        <p:txBody>
          <a:bodyPr/>
          <a:lstStyle/>
          <a:p>
            <a:r>
              <a:rPr lang="pl-PL" dirty="0"/>
              <a:t>Czym jest przestrzeń danych</a:t>
            </a:r>
            <a:r>
              <a:rPr lang="en-US" dirty="0"/>
              <a:t>?</a:t>
            </a:r>
            <a:r>
              <a:rPr lang="pl-PL" dirty="0"/>
              <a:t> (definicja DSSC)</a:t>
            </a:r>
            <a:endParaRPr lang="de-DE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7B9195D-4C79-4642-9844-2C378741C2BD}"/>
              </a:ext>
            </a:extLst>
          </p:cNvPr>
          <p:cNvSpPr txBox="1">
            <a:spLocks/>
          </p:cNvSpPr>
          <p:nvPr/>
        </p:nvSpPr>
        <p:spPr>
          <a:xfrm>
            <a:off x="1678028" y="1872871"/>
            <a:ext cx="15384108" cy="431747"/>
          </a:xfrm>
          <a:prstGeom prst="rect">
            <a:avLst/>
          </a:prstGeom>
        </p:spPr>
        <p:txBody>
          <a:bodyPr/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700" i="1" dirty="0">
                <a:solidFill>
                  <a:srgbClr val="111111"/>
                </a:solidFill>
                <a:latin typeface="Open Sans" panose="020B0606030504020204" pitchFamily="34" charset="0"/>
              </a:rPr>
              <a:t>Rozproszony system z ustalonymi jednolitymi </a:t>
            </a:r>
            <a:r>
              <a:rPr lang="pl-PL" sz="2700" b="1" i="1" dirty="0">
                <a:solidFill>
                  <a:srgbClr val="111111"/>
                </a:solidFill>
                <a:latin typeface="Open Sans" panose="020B0606030504020204" pitchFamily="34" charset="0"/>
              </a:rPr>
              <a:t>regułami zarządzania</a:t>
            </a:r>
            <a:r>
              <a:rPr lang="pl-PL" sz="2700" i="1" dirty="0">
                <a:solidFill>
                  <a:srgbClr val="111111"/>
                </a:solidFill>
                <a:latin typeface="Open Sans" panose="020B0606030504020204" pitchFamily="34" charset="0"/>
              </a:rPr>
              <a:t>, który umożliwia </a:t>
            </a:r>
            <a:r>
              <a:rPr lang="pl-PL" sz="2700" b="1" i="1" dirty="0">
                <a:solidFill>
                  <a:srgbClr val="111111"/>
                </a:solidFill>
                <a:latin typeface="Open Sans" panose="020B0606030504020204" pitchFamily="34" charset="0"/>
              </a:rPr>
              <a:t>bezpieczną wymianę danych</a:t>
            </a:r>
            <a:r>
              <a:rPr lang="pl-PL" sz="2700" i="1" dirty="0">
                <a:solidFill>
                  <a:srgbClr val="111111"/>
                </a:solidFill>
                <a:latin typeface="Open Sans" panose="020B0606030504020204" pitchFamily="34" charset="0"/>
              </a:rPr>
              <a:t> między </a:t>
            </a:r>
            <a:r>
              <a:rPr lang="pl-PL" sz="2700" b="1" i="1" dirty="0">
                <a:solidFill>
                  <a:srgbClr val="111111"/>
                </a:solidFill>
                <a:latin typeface="Open Sans" panose="020B0606030504020204" pitchFamily="34" charset="0"/>
              </a:rPr>
              <a:t>uczestnikami</a:t>
            </a:r>
            <a:r>
              <a:rPr lang="pl-PL" sz="2700" i="1" dirty="0">
                <a:solidFill>
                  <a:srgbClr val="111111"/>
                </a:solidFill>
                <a:latin typeface="Open Sans" panose="020B0606030504020204" pitchFamily="34" charset="0"/>
              </a:rPr>
              <a:t>, przy jednoczesnym wsparciu dla </a:t>
            </a:r>
            <a:r>
              <a:rPr lang="pl-PL" sz="2700" b="1" i="1" dirty="0">
                <a:solidFill>
                  <a:srgbClr val="111111"/>
                </a:solidFill>
                <a:latin typeface="Open Sans" panose="020B0606030504020204" pitchFamily="34" charset="0"/>
              </a:rPr>
              <a:t>zaufania i suwerenności danych</a:t>
            </a:r>
            <a:r>
              <a:rPr lang="pl-PL" sz="2700" i="1" dirty="0">
                <a:solidFill>
                  <a:srgbClr val="111111"/>
                </a:solidFill>
                <a:latin typeface="Open Sans" panose="020B0606030504020204" pitchFamily="34" charset="0"/>
              </a:rPr>
              <a:t>*. Przestrzeń danych może być wdrażana jako system jednolity lub rozproszony (federacja) i realizuje co najmniej jeden model wykorzystania.</a:t>
            </a:r>
            <a:endParaRPr lang="pl-PL" sz="2699" i="1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marL="0" indent="0" algn="just">
              <a:spcBef>
                <a:spcPts val="900"/>
              </a:spcBef>
              <a:buNone/>
            </a:pPr>
            <a:r>
              <a:rPr lang="en-US" sz="1500" b="1" dirty="0"/>
              <a:t>*</a:t>
            </a:r>
            <a:r>
              <a:rPr lang="pl-PL" sz="1500" b="1" dirty="0"/>
              <a:t>Suwerenność</a:t>
            </a:r>
            <a:r>
              <a:rPr lang="en-US" sz="1500" dirty="0"/>
              <a:t> =  </a:t>
            </a:r>
            <a:r>
              <a:rPr lang="pl-PL" sz="1500" dirty="0"/>
              <a:t>przestrzeganie zasad korzystania z danych określonych przez właściciela danych</a:t>
            </a: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094140C8-5AD8-4322-9C73-292CE2889093}"/>
              </a:ext>
            </a:extLst>
          </p:cNvPr>
          <p:cNvSpPr/>
          <p:nvPr/>
        </p:nvSpPr>
        <p:spPr>
          <a:xfrm>
            <a:off x="1225867" y="1926117"/>
            <a:ext cx="545069" cy="1710021"/>
          </a:xfrm>
          <a:prstGeom prst="leftBracket">
            <a:avLst>
              <a:gd name="adj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99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B042D025-6B5E-47B5-A5D4-9D56A27C6803}"/>
              </a:ext>
            </a:extLst>
          </p:cNvPr>
          <p:cNvSpPr/>
          <p:nvPr/>
        </p:nvSpPr>
        <p:spPr>
          <a:xfrm rot="10800000">
            <a:off x="16789600" y="1990442"/>
            <a:ext cx="545069" cy="1710021"/>
          </a:xfrm>
          <a:prstGeom prst="leftBracket">
            <a:avLst>
              <a:gd name="adj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99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5F5B05-E022-4717-85C4-5A820F44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415" y="4085390"/>
            <a:ext cx="13307174" cy="47260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FBC96F-1C6F-435B-8439-6231226990FA}"/>
              </a:ext>
            </a:extLst>
          </p:cNvPr>
          <p:cNvCxnSpPr>
            <a:cxnSpLocks/>
          </p:cNvCxnSpPr>
          <p:nvPr/>
        </p:nvCxnSpPr>
        <p:spPr>
          <a:xfrm>
            <a:off x="1685175" y="3845676"/>
            <a:ext cx="14917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C1B564-BBAF-49C3-BB04-B06C82E014FA}"/>
              </a:ext>
            </a:extLst>
          </p:cNvPr>
          <p:cNvCxnSpPr>
            <a:cxnSpLocks/>
          </p:cNvCxnSpPr>
          <p:nvPr/>
        </p:nvCxnSpPr>
        <p:spPr>
          <a:xfrm>
            <a:off x="1685175" y="9171734"/>
            <a:ext cx="14917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A79DF8A-F95E-4A05-A5F6-FEFBE0831181}"/>
              </a:ext>
            </a:extLst>
          </p:cNvPr>
          <p:cNvSpPr txBox="1"/>
          <p:nvPr/>
        </p:nvSpPr>
        <p:spPr>
          <a:xfrm>
            <a:off x="2717072" y="4010289"/>
            <a:ext cx="3923446" cy="569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5160"/>
              </a:lnSpc>
            </a:pPr>
            <a:r>
              <a:rPr lang="pl-PL" sz="2100" b="1" dirty="0">
                <a:solidFill>
                  <a:srgbClr val="C00000"/>
                </a:solidFill>
                <a:latin typeface="Franklin Gothic Book" panose="020B0502020104020203"/>
                <a:cs typeface="Segoe UI"/>
                <a:sym typeface="Arial"/>
              </a:rPr>
              <a:t>Dwustronna wymiana danych (1:1)</a:t>
            </a:r>
            <a:endParaRPr kumimoji="1" lang="en-US" sz="2100" dirty="0" err="1">
              <a:solidFill>
                <a:srgbClr val="C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29B2A-CF9F-4CF6-ABFA-16EED3D02E6A}"/>
              </a:ext>
            </a:extLst>
          </p:cNvPr>
          <p:cNvSpPr txBox="1"/>
          <p:nvPr/>
        </p:nvSpPr>
        <p:spPr>
          <a:xfrm>
            <a:off x="7097330" y="4205976"/>
            <a:ext cx="407169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100" b="1" dirty="0">
                <a:solidFill>
                  <a:srgbClr val="C00000"/>
                </a:solidFill>
                <a:latin typeface="Franklin Gothic Book" panose="020B0502020104020203"/>
                <a:cs typeface="Segoe UI"/>
                <a:sym typeface="Arial"/>
              </a:rPr>
              <a:t>Udostępnianie danych w zamkniętej społeczności (wybrani z wybranymi)</a:t>
            </a:r>
            <a:endParaRPr kumimoji="1" lang="en-US" sz="2100" dirty="0" err="1">
              <a:solidFill>
                <a:srgbClr val="C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3A331-E815-433C-BCB9-EBF32685A2DB}"/>
              </a:ext>
            </a:extLst>
          </p:cNvPr>
          <p:cNvSpPr txBox="1"/>
          <p:nvPr/>
        </p:nvSpPr>
        <p:spPr>
          <a:xfrm>
            <a:off x="11477588" y="4205975"/>
            <a:ext cx="407169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100" b="1" dirty="0">
                <a:solidFill>
                  <a:srgbClr val="C00000"/>
                </a:solidFill>
                <a:latin typeface="Franklin Gothic Book" panose="020B0502020104020203"/>
                <a:cs typeface="Segoe UI"/>
                <a:sym typeface="Arial"/>
              </a:rPr>
              <a:t>Zdecentralizowany i dynamiczny ekosystem danych (wielu do wielu)</a:t>
            </a:r>
            <a:endParaRPr kumimoji="1" lang="en-US" sz="2100" dirty="0" err="1">
              <a:solidFill>
                <a:srgbClr val="C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3421470-A4CE-4FBC-925E-EB5C8BC59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510539"/>
            <a:ext cx="16104669" cy="149010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Założenia przestrzeni danych</a:t>
            </a:r>
          </a:p>
          <a:p>
            <a:r>
              <a:rPr lang="pl-PL" sz="2699" i="1" dirty="0"/>
              <a:t>Łączenie wszelkiego rodzaju punktów końcowych z danymi (IDSA)</a:t>
            </a:r>
            <a:endParaRPr lang="en-US" sz="2699" i="1" dirty="0"/>
          </a:p>
        </p:txBody>
      </p:sp>
      <p:pic>
        <p:nvPicPr>
          <p:cNvPr id="4" name="officeArt object" descr="A diagram of a network&#10;&#10;Description automatically generated">
            <a:extLst>
              <a:ext uri="{FF2B5EF4-FFF2-40B4-BE49-F238E27FC236}">
                <a16:creationId xmlns:a16="http://schemas.microsoft.com/office/drawing/2014/main" id="{07FC8AF5-70EE-4CFC-A3CD-EDB88A61E8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08082" y="4028705"/>
            <a:ext cx="7831725" cy="57477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BAEB20-0842-47B2-9B13-0A2976A9C9E8}"/>
              </a:ext>
            </a:extLst>
          </p:cNvPr>
          <p:cNvSpPr txBox="1"/>
          <p:nvPr/>
        </p:nvSpPr>
        <p:spPr>
          <a:xfrm>
            <a:off x="849087" y="6103076"/>
            <a:ext cx="849085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b="1" dirty="0"/>
              <a:t>Logiczna koncepcja dwóch przestrzeni danych w propozycji standardu ISO/IEC 20151</a:t>
            </a:r>
            <a:r>
              <a:rPr lang="en-US" sz="2400" b="1" dirty="0"/>
              <a:t>.</a:t>
            </a:r>
            <a:endParaRPr lang="pl-PL" sz="2400" b="1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l-PL" sz="2400" dirty="0"/>
              <a:t>Przestrzeń</a:t>
            </a:r>
            <a:r>
              <a:rPr lang="en-US" sz="2400" dirty="0"/>
              <a:t> 01 </a:t>
            </a:r>
            <a:r>
              <a:rPr lang="pl-PL" sz="2400" dirty="0"/>
              <a:t>zawiera</a:t>
            </a:r>
            <a:r>
              <a:rPr lang="en-US" sz="2400" dirty="0"/>
              <a:t> 7 </a:t>
            </a:r>
            <a:r>
              <a:rPr lang="pl-PL" sz="2400" dirty="0"/>
              <a:t>uczestników</a:t>
            </a:r>
            <a:r>
              <a:rPr lang="en-US" sz="2400" dirty="0"/>
              <a:t> (A,B,C,D,E,F,H), </a:t>
            </a:r>
            <a:r>
              <a:rPr lang="pl-PL" sz="2400" dirty="0"/>
              <a:t>zaś Przestrzeń</a:t>
            </a:r>
            <a:r>
              <a:rPr lang="en-US" sz="2400" dirty="0"/>
              <a:t> 02 </a:t>
            </a:r>
            <a:r>
              <a:rPr lang="pl-PL" sz="2400" dirty="0"/>
              <a:t>skłąda się z</a:t>
            </a:r>
            <a:r>
              <a:rPr lang="en-US" sz="2400" dirty="0"/>
              <a:t> 3 </a:t>
            </a:r>
            <a:r>
              <a:rPr lang="pl-PL" sz="2400" dirty="0"/>
              <a:t>uczestników</a:t>
            </a:r>
            <a:r>
              <a:rPr lang="en-US" sz="2400" dirty="0"/>
              <a:t> (G,B,F).</a:t>
            </a:r>
            <a:endParaRPr lang="pl-PL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l-PL" sz="2400" dirty="0"/>
              <a:t>Uczestnicy</a:t>
            </a:r>
            <a:r>
              <a:rPr lang="en-US" sz="2400" dirty="0"/>
              <a:t> B </a:t>
            </a:r>
            <a:r>
              <a:rPr lang="pl-PL" sz="2400" dirty="0"/>
              <a:t>i</a:t>
            </a:r>
            <a:r>
              <a:rPr lang="en-US" sz="2400" dirty="0"/>
              <a:t> F </a:t>
            </a:r>
            <a:r>
              <a:rPr lang="pl-PL" sz="2400" dirty="0"/>
              <a:t>mogą operować także w Przestrzeni</a:t>
            </a:r>
            <a:r>
              <a:rPr lang="en-US" sz="2400" dirty="0"/>
              <a:t> 01 </a:t>
            </a:r>
            <a:r>
              <a:rPr lang="pl-PL" sz="2400" dirty="0"/>
              <a:t>i jednocześnie w obu przestrzeniach danych</a:t>
            </a:r>
            <a:r>
              <a:rPr lang="en-US" sz="2400" dirty="0"/>
              <a:t>.</a:t>
            </a:r>
            <a:endParaRPr lang="pl-PL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l-PL" sz="2400" dirty="0"/>
              <a:t>Uczestnik</a:t>
            </a:r>
            <a:r>
              <a:rPr lang="en-US" sz="2400" dirty="0"/>
              <a:t> K </a:t>
            </a:r>
            <a:r>
              <a:rPr lang="pl-PL" sz="2400" dirty="0"/>
              <a:t>nie należy do żadnej przestrzeni danych</a:t>
            </a:r>
            <a:r>
              <a:rPr lang="en-US" sz="2400" dirty="0"/>
              <a:t>, </a:t>
            </a:r>
            <a:r>
              <a:rPr lang="pl-PL" sz="2400" dirty="0"/>
              <a:t>co nie uniemożłiwia mu wymiany danych</a:t>
            </a:r>
            <a:r>
              <a:rPr lang="en-US" sz="2400" dirty="0"/>
              <a:t> </a:t>
            </a:r>
            <a:r>
              <a:rPr lang="pl-PL" sz="2400" dirty="0"/>
              <a:t>z użytkownikiem E, ale nie na podstawie zasad i umów obowiązujących w Przestrzeni 01.</a:t>
            </a:r>
            <a:endParaRPr kumimoji="1" lang="en-US" sz="2400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E631B-5D7B-4C62-856F-D817F274335D}"/>
              </a:ext>
            </a:extLst>
          </p:cNvPr>
          <p:cNvSpPr txBox="1"/>
          <p:nvPr/>
        </p:nvSpPr>
        <p:spPr>
          <a:xfrm>
            <a:off x="1116330" y="2519599"/>
            <a:ext cx="16923477" cy="2539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pl-PL" sz="33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Suma wszystkich punktów końcowych, które mogą udostępniać sobie wzajemnie dane.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pl-PL" sz="3300" dirty="0">
                <a:solidFill>
                  <a:srgbClr val="C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Federacyjna architektura danych:</a:t>
            </a:r>
            <a:r>
              <a:rPr kumimoji="1" lang="pl-PL" sz="3300" dirty="0">
                <a:ea typeface="Microsoft YaHei" panose="020B0503020204020204" pitchFamily="34" charset="-122"/>
                <a:cs typeface="Arial" panose="020B0604020202020204" pitchFamily="34" charset="0"/>
              </a:rPr>
              <a:t> brak migracji danych, pozostawianie ich u źródła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pl-PL" sz="3300" dirty="0">
                <a:solidFill>
                  <a:srgbClr val="C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Interoperacyjność i przenośność: </a:t>
            </a:r>
            <a:r>
              <a:rPr kumimoji="1" lang="pl-PL" sz="33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brak silosów, brak uzależnienia od dostawcy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pl-PL" sz="3300" dirty="0">
                <a:solidFill>
                  <a:srgbClr val="C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Suwerenność danych</a:t>
            </a:r>
            <a:r>
              <a:rPr kumimoji="1" lang="pl-PL" sz="33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z </a:t>
            </a:r>
            <a:r>
              <a:rPr kumimoji="1" lang="pl-PL" sz="3300" dirty="0">
                <a:solidFill>
                  <a:srgbClr val="C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możliwością monitorowania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pl-PL" sz="3300" dirty="0">
                <a:solidFill>
                  <a:srgbClr val="C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Zaufani</a:t>
            </a:r>
            <a:r>
              <a:rPr kumimoji="1" lang="pl-PL" sz="33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uczestnicy</a:t>
            </a:r>
            <a:endParaRPr kumimoji="1" lang="en-US" sz="3300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3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FF92238-E27F-42C1-BAF2-D204AD9C3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225" y="545356"/>
            <a:ext cx="16733463" cy="863663"/>
          </a:xfrm>
        </p:spPr>
        <p:txBody>
          <a:bodyPr/>
          <a:lstStyle/>
          <a:p>
            <a:r>
              <a:rPr lang="en-US" dirty="0"/>
              <a:t>Role </a:t>
            </a:r>
            <a:r>
              <a:rPr lang="pl-PL" dirty="0"/>
              <a:t>i korzyści</a:t>
            </a:r>
            <a:r>
              <a:rPr lang="en-US" dirty="0"/>
              <a:t> </a:t>
            </a:r>
            <a:r>
              <a:rPr lang="pl-PL" dirty="0"/>
              <a:t>dla uczestników przestrzeni danych</a:t>
            </a:r>
            <a:endParaRPr lang="en-US" dirty="0"/>
          </a:p>
          <a:p>
            <a:endParaRPr lang="de-DE" dirty="0"/>
          </a:p>
        </p:txBody>
      </p:sp>
      <p:graphicFrame>
        <p:nvGraphicFramePr>
          <p:cNvPr id="15" name="Tabelle 8">
            <a:extLst>
              <a:ext uri="{FF2B5EF4-FFF2-40B4-BE49-F238E27FC236}">
                <a16:creationId xmlns:a16="http://schemas.microsoft.com/office/drawing/2014/main" id="{1FAFD966-10C8-44A3-B08D-CC49A6122206}"/>
              </a:ext>
            </a:extLst>
          </p:cNvPr>
          <p:cNvGraphicFramePr>
            <a:graphicFrameLocks noGrp="1"/>
          </p:cNvGraphicFramePr>
          <p:nvPr/>
        </p:nvGraphicFramePr>
        <p:xfrm>
          <a:off x="7792546" y="1989573"/>
          <a:ext cx="9964454" cy="7392954"/>
        </p:xfrm>
        <a:graphic>
          <a:graphicData uri="http://schemas.openxmlformats.org/drawingml/2006/table">
            <a:tbl>
              <a:tblPr firstRow="1" bandRow="1"/>
              <a:tblGrid>
                <a:gridCol w="151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5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56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GB" sz="1700" dirty="0" err="1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Rol</a:t>
                      </a: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a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137106" marR="137106" marT="68553" marB="68553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M</a:t>
                      </a:r>
                      <a:r>
                        <a:rPr lang="en-GB" sz="1700" dirty="0" err="1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odel</a:t>
                      </a: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 biznesowy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137106" marR="137106" marT="68553" marB="68553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b="1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Korzyści z przestrzeni danych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137106" marR="137106" marT="68553" marB="68553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2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Dostawca danych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indent="-285750"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latin typeface="Open Sans"/>
                          <a:ea typeface="Open Sans"/>
                          <a:cs typeface="Open Sans"/>
                        </a:rPr>
                        <a:t>Specyfika sektorowa</a:t>
                      </a:r>
                      <a:endParaRPr sz="3000" dirty="0"/>
                    </a:p>
                    <a:p>
                      <a:pPr marL="285750" indent="-285750"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latin typeface="Open Sans"/>
                          <a:ea typeface="Open Sans"/>
                          <a:cs typeface="Open Sans"/>
                        </a:rPr>
                        <a:t>Biznes oparty na danych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Distribution/sales channel for data</a:t>
                      </a:r>
                      <a:endParaRPr sz="3000" dirty="0"/>
                    </a:p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Means for data sharing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8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Dostawca aplikacji z danymi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Usługi danych o wartości dodanej (np. jakość danych, pakietowanie)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Kanał dystrybucji dla aplikacji</a:t>
                      </a:r>
                    </a:p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Marketing, zapewnienie jakości itp.</a:t>
                      </a:r>
                    </a:p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Korzystanie z usług infrastrukturalnych</a:t>
                      </a:r>
                      <a:endParaRPr sz="3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8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Dostawca aplikacji biznesowej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Usługa oprogramowania o wartości dodanej (np. inteligentne parkowanie)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endParaRPr lang="en-GB" sz="12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34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Użytkownik aplikacji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Zwykle specyficzne dla sektora (np. podróżny)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Redukcja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kosztów</a:t>
                      </a:r>
                      <a:endParaRPr lang="pl-PL" sz="17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Przejrzystość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i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zgodność</a:t>
                      </a:r>
                      <a:endParaRPr lang="pl-PL" sz="17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Innowacja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34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Użytkownik danych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Zwykle specyficzne dla sektora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(</a:t>
                      </a: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np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. smart city)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l" defTabSz="914400">
                        <a:buFont typeface="Symbol"/>
                        <a:buChar char="-"/>
                        <a:defRPr/>
                      </a:pPr>
                      <a:endParaRPr lang="en-GB" sz="120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48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pl-PL" sz="1700" dirty="0">
                          <a:solidFill>
                            <a:schemeClr val="tx2"/>
                          </a:solidFill>
                          <a:latin typeface="Open Sans"/>
                          <a:ea typeface="Open Sans"/>
                          <a:cs typeface="Open Sans"/>
                        </a:rPr>
                        <a:t>Dostawca infrastruktury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Usługi w chmurze i infrastrukturalne</a:t>
                      </a:r>
                    </a:p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Usługi integracyjne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Dostęp do rynku</a:t>
                      </a:r>
                    </a:p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Potencjał cross- i up-sellingu</a:t>
                      </a:r>
                    </a:p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Potencjał skalowania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148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pl-PL" sz="1700" dirty="0">
                          <a:latin typeface="Open Sans"/>
                          <a:ea typeface="Open Sans"/>
                          <a:cs typeface="Open Sans"/>
                        </a:rPr>
                        <a:t>Właściciel przestrzeni danych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en-GB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Pośrednik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en-GB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udostępniania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en-GB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danych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pl-PL" sz="1700" dirty="0"/>
                        <a:t>Model biznesowy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294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GB" sz="1700" dirty="0">
                          <a:latin typeface="Open Sans"/>
                          <a:ea typeface="Open Sans"/>
                          <a:cs typeface="Open Sans"/>
                        </a:rPr>
                        <a:t>Operator </a:t>
                      </a:r>
                      <a:r>
                        <a:rPr lang="pl-PL" sz="1700" dirty="0">
                          <a:latin typeface="Open Sans"/>
                          <a:ea typeface="Open Sans"/>
                          <a:cs typeface="Open Sans"/>
                        </a:rPr>
                        <a:t>przestrzeni danych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en-GB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Dostawca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en-GB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usług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en-GB" sz="1700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informatycznych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Powtarzające się przychody z usług oprogramowania</a:t>
                      </a:r>
                    </a:p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-"/>
                        <a:defRPr/>
                      </a:pPr>
                      <a:r>
                        <a:rPr lang="pl-PL" sz="17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Potencjał skalowania poprzez federację przestrzeni danych</a:t>
                      </a:r>
                      <a:endParaRPr sz="3000" dirty="0"/>
                    </a:p>
                  </a:txBody>
                  <a:tcPr marL="137106" marR="137106" marT="68553" marB="68553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6" name="Gruppieren 2">
            <a:extLst>
              <a:ext uri="{FF2B5EF4-FFF2-40B4-BE49-F238E27FC236}">
                <a16:creationId xmlns:a16="http://schemas.microsoft.com/office/drawing/2014/main" id="{D7DF6555-EEA0-4637-B029-66CD6CD4D6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525" y="2426159"/>
            <a:ext cx="6893595" cy="5788589"/>
            <a:chOff x="3307160" y="1229592"/>
            <a:chExt cx="5401344" cy="4535536"/>
          </a:xfrm>
        </p:grpSpPr>
        <p:sp>
          <p:nvSpPr>
            <p:cNvPr id="18" name="Rechteck 15">
              <a:extLst>
                <a:ext uri="{FF2B5EF4-FFF2-40B4-BE49-F238E27FC236}">
                  <a16:creationId xmlns:a16="http://schemas.microsoft.com/office/drawing/2014/main" id="{DB4ED196-9774-4FA2-9700-3717386EB488}"/>
                </a:ext>
              </a:extLst>
            </p:cNvPr>
            <p:cNvSpPr/>
            <p:nvPr/>
          </p:nvSpPr>
          <p:spPr bwMode="auto">
            <a:xfrm>
              <a:off x="4608426" y="1751983"/>
              <a:ext cx="936104" cy="43204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pl-PL" sz="165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Uczestnik</a:t>
              </a:r>
              <a:endParaRPr sz="2699" dirty="0">
                <a:solidFill>
                  <a:schemeClr val="tx2"/>
                </a:solidFill>
              </a:endParaRPr>
            </a:p>
          </p:txBody>
        </p:sp>
        <p:sp>
          <p:nvSpPr>
            <p:cNvPr id="19" name="Rechteck 16">
              <a:extLst>
                <a:ext uri="{FF2B5EF4-FFF2-40B4-BE49-F238E27FC236}">
                  <a16:creationId xmlns:a16="http://schemas.microsoft.com/office/drawing/2014/main" id="{954AEA99-4B85-4246-9B9D-1E718B59FD5C}"/>
                </a:ext>
              </a:extLst>
            </p:cNvPr>
            <p:cNvSpPr/>
            <p:nvPr/>
          </p:nvSpPr>
          <p:spPr bwMode="auto">
            <a:xfrm>
              <a:off x="7772400" y="3445269"/>
              <a:ext cx="936104" cy="43204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pl-PL" sz="165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Uczestnik</a:t>
              </a:r>
              <a:endParaRPr sz="2699" dirty="0">
                <a:solidFill>
                  <a:schemeClr val="tx2"/>
                </a:solidFill>
              </a:endParaRPr>
            </a:p>
          </p:txBody>
        </p:sp>
        <p:sp>
          <p:nvSpPr>
            <p:cNvPr id="20" name="Rechteck 17">
              <a:extLst>
                <a:ext uri="{FF2B5EF4-FFF2-40B4-BE49-F238E27FC236}">
                  <a16:creationId xmlns:a16="http://schemas.microsoft.com/office/drawing/2014/main" id="{C09DFBF9-991D-4354-B38C-F94D0DBE05F3}"/>
                </a:ext>
              </a:extLst>
            </p:cNvPr>
            <p:cNvSpPr/>
            <p:nvPr/>
          </p:nvSpPr>
          <p:spPr bwMode="auto">
            <a:xfrm>
              <a:off x="3307160" y="3445269"/>
              <a:ext cx="936104" cy="43204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pl-PL" sz="165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Uczestnik</a:t>
              </a:r>
              <a:endParaRPr sz="2699" dirty="0">
                <a:solidFill>
                  <a:schemeClr val="tx2"/>
                </a:solidFill>
              </a:endParaRPr>
            </a:p>
          </p:txBody>
        </p:sp>
        <p:sp>
          <p:nvSpPr>
            <p:cNvPr id="21" name="Rechteck 18">
              <a:extLst>
                <a:ext uri="{FF2B5EF4-FFF2-40B4-BE49-F238E27FC236}">
                  <a16:creationId xmlns:a16="http://schemas.microsoft.com/office/drawing/2014/main" id="{88626C85-72B0-4BEE-B19C-A5A71381CF15}"/>
                </a:ext>
              </a:extLst>
            </p:cNvPr>
            <p:cNvSpPr/>
            <p:nvPr/>
          </p:nvSpPr>
          <p:spPr bwMode="auto">
            <a:xfrm>
              <a:off x="6480634" y="1742995"/>
              <a:ext cx="936104" cy="43204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pl-PL" sz="165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Uczestnik</a:t>
              </a:r>
              <a:endParaRPr sz="2699" dirty="0">
                <a:solidFill>
                  <a:schemeClr val="tx2"/>
                </a:solidFill>
              </a:endParaRPr>
            </a:p>
          </p:txBody>
        </p:sp>
        <p:sp>
          <p:nvSpPr>
            <p:cNvPr id="22" name="Rechteck 19">
              <a:extLst>
                <a:ext uri="{FF2B5EF4-FFF2-40B4-BE49-F238E27FC236}">
                  <a16:creationId xmlns:a16="http://schemas.microsoft.com/office/drawing/2014/main" id="{604B6899-8057-4926-A001-99C5C92F8624}"/>
                </a:ext>
              </a:extLst>
            </p:cNvPr>
            <p:cNvSpPr/>
            <p:nvPr/>
          </p:nvSpPr>
          <p:spPr bwMode="auto">
            <a:xfrm>
              <a:off x="4608426" y="5060463"/>
              <a:ext cx="936104" cy="43204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pl-PL" sz="165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Uczestnik</a:t>
              </a:r>
              <a:endParaRPr sz="2699" dirty="0">
                <a:solidFill>
                  <a:schemeClr val="tx2"/>
                </a:solidFill>
              </a:endParaRPr>
            </a:p>
          </p:txBody>
        </p:sp>
        <p:sp>
          <p:nvSpPr>
            <p:cNvPr id="23" name="Rechteck 20">
              <a:extLst>
                <a:ext uri="{FF2B5EF4-FFF2-40B4-BE49-F238E27FC236}">
                  <a16:creationId xmlns:a16="http://schemas.microsoft.com/office/drawing/2014/main" id="{B9ADE672-61D2-4F81-B4D0-6C81ADB66828}"/>
                </a:ext>
              </a:extLst>
            </p:cNvPr>
            <p:cNvSpPr/>
            <p:nvPr/>
          </p:nvSpPr>
          <p:spPr bwMode="auto">
            <a:xfrm>
              <a:off x="6480634" y="5051475"/>
              <a:ext cx="936104" cy="43204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pl-PL" sz="165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Uczestnik</a:t>
              </a:r>
              <a:endParaRPr sz="2699" dirty="0">
                <a:solidFill>
                  <a:schemeClr val="tx2"/>
                </a:solidFill>
              </a:endParaRPr>
            </a:p>
          </p:txBody>
        </p:sp>
        <p:sp>
          <p:nvSpPr>
            <p:cNvPr id="24" name="Rechteck 21">
              <a:extLst>
                <a:ext uri="{FF2B5EF4-FFF2-40B4-BE49-F238E27FC236}">
                  <a16:creationId xmlns:a16="http://schemas.microsoft.com/office/drawing/2014/main" id="{A1B298D8-92D4-4352-820A-2E595B1F0406}"/>
                </a:ext>
              </a:extLst>
            </p:cNvPr>
            <p:cNvSpPr/>
            <p:nvPr/>
          </p:nvSpPr>
          <p:spPr bwMode="auto">
            <a:xfrm>
              <a:off x="6768666" y="2125714"/>
              <a:ext cx="360040" cy="216024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C</a:t>
              </a:r>
              <a:endParaRPr sz="2699"/>
            </a:p>
          </p:txBody>
        </p:sp>
        <p:sp>
          <p:nvSpPr>
            <p:cNvPr id="25" name="Rechteck 22">
              <a:extLst>
                <a:ext uri="{FF2B5EF4-FFF2-40B4-BE49-F238E27FC236}">
                  <a16:creationId xmlns:a16="http://schemas.microsoft.com/office/drawing/2014/main" id="{E9C82F1F-F167-4ACE-BC0D-6E4AE97CEF26}"/>
                </a:ext>
              </a:extLst>
            </p:cNvPr>
            <p:cNvSpPr/>
            <p:nvPr/>
          </p:nvSpPr>
          <p:spPr bwMode="auto">
            <a:xfrm>
              <a:off x="4896457" y="2127529"/>
              <a:ext cx="360040" cy="216024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C</a:t>
              </a:r>
              <a:endParaRPr sz="2699"/>
            </a:p>
          </p:txBody>
        </p:sp>
        <p:sp>
          <p:nvSpPr>
            <p:cNvPr id="26" name="Rechteck 23">
              <a:extLst>
                <a:ext uri="{FF2B5EF4-FFF2-40B4-BE49-F238E27FC236}">
                  <a16:creationId xmlns:a16="http://schemas.microsoft.com/office/drawing/2014/main" id="{12E93172-E249-4EDC-A6B9-805AFBBF4316}"/>
                </a:ext>
              </a:extLst>
            </p:cNvPr>
            <p:cNvSpPr/>
            <p:nvPr/>
          </p:nvSpPr>
          <p:spPr bwMode="auto">
            <a:xfrm>
              <a:off x="4224974" y="3553281"/>
              <a:ext cx="360040" cy="216024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C</a:t>
              </a:r>
              <a:endParaRPr sz="2699"/>
            </a:p>
          </p:txBody>
        </p:sp>
        <p:sp>
          <p:nvSpPr>
            <p:cNvPr id="27" name="Rechteck 35">
              <a:extLst>
                <a:ext uri="{FF2B5EF4-FFF2-40B4-BE49-F238E27FC236}">
                  <a16:creationId xmlns:a16="http://schemas.microsoft.com/office/drawing/2014/main" id="{7C0F17E7-04B3-49BF-9D90-B4CAAE32D68E}"/>
                </a:ext>
              </a:extLst>
            </p:cNvPr>
            <p:cNvSpPr/>
            <p:nvPr/>
          </p:nvSpPr>
          <p:spPr bwMode="auto">
            <a:xfrm>
              <a:off x="7430650" y="3558416"/>
              <a:ext cx="360040" cy="216024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C</a:t>
              </a:r>
              <a:endParaRPr sz="2699"/>
            </a:p>
          </p:txBody>
        </p:sp>
        <p:sp>
          <p:nvSpPr>
            <p:cNvPr id="28" name="Rechteck 36">
              <a:extLst>
                <a:ext uri="{FF2B5EF4-FFF2-40B4-BE49-F238E27FC236}">
                  <a16:creationId xmlns:a16="http://schemas.microsoft.com/office/drawing/2014/main" id="{6C608C55-8E73-40CD-BAE3-0EA1379047CF}"/>
                </a:ext>
              </a:extLst>
            </p:cNvPr>
            <p:cNvSpPr/>
            <p:nvPr/>
          </p:nvSpPr>
          <p:spPr bwMode="auto">
            <a:xfrm>
              <a:off x="4896457" y="4879242"/>
              <a:ext cx="360040" cy="216024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C</a:t>
              </a:r>
              <a:endParaRPr sz="2699"/>
            </a:p>
          </p:txBody>
        </p:sp>
        <p:sp>
          <p:nvSpPr>
            <p:cNvPr id="29" name="Rechteck 37">
              <a:extLst>
                <a:ext uri="{FF2B5EF4-FFF2-40B4-BE49-F238E27FC236}">
                  <a16:creationId xmlns:a16="http://schemas.microsoft.com/office/drawing/2014/main" id="{BDDAD9C4-F9CA-4DB0-827F-05ADAE0CDAE9}"/>
                </a:ext>
              </a:extLst>
            </p:cNvPr>
            <p:cNvSpPr/>
            <p:nvPr/>
          </p:nvSpPr>
          <p:spPr bwMode="auto">
            <a:xfrm>
              <a:off x="6768666" y="4879242"/>
              <a:ext cx="360040" cy="216024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C</a:t>
              </a:r>
              <a:endParaRPr sz="2699"/>
            </a:p>
          </p:txBody>
        </p:sp>
        <p:pic>
          <p:nvPicPr>
            <p:cNvPr id="30" name="Grafik 38" descr="Elektroauto mit einfarbiger Füllung">
              <a:extLst>
                <a:ext uri="{FF2B5EF4-FFF2-40B4-BE49-F238E27FC236}">
                  <a16:creationId xmlns:a16="http://schemas.microsoft.com/office/drawing/2014/main" id="{8365E768-E3FB-410A-9EE1-DCD0209E5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543459" y="5213523"/>
              <a:ext cx="540000" cy="540000"/>
            </a:xfrm>
            <a:prstGeom prst="rect">
              <a:avLst/>
            </a:prstGeom>
          </p:spPr>
        </p:pic>
        <p:pic>
          <p:nvPicPr>
            <p:cNvPr id="31" name="Grafik 39" descr="Bus mit einfarbiger Füllung">
              <a:extLst>
                <a:ext uri="{FF2B5EF4-FFF2-40B4-BE49-F238E27FC236}">
                  <a16:creationId xmlns:a16="http://schemas.microsoft.com/office/drawing/2014/main" id="{9920CCFF-6AE3-4B69-AF55-780BBC1E8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926511" y="5225128"/>
              <a:ext cx="540000" cy="540000"/>
            </a:xfrm>
            <a:prstGeom prst="rect">
              <a:avLst/>
            </a:prstGeom>
          </p:spPr>
        </p:pic>
        <p:pic>
          <p:nvPicPr>
            <p:cNvPr id="32" name="Grafik 40" descr="Radfahren mit einfarbiger Füllung">
              <a:extLst>
                <a:ext uri="{FF2B5EF4-FFF2-40B4-BE49-F238E27FC236}">
                  <a16:creationId xmlns:a16="http://schemas.microsoft.com/office/drawing/2014/main" id="{72A48586-4F81-413B-81C3-2B3345045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574036" y="1229592"/>
              <a:ext cx="540000" cy="540000"/>
            </a:xfrm>
            <a:prstGeom prst="rect">
              <a:avLst/>
            </a:prstGeom>
          </p:spPr>
        </p:pic>
        <p:pic>
          <p:nvPicPr>
            <p:cNvPr id="33" name="Grafik 41" descr="Smartphone mit einfarbiger Füllung">
              <a:extLst>
                <a:ext uri="{FF2B5EF4-FFF2-40B4-BE49-F238E27FC236}">
                  <a16:creationId xmlns:a16="http://schemas.microsoft.com/office/drawing/2014/main" id="{41B43844-0F27-46E8-896D-116C429A6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8034625" y="2889681"/>
              <a:ext cx="540001" cy="540000"/>
            </a:xfrm>
            <a:prstGeom prst="rect">
              <a:avLst/>
            </a:prstGeom>
          </p:spPr>
        </p:pic>
        <p:pic>
          <p:nvPicPr>
            <p:cNvPr id="34" name="Grafik 42" descr="Stadt mit einfarbiger Füllung">
              <a:extLst>
                <a:ext uri="{FF2B5EF4-FFF2-40B4-BE49-F238E27FC236}">
                  <a16:creationId xmlns:a16="http://schemas.microsoft.com/office/drawing/2014/main" id="{F75F868B-C13E-425B-8936-1AA49DBAC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3504985" y="2905268"/>
              <a:ext cx="539999" cy="540000"/>
            </a:xfrm>
            <a:prstGeom prst="rect">
              <a:avLst/>
            </a:prstGeom>
          </p:spPr>
        </p:pic>
        <p:pic>
          <p:nvPicPr>
            <p:cNvPr id="38" name="Grafik 43" descr="Straßenbahnwagen mit einfarbiger Füllung">
              <a:extLst>
                <a:ext uri="{FF2B5EF4-FFF2-40B4-BE49-F238E27FC236}">
                  <a16:creationId xmlns:a16="http://schemas.microsoft.com/office/drawing/2014/main" id="{5E3DB373-5D17-4626-BA5A-235B26CDB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3991668" y="1323017"/>
              <a:ext cx="540000" cy="540000"/>
            </a:xfrm>
            <a:prstGeom prst="rect">
              <a:avLst/>
            </a:prstGeom>
          </p:spPr>
        </p:pic>
        <p:cxnSp>
          <p:nvCxnSpPr>
            <p:cNvPr id="39" name="Gerader Verbinder 44">
              <a:extLst>
                <a:ext uri="{FF2B5EF4-FFF2-40B4-BE49-F238E27FC236}">
                  <a16:creationId xmlns:a16="http://schemas.microsoft.com/office/drawing/2014/main" id="{2DB9D750-3F46-4949-B5E5-63D1C0BDFFE4}"/>
                </a:ext>
              </a:extLst>
            </p:cNvPr>
            <p:cNvCxnSpPr>
              <a:cxnSpLocks/>
              <a:stCxn id="25" idx="2"/>
              <a:endCxn id="17" idx="4"/>
            </p:cNvCxnSpPr>
            <p:nvPr/>
          </p:nvCxnSpPr>
          <p:spPr bwMode="auto">
            <a:xfrm>
              <a:off x="5076477" y="2343554"/>
              <a:ext cx="317774" cy="61489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r Verbinder 45">
              <a:extLst>
                <a:ext uri="{FF2B5EF4-FFF2-40B4-BE49-F238E27FC236}">
                  <a16:creationId xmlns:a16="http://schemas.microsoft.com/office/drawing/2014/main" id="{9B4B0DED-D73A-4C5B-97B3-16D13506E321}"/>
                </a:ext>
              </a:extLst>
            </p:cNvPr>
            <p:cNvCxnSpPr>
              <a:cxnSpLocks/>
              <a:stCxn id="24" idx="2"/>
              <a:endCxn id="17" idx="5"/>
            </p:cNvCxnSpPr>
            <p:nvPr/>
          </p:nvCxnSpPr>
          <p:spPr bwMode="auto">
            <a:xfrm flipH="1">
              <a:off x="6617565" y="2341739"/>
              <a:ext cx="331121" cy="6167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r Verbinder 46">
              <a:extLst>
                <a:ext uri="{FF2B5EF4-FFF2-40B4-BE49-F238E27FC236}">
                  <a16:creationId xmlns:a16="http://schemas.microsoft.com/office/drawing/2014/main" id="{2D68083A-5CC9-406E-8C2F-F10689542851}"/>
                </a:ext>
              </a:extLst>
            </p:cNvPr>
            <p:cNvCxnSpPr>
              <a:cxnSpLocks/>
              <a:stCxn id="27" idx="1"/>
              <a:endCxn id="17" idx="0"/>
            </p:cNvCxnSpPr>
            <p:nvPr/>
          </p:nvCxnSpPr>
          <p:spPr bwMode="auto">
            <a:xfrm flipH="1">
              <a:off x="6972523" y="3666428"/>
              <a:ext cx="458127" cy="193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r Verbinder 47">
              <a:extLst>
                <a:ext uri="{FF2B5EF4-FFF2-40B4-BE49-F238E27FC236}">
                  <a16:creationId xmlns:a16="http://schemas.microsoft.com/office/drawing/2014/main" id="{24A4A34D-B704-474F-B9C0-A4E3B946F555}"/>
                </a:ext>
              </a:extLst>
            </p:cNvPr>
            <p:cNvCxnSpPr>
              <a:cxnSpLocks/>
              <a:stCxn id="29" idx="0"/>
              <a:endCxn id="17" idx="1"/>
            </p:cNvCxnSpPr>
            <p:nvPr/>
          </p:nvCxnSpPr>
          <p:spPr bwMode="auto">
            <a:xfrm flipH="1" flipV="1">
              <a:off x="6617565" y="4378280"/>
              <a:ext cx="331121" cy="50096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r Verbinder 48">
              <a:extLst>
                <a:ext uri="{FF2B5EF4-FFF2-40B4-BE49-F238E27FC236}">
                  <a16:creationId xmlns:a16="http://schemas.microsoft.com/office/drawing/2014/main" id="{D2BE54B4-7914-4537-9885-AE8B6AE83AD1}"/>
                </a:ext>
              </a:extLst>
            </p:cNvPr>
            <p:cNvCxnSpPr>
              <a:cxnSpLocks/>
              <a:stCxn id="28" idx="0"/>
              <a:endCxn id="17" idx="2"/>
            </p:cNvCxnSpPr>
            <p:nvPr/>
          </p:nvCxnSpPr>
          <p:spPr bwMode="auto">
            <a:xfrm flipV="1">
              <a:off x="5076477" y="4378280"/>
              <a:ext cx="317774" cy="50096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Gerader Verbinder 49">
              <a:extLst>
                <a:ext uri="{FF2B5EF4-FFF2-40B4-BE49-F238E27FC236}">
                  <a16:creationId xmlns:a16="http://schemas.microsoft.com/office/drawing/2014/main" id="{2B25583B-1EA6-4718-BFDF-0308C94D512E}"/>
                </a:ext>
              </a:extLst>
            </p:cNvPr>
            <p:cNvCxnSpPr>
              <a:cxnSpLocks/>
              <a:stCxn id="26" idx="3"/>
              <a:endCxn id="17" idx="3"/>
            </p:cNvCxnSpPr>
            <p:nvPr/>
          </p:nvCxnSpPr>
          <p:spPr bwMode="auto">
            <a:xfrm>
              <a:off x="4585013" y="3661293"/>
              <a:ext cx="454278" cy="706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601E809D-2366-432B-8B66-6C8C061E880E}"/>
                </a:ext>
              </a:extLst>
            </p:cNvPr>
            <p:cNvCxnSpPr>
              <a:cxnSpLocks/>
              <a:stCxn id="26" idx="0"/>
              <a:endCxn id="25" idx="2"/>
            </p:cNvCxnSpPr>
            <p:nvPr/>
          </p:nvCxnSpPr>
          <p:spPr bwMode="auto">
            <a:xfrm flipV="1">
              <a:off x="4404994" y="2343553"/>
              <a:ext cx="671484" cy="12097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rader Verbinder 51">
              <a:extLst>
                <a:ext uri="{FF2B5EF4-FFF2-40B4-BE49-F238E27FC236}">
                  <a16:creationId xmlns:a16="http://schemas.microsoft.com/office/drawing/2014/main" id="{50D14F63-AC0A-40EB-8472-6D5295A7ECE1}"/>
                </a:ext>
              </a:extLst>
            </p:cNvPr>
            <p:cNvCxnSpPr>
              <a:cxnSpLocks/>
              <a:stCxn id="26" idx="0"/>
              <a:endCxn id="24" idx="2"/>
            </p:cNvCxnSpPr>
            <p:nvPr/>
          </p:nvCxnSpPr>
          <p:spPr bwMode="auto">
            <a:xfrm flipV="1">
              <a:off x="4404994" y="2341738"/>
              <a:ext cx="2543692" cy="121154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r Verbinder 52">
              <a:extLst>
                <a:ext uri="{FF2B5EF4-FFF2-40B4-BE49-F238E27FC236}">
                  <a16:creationId xmlns:a16="http://schemas.microsoft.com/office/drawing/2014/main" id="{77414249-2FEB-4D66-A7A7-35FD1DEC7AD6}"/>
                </a:ext>
              </a:extLst>
            </p:cNvPr>
            <p:cNvCxnSpPr>
              <a:cxnSpLocks/>
              <a:stCxn id="24" idx="2"/>
              <a:endCxn id="27" idx="0"/>
            </p:cNvCxnSpPr>
            <p:nvPr/>
          </p:nvCxnSpPr>
          <p:spPr bwMode="auto">
            <a:xfrm>
              <a:off x="6948686" y="2341738"/>
              <a:ext cx="661984" cy="121667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r Verbinder 53">
              <a:extLst>
                <a:ext uri="{FF2B5EF4-FFF2-40B4-BE49-F238E27FC236}">
                  <a16:creationId xmlns:a16="http://schemas.microsoft.com/office/drawing/2014/main" id="{13AB3F0C-D7D8-4ADB-9BFF-F640134B631E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 bwMode="auto">
            <a:xfrm>
              <a:off x="5256498" y="4987254"/>
              <a:ext cx="1512168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r Verbinder 54">
              <a:extLst>
                <a:ext uri="{FF2B5EF4-FFF2-40B4-BE49-F238E27FC236}">
                  <a16:creationId xmlns:a16="http://schemas.microsoft.com/office/drawing/2014/main" id="{59A4393C-CAEA-484D-9FB9-B32FB98021E8}"/>
                </a:ext>
              </a:extLst>
            </p:cNvPr>
            <p:cNvCxnSpPr>
              <a:cxnSpLocks/>
              <a:stCxn id="27" idx="2"/>
              <a:endCxn id="29" idx="0"/>
            </p:cNvCxnSpPr>
            <p:nvPr/>
          </p:nvCxnSpPr>
          <p:spPr bwMode="auto">
            <a:xfrm flipH="1">
              <a:off x="6948686" y="3774440"/>
              <a:ext cx="661984" cy="110480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Gerader Verbinder 55">
              <a:extLst>
                <a:ext uri="{FF2B5EF4-FFF2-40B4-BE49-F238E27FC236}">
                  <a16:creationId xmlns:a16="http://schemas.microsoft.com/office/drawing/2014/main" id="{0E5335E0-C014-4F2F-943A-DFE5C369F86C}"/>
                </a:ext>
              </a:extLst>
            </p:cNvPr>
            <p:cNvCxnSpPr>
              <a:cxnSpLocks/>
              <a:stCxn id="25" idx="3"/>
              <a:endCxn id="24" idx="1"/>
            </p:cNvCxnSpPr>
            <p:nvPr/>
          </p:nvCxnSpPr>
          <p:spPr bwMode="auto">
            <a:xfrm flipV="1">
              <a:off x="5256498" y="2233726"/>
              <a:ext cx="1512168" cy="181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Gerader Verbinder 56">
              <a:extLst>
                <a:ext uri="{FF2B5EF4-FFF2-40B4-BE49-F238E27FC236}">
                  <a16:creationId xmlns:a16="http://schemas.microsoft.com/office/drawing/2014/main" id="{60C6E7B2-3D42-4EFA-A421-24B89D76EBD9}"/>
                </a:ext>
              </a:extLst>
            </p:cNvPr>
            <p:cNvCxnSpPr>
              <a:cxnSpLocks/>
              <a:stCxn id="26" idx="2"/>
              <a:endCxn id="29" idx="1"/>
            </p:cNvCxnSpPr>
            <p:nvPr/>
          </p:nvCxnSpPr>
          <p:spPr bwMode="auto">
            <a:xfrm>
              <a:off x="4404994" y="3769305"/>
              <a:ext cx="2363672" cy="12179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Gerader Verbinder 57">
              <a:extLst>
                <a:ext uri="{FF2B5EF4-FFF2-40B4-BE49-F238E27FC236}">
                  <a16:creationId xmlns:a16="http://schemas.microsoft.com/office/drawing/2014/main" id="{7C1FA9E0-EEA6-4B41-8772-1EAE2DED823A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4404994" y="3769305"/>
              <a:ext cx="671484" cy="110993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Gerader Verbinder 58">
              <a:extLst>
                <a:ext uri="{FF2B5EF4-FFF2-40B4-BE49-F238E27FC236}">
                  <a16:creationId xmlns:a16="http://schemas.microsoft.com/office/drawing/2014/main" id="{2CECB487-8C32-43A6-8C68-0844A722177A}"/>
                </a:ext>
              </a:extLst>
            </p:cNvPr>
            <p:cNvCxnSpPr>
              <a:cxnSpLocks/>
              <a:stCxn id="29" idx="0"/>
              <a:endCxn id="24" idx="2"/>
            </p:cNvCxnSpPr>
            <p:nvPr/>
          </p:nvCxnSpPr>
          <p:spPr bwMode="auto">
            <a:xfrm flipV="1">
              <a:off x="6948686" y="2341738"/>
              <a:ext cx="0" cy="253750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Sechseck 14">
              <a:extLst>
                <a:ext uri="{FF2B5EF4-FFF2-40B4-BE49-F238E27FC236}">
                  <a16:creationId xmlns:a16="http://schemas.microsoft.com/office/drawing/2014/main" id="{D058A560-49E9-44F7-8E8E-CC933C0F9CC0}"/>
                </a:ext>
              </a:extLst>
            </p:cNvPr>
            <p:cNvSpPr/>
            <p:nvPr/>
          </p:nvSpPr>
          <p:spPr bwMode="auto">
            <a:xfrm>
              <a:off x="5039291" y="2958445"/>
              <a:ext cx="1933232" cy="14198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53979" tIns="53979" rIns="53979" bIns="53979" rtlCol="0" anchor="ctr"/>
            <a:lstStyle/>
            <a:p>
              <a:pPr algn="ctr">
                <a:defRPr/>
              </a:pPr>
              <a:r>
                <a:rPr lang="pl-PL" sz="150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Przestrzeń danych komunikacji</a:t>
              </a:r>
              <a:endParaRPr sz="1500" dirty="0">
                <a:solidFill>
                  <a:schemeClr val="tx2"/>
                </a:solidFill>
              </a:endParaRPr>
            </a:p>
            <a:p>
              <a:pPr algn="ctr">
                <a:defRPr/>
              </a:pPr>
              <a:r>
                <a:rPr lang="pl-PL" sz="135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K</a:t>
              </a:r>
              <a:r>
                <a:rPr lang="en-US" sz="1350" dirty="0" err="1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atalog</a:t>
              </a:r>
              <a:r>
                <a:rPr lang="en-US" sz="135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 | </a:t>
              </a:r>
              <a:r>
                <a:rPr lang="pl-PL" sz="135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Rejestr aktywności</a:t>
              </a:r>
              <a:r>
                <a:rPr lang="en-US" sz="135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 | </a:t>
              </a:r>
              <a:r>
                <a:rPr lang="pl-PL" sz="135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Zarządzanie tożsamością</a:t>
              </a:r>
              <a:r>
                <a:rPr lang="en-US" sz="135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 | </a:t>
              </a:r>
              <a:r>
                <a:rPr lang="pl-PL" sz="135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Certyfikacja</a:t>
              </a:r>
              <a:r>
                <a:rPr lang="en-US" sz="135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 | </a:t>
              </a:r>
              <a:r>
                <a:rPr lang="pl-PL" sz="1350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Słowniki</a:t>
              </a:r>
              <a:endParaRPr sz="2399" dirty="0">
                <a:solidFill>
                  <a:schemeClr val="tx2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4AFEC8D-9A01-45B6-94F9-A4479C6D23A4}"/>
              </a:ext>
            </a:extLst>
          </p:cNvPr>
          <p:cNvSpPr txBox="1"/>
          <p:nvPr/>
        </p:nvSpPr>
        <p:spPr>
          <a:xfrm>
            <a:off x="9745260" y="9686505"/>
            <a:ext cx="550646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Examples taken from list of Gaia-X Lighthouse Projects and DSSC</a:t>
            </a:r>
            <a:endParaRPr kumimoji="1" lang="en-US" sz="1350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ubtitle 1">
            <a:extLst>
              <a:ext uri="{FF2B5EF4-FFF2-40B4-BE49-F238E27FC236}">
                <a16:creationId xmlns:a16="http://schemas.microsoft.com/office/drawing/2014/main" id="{10FE66FB-A8DD-4029-8A7A-7C828C75A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966" y="519741"/>
            <a:ext cx="16854063" cy="863663"/>
          </a:xfrm>
        </p:spPr>
        <p:txBody>
          <a:bodyPr>
            <a:noAutofit/>
          </a:bodyPr>
          <a:lstStyle/>
          <a:p>
            <a:r>
              <a:rPr lang="pl-PL" altLang="zh-CN" b="1" dirty="0">
                <a:solidFill>
                  <a:srgbClr val="C00000"/>
                </a:solidFill>
                <a:latin typeface="Calibri  "/>
              </a:rPr>
              <a:t>Architektura przestrzeni danych</a:t>
            </a:r>
            <a:endParaRPr lang="en-US" altLang="zh-CN" b="1" dirty="0">
              <a:solidFill>
                <a:srgbClr val="C00000"/>
              </a:solidFill>
              <a:latin typeface="Calibri  "/>
            </a:endParaRPr>
          </a:p>
          <a:p>
            <a:r>
              <a:rPr lang="pl-PL" altLang="zh-CN" sz="3599" b="1" dirty="0">
                <a:solidFill>
                  <a:srgbClr val="C00000"/>
                </a:solidFill>
                <a:latin typeface="Calibri  "/>
              </a:rPr>
              <a:t>Federacja usług i tożsamości</a:t>
            </a:r>
            <a:r>
              <a:rPr lang="en-US" altLang="zh-CN" sz="3599" b="1" dirty="0">
                <a:solidFill>
                  <a:srgbClr val="C00000"/>
                </a:solidFill>
                <a:latin typeface="Calibri  "/>
              </a:rPr>
              <a:t>, </a:t>
            </a:r>
            <a:r>
              <a:rPr lang="pl-PL" altLang="zh-CN" sz="3599" b="1" dirty="0">
                <a:solidFill>
                  <a:srgbClr val="C00000"/>
                </a:solidFill>
                <a:latin typeface="Calibri  "/>
              </a:rPr>
              <a:t>suwerenność danych i k</a:t>
            </a:r>
            <a:r>
              <a:rPr lang="en-US" altLang="zh-CN" sz="3599" b="1" dirty="0">
                <a:solidFill>
                  <a:srgbClr val="C00000"/>
                </a:solidFill>
                <a:latin typeface="Calibri  "/>
              </a:rPr>
              <a:t>on</a:t>
            </a:r>
            <a:r>
              <a:rPr lang="pl-PL" altLang="zh-CN" sz="3599" b="1" dirty="0">
                <a:solidFill>
                  <a:srgbClr val="C00000"/>
                </a:solidFill>
                <a:latin typeface="Calibri  "/>
              </a:rPr>
              <a:t>ek</a:t>
            </a:r>
            <a:r>
              <a:rPr lang="en-US" altLang="zh-CN" sz="3599" b="1" dirty="0">
                <a:solidFill>
                  <a:srgbClr val="C00000"/>
                </a:solidFill>
                <a:latin typeface="Calibri  "/>
              </a:rPr>
              <a:t>tor</a:t>
            </a:r>
            <a:r>
              <a:rPr lang="pl-PL" altLang="zh-CN" sz="3599" b="1" dirty="0">
                <a:solidFill>
                  <a:srgbClr val="C00000"/>
                </a:solidFill>
                <a:latin typeface="Calibri  "/>
              </a:rPr>
              <a:t>y</a:t>
            </a:r>
            <a:endParaRPr lang="de-DE" sz="3599" b="1" dirty="0">
              <a:solidFill>
                <a:srgbClr val="C00000"/>
              </a:solidFill>
              <a:latin typeface="Calibri  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A206C6-8238-4330-9810-3BFD55BA1D30}"/>
              </a:ext>
            </a:extLst>
          </p:cNvPr>
          <p:cNvSpPr/>
          <p:nvPr/>
        </p:nvSpPr>
        <p:spPr>
          <a:xfrm>
            <a:off x="4681639" y="3468073"/>
            <a:ext cx="7828796" cy="4151600"/>
          </a:xfrm>
          <a:prstGeom prst="roundRect">
            <a:avLst>
              <a:gd name="adj" fmla="val 8001"/>
            </a:avLst>
          </a:prstGeom>
          <a:noFill/>
          <a:ln w="19050" cap="flat" cmpd="sng" algn="ctr">
            <a:solidFill>
              <a:srgbClr val="62983E"/>
            </a:solidFill>
            <a:prstDash val="dash"/>
          </a:ln>
          <a:effectLst/>
        </p:spPr>
        <p:txBody>
          <a:bodyPr rtlCol="0" anchor="ctr"/>
          <a:lstStyle/>
          <a:p>
            <a:pPr algn="ctr" defTabSz="1371051">
              <a:defRPr/>
            </a:pPr>
            <a:endParaRPr lang="nl-BE" sz="1575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0DE303-2FF6-4A39-826D-E9CF9BCC9A4F}"/>
              </a:ext>
            </a:extLst>
          </p:cNvPr>
          <p:cNvSpPr txBox="1"/>
          <p:nvPr/>
        </p:nvSpPr>
        <p:spPr>
          <a:xfrm>
            <a:off x="4710500" y="3370277"/>
            <a:ext cx="3009650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051">
              <a:defRPr/>
            </a:pPr>
            <a:r>
              <a:rPr lang="en-US" sz="2399" kern="0" dirty="0">
                <a:solidFill>
                  <a:srgbClr val="7A8F6B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  <a:r>
              <a:rPr lang="pl-PL" sz="2399" kern="0" dirty="0">
                <a:solidFill>
                  <a:srgbClr val="7A8F6B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przestrzeni danych</a:t>
            </a:r>
            <a:endParaRPr lang="nl-BE" sz="2099" kern="0" dirty="0">
              <a:solidFill>
                <a:srgbClr val="7A8F6B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D046CEB-7D6D-45EF-A055-CEE5911EDAF4}"/>
              </a:ext>
            </a:extLst>
          </p:cNvPr>
          <p:cNvSpPr/>
          <p:nvPr/>
        </p:nvSpPr>
        <p:spPr>
          <a:xfrm>
            <a:off x="7824183" y="4017546"/>
            <a:ext cx="2109942" cy="940485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algn="ctr" defTabSz="1371051">
              <a:defRPr/>
            </a:pPr>
            <a:r>
              <a:rPr lang="pl-PL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Federacja tożsamości</a:t>
            </a:r>
            <a:endParaRPr lang="en-US" b="1" kern="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9CB1051-D820-4DF6-8CFD-31C2E547352F}"/>
              </a:ext>
            </a:extLst>
          </p:cNvPr>
          <p:cNvSpPr/>
          <p:nvPr/>
        </p:nvSpPr>
        <p:spPr>
          <a:xfrm>
            <a:off x="6404847" y="5279093"/>
            <a:ext cx="2109942" cy="940485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algn="ctr" defTabSz="1371051">
              <a:defRPr/>
            </a:pPr>
            <a:r>
              <a:rPr lang="pl-PL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Federacja usług</a:t>
            </a:r>
            <a:endParaRPr lang="en-US" b="1" kern="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BD7AE63-1D0E-4A9C-A16B-A5CA90B13605}"/>
              </a:ext>
            </a:extLst>
          </p:cNvPr>
          <p:cNvSpPr/>
          <p:nvPr/>
        </p:nvSpPr>
        <p:spPr>
          <a:xfrm>
            <a:off x="9257699" y="5254374"/>
            <a:ext cx="1991714" cy="940485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algn="ctr" defTabSz="1371051">
              <a:defRPr/>
            </a:pPr>
            <a:r>
              <a:rPr lang="pl-PL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Suwerenność danych</a:t>
            </a:r>
            <a:endParaRPr lang="en-US" b="1" kern="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528E8AA-841A-48F5-810B-5DE781521BD3}"/>
              </a:ext>
            </a:extLst>
          </p:cNvPr>
          <p:cNvSpPr/>
          <p:nvPr/>
        </p:nvSpPr>
        <p:spPr>
          <a:xfrm>
            <a:off x="7956332" y="6474621"/>
            <a:ext cx="1977792" cy="940485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olid"/>
          </a:ln>
          <a:effectLst/>
        </p:spPr>
        <p:txBody>
          <a:bodyPr rtlCol="0" anchor="ctr"/>
          <a:lstStyle/>
          <a:p>
            <a:pPr algn="ctr" defTabSz="1371051">
              <a:defRPr/>
            </a:pPr>
            <a:r>
              <a:rPr lang="pl-PL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Monitoring zgodności</a:t>
            </a:r>
            <a:endParaRPr lang="en-US" b="1" kern="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FCEA9D-AAA4-4C58-B166-EDF76906E51C}"/>
              </a:ext>
            </a:extLst>
          </p:cNvPr>
          <p:cNvGrpSpPr/>
          <p:nvPr/>
        </p:nvGrpSpPr>
        <p:grpSpPr>
          <a:xfrm>
            <a:off x="884309" y="5279093"/>
            <a:ext cx="2213382" cy="1349622"/>
            <a:chOff x="589769" y="3337474"/>
            <a:chExt cx="1476164" cy="90009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7F66EA3-E6F3-4B4B-973D-3CF13A799013}"/>
                </a:ext>
              </a:extLst>
            </p:cNvPr>
            <p:cNvSpPr/>
            <p:nvPr/>
          </p:nvSpPr>
          <p:spPr>
            <a:xfrm>
              <a:off x="589769" y="3337474"/>
              <a:ext cx="1476164" cy="900099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Dostawca danych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: Folded Corner 45">
              <a:extLst>
                <a:ext uri="{FF2B5EF4-FFF2-40B4-BE49-F238E27FC236}">
                  <a16:creationId xmlns:a16="http://schemas.microsoft.com/office/drawing/2014/main" id="{B71B829B-4546-41B3-B001-F6015DDB20B7}"/>
                </a:ext>
              </a:extLst>
            </p:cNvPr>
            <p:cNvSpPr/>
            <p:nvPr/>
          </p:nvSpPr>
          <p:spPr bwMode="auto">
            <a:xfrm>
              <a:off x="1031751" y="3787523"/>
              <a:ext cx="592200" cy="347281"/>
            </a:xfrm>
            <a:prstGeom prst="foldedCorner">
              <a:avLst>
                <a:gd name="adj" fmla="val 4135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17486" tIns="58743" rIns="117486" bIns="58743" numCol="1" rtlCol="0" anchor="ctr" anchorCtr="0" compatLnSpc="1">
              <a:prstTxWarp prst="textNoShape">
                <a:avLst/>
              </a:prstTxWarp>
            </a:bodyPr>
            <a:lstStyle/>
            <a:p>
              <a:pPr defTabSz="1175867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l-PL" sz="1200" dirty="0">
                  <a:latin typeface="华文细黑" pitchFamily="2" charset="-122"/>
                  <a:ea typeface="华文细黑" pitchFamily="2" charset="-122"/>
                </a:rPr>
                <a:t>Katalog</a:t>
              </a:r>
              <a:endParaRPr lang="en-US" sz="1200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0FC8BAB-2B07-446A-8359-B0568B828A96}"/>
              </a:ext>
            </a:extLst>
          </p:cNvPr>
          <p:cNvGrpSpPr/>
          <p:nvPr/>
        </p:nvGrpSpPr>
        <p:grpSpPr>
          <a:xfrm>
            <a:off x="882902" y="6944862"/>
            <a:ext cx="2213382" cy="1349622"/>
            <a:chOff x="589769" y="3337474"/>
            <a:chExt cx="1476164" cy="90009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7039411-1A3D-4E21-8097-049E2AC64DFF}"/>
                </a:ext>
              </a:extLst>
            </p:cNvPr>
            <p:cNvSpPr/>
            <p:nvPr/>
          </p:nvSpPr>
          <p:spPr>
            <a:xfrm>
              <a:off x="589769" y="3337474"/>
              <a:ext cx="1476164" cy="900099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Dostawca Infrastruktury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: Folded Corner 48">
              <a:extLst>
                <a:ext uri="{FF2B5EF4-FFF2-40B4-BE49-F238E27FC236}">
                  <a16:creationId xmlns:a16="http://schemas.microsoft.com/office/drawing/2014/main" id="{DF9D4ECA-C874-4B97-A920-152ECE0D21D3}"/>
                </a:ext>
              </a:extLst>
            </p:cNvPr>
            <p:cNvSpPr/>
            <p:nvPr/>
          </p:nvSpPr>
          <p:spPr bwMode="auto">
            <a:xfrm>
              <a:off x="1031751" y="3787523"/>
              <a:ext cx="592200" cy="347281"/>
            </a:xfrm>
            <a:prstGeom prst="foldedCorner">
              <a:avLst>
                <a:gd name="adj" fmla="val 4135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17486" tIns="58743" rIns="117486" bIns="58743" numCol="1" rtlCol="0" anchor="ctr" anchorCtr="0" compatLnSpc="1">
              <a:prstTxWarp prst="textNoShape">
                <a:avLst/>
              </a:prstTxWarp>
            </a:bodyPr>
            <a:lstStyle/>
            <a:p>
              <a:pPr defTabSz="1175867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l-PL" sz="1200" dirty="0">
                  <a:latin typeface="华文细黑" pitchFamily="2" charset="-122"/>
                  <a:ea typeface="华文细黑" pitchFamily="2" charset="-122"/>
                </a:rPr>
                <a:t>Katalog</a:t>
              </a:r>
              <a:endParaRPr lang="en-US" sz="1200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1F2DE3-4D52-4118-AB7A-18983B00C75E}"/>
              </a:ext>
            </a:extLst>
          </p:cNvPr>
          <p:cNvGrpSpPr/>
          <p:nvPr/>
        </p:nvGrpSpPr>
        <p:grpSpPr>
          <a:xfrm>
            <a:off x="875639" y="3295707"/>
            <a:ext cx="2213382" cy="1349622"/>
            <a:chOff x="589769" y="3337474"/>
            <a:chExt cx="1476164" cy="90009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AD3BD30-2109-4EE6-9C9B-02A5B2BCC444}"/>
                </a:ext>
              </a:extLst>
            </p:cNvPr>
            <p:cNvSpPr/>
            <p:nvPr/>
          </p:nvSpPr>
          <p:spPr>
            <a:xfrm>
              <a:off x="589769" y="3337474"/>
              <a:ext cx="1476164" cy="900099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Użytkownik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: Folded Corner 51">
              <a:extLst>
                <a:ext uri="{FF2B5EF4-FFF2-40B4-BE49-F238E27FC236}">
                  <a16:creationId xmlns:a16="http://schemas.microsoft.com/office/drawing/2014/main" id="{F16A5C85-9C76-4D85-95D1-25BD40F7CD03}"/>
                </a:ext>
              </a:extLst>
            </p:cNvPr>
            <p:cNvSpPr/>
            <p:nvPr/>
          </p:nvSpPr>
          <p:spPr bwMode="auto">
            <a:xfrm>
              <a:off x="1031751" y="3787523"/>
              <a:ext cx="592200" cy="347281"/>
            </a:xfrm>
            <a:prstGeom prst="foldedCorner">
              <a:avLst>
                <a:gd name="adj" fmla="val 4135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17486" tIns="58743" rIns="117486" bIns="58743" numCol="1" rtlCol="0" anchor="ctr" anchorCtr="0" compatLnSpc="1">
              <a:prstTxWarp prst="textNoShape">
                <a:avLst/>
              </a:prstTxWarp>
            </a:bodyPr>
            <a:lstStyle/>
            <a:p>
              <a:pPr defTabSz="1175867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pl-PL" sz="1200" dirty="0">
                  <a:latin typeface="华文细黑" pitchFamily="2" charset="-122"/>
                  <a:ea typeface="华文细黑" pitchFamily="2" charset="-122"/>
                </a:rPr>
                <a:t>Żądanie</a:t>
              </a:r>
              <a:endParaRPr lang="en-US" sz="1200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32486EC-D8BF-4162-B34C-FEE5A28477E2}"/>
              </a:ext>
            </a:extLst>
          </p:cNvPr>
          <p:cNvCxnSpPr>
            <a:cxnSpLocks/>
            <a:stCxn id="46" idx="3"/>
            <a:endCxn id="41" idx="1"/>
          </p:cNvCxnSpPr>
          <p:nvPr/>
        </p:nvCxnSpPr>
        <p:spPr>
          <a:xfrm flipV="1">
            <a:off x="2434976" y="5749336"/>
            <a:ext cx="3969870" cy="46492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AD5383D-CBF3-48D0-BA9D-308C2013894B}"/>
              </a:ext>
            </a:extLst>
          </p:cNvPr>
          <p:cNvCxnSpPr>
            <a:cxnSpLocks/>
            <a:stCxn id="49" idx="3"/>
            <a:endCxn id="41" idx="1"/>
          </p:cNvCxnSpPr>
          <p:nvPr/>
        </p:nvCxnSpPr>
        <p:spPr>
          <a:xfrm flipV="1">
            <a:off x="2433569" y="5749337"/>
            <a:ext cx="3971277" cy="213069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F84E280-0786-473B-A6E0-33B0A42F2492}"/>
              </a:ext>
            </a:extLst>
          </p:cNvPr>
          <p:cNvCxnSpPr>
            <a:cxnSpLocks/>
            <a:stCxn id="41" idx="1"/>
            <a:endCxn id="52" idx="3"/>
          </p:cNvCxnSpPr>
          <p:nvPr/>
        </p:nvCxnSpPr>
        <p:spPr>
          <a:xfrm flipH="1" flipV="1">
            <a:off x="2426306" y="4230878"/>
            <a:ext cx="3978540" cy="151845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BE8A951-896F-4A76-BF64-ABD7C3DF7747}"/>
              </a:ext>
            </a:extLst>
          </p:cNvPr>
          <p:cNvCxnSpPr>
            <a:cxnSpLocks/>
            <a:stCxn id="72" idx="1"/>
            <a:endCxn id="42" idx="3"/>
          </p:cNvCxnSpPr>
          <p:nvPr/>
        </p:nvCxnSpPr>
        <p:spPr>
          <a:xfrm flipH="1" flipV="1">
            <a:off x="11249413" y="5724617"/>
            <a:ext cx="1856202" cy="64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E145F15-2F69-4FE3-8D37-95463A5142FF}"/>
              </a:ext>
            </a:extLst>
          </p:cNvPr>
          <p:cNvCxnSpPr>
            <a:cxnSpLocks/>
            <a:stCxn id="41" idx="3"/>
            <a:endCxn id="40" idx="2"/>
          </p:cNvCxnSpPr>
          <p:nvPr/>
        </p:nvCxnSpPr>
        <p:spPr>
          <a:xfrm flipV="1">
            <a:off x="8514788" y="4958032"/>
            <a:ext cx="364367" cy="7913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2163AC5-F5C9-4717-A35B-6FB606458915}"/>
              </a:ext>
            </a:extLst>
          </p:cNvPr>
          <p:cNvCxnSpPr>
            <a:cxnSpLocks/>
            <a:stCxn id="42" idx="1"/>
            <a:endCxn id="40" idx="2"/>
          </p:cNvCxnSpPr>
          <p:nvPr/>
        </p:nvCxnSpPr>
        <p:spPr>
          <a:xfrm flipH="1" flipV="1">
            <a:off x="8879156" y="4958032"/>
            <a:ext cx="378543" cy="7665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E39034A-B972-4C96-AC91-64F99D496BA4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 flipV="1">
            <a:off x="8514788" y="5724615"/>
            <a:ext cx="742911" cy="24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AC3EDAE-A9EF-4FAA-930F-748679CC87B2}"/>
              </a:ext>
            </a:extLst>
          </p:cNvPr>
          <p:cNvSpPr/>
          <p:nvPr/>
        </p:nvSpPr>
        <p:spPr>
          <a:xfrm>
            <a:off x="2664406" y="4504514"/>
            <a:ext cx="1258871" cy="279383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ysDash"/>
          </a:ln>
          <a:effectLst/>
        </p:spPr>
        <p:txBody>
          <a:bodyPr rtlCol="0" anchor="ctr"/>
          <a:lstStyle/>
          <a:p>
            <a:pPr algn="ctr" defTabSz="1371051"/>
            <a:r>
              <a:rPr lang="pl-PL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US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pl-PL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US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tor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C4B60F1-D6AA-40F0-82F0-2FAAB213AAA3}"/>
              </a:ext>
            </a:extLst>
          </p:cNvPr>
          <p:cNvSpPr/>
          <p:nvPr/>
        </p:nvSpPr>
        <p:spPr>
          <a:xfrm>
            <a:off x="2615259" y="5964818"/>
            <a:ext cx="1313340" cy="337536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ysDash"/>
          </a:ln>
          <a:effectLst/>
        </p:spPr>
        <p:txBody>
          <a:bodyPr rtlCol="0" anchor="ctr"/>
          <a:lstStyle/>
          <a:p>
            <a:pPr algn="ctr" defTabSz="1371051"/>
            <a:r>
              <a:rPr lang="pl-PL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US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pl-PL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US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tor</a:t>
            </a:r>
            <a:endParaRPr lang="en-US" sz="1500" b="1" kern="0" dirty="0">
              <a:latin typeface="Open San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65CC315-6CA0-44E3-8D64-C88CFE32AA8C}"/>
              </a:ext>
            </a:extLst>
          </p:cNvPr>
          <p:cNvSpPr/>
          <p:nvPr/>
        </p:nvSpPr>
        <p:spPr>
          <a:xfrm>
            <a:off x="2602196" y="7695627"/>
            <a:ext cx="1337343" cy="337536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ysDash"/>
          </a:ln>
          <a:effectLst/>
        </p:spPr>
        <p:txBody>
          <a:bodyPr rtlCol="0" anchor="ctr"/>
          <a:lstStyle/>
          <a:p>
            <a:pPr algn="ctr" defTabSz="1371051"/>
            <a:r>
              <a:rPr lang="pl-PL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US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pl-PL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US" sz="1500" b="1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tor</a:t>
            </a:r>
            <a:endParaRPr lang="en-US" sz="1500" b="1" kern="0" dirty="0">
              <a:solidFill>
                <a:srgbClr val="2C3876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1FC1020-572D-4862-B255-E3317469B121}"/>
              </a:ext>
            </a:extLst>
          </p:cNvPr>
          <p:cNvSpPr/>
          <p:nvPr/>
        </p:nvSpPr>
        <p:spPr>
          <a:xfrm>
            <a:off x="11576381" y="5574798"/>
            <a:ext cx="1298420" cy="299634"/>
          </a:xfrm>
          <a:prstGeom prst="roundRect">
            <a:avLst/>
          </a:prstGeom>
          <a:solidFill>
            <a:srgbClr val="D2D7EE"/>
          </a:solidFill>
          <a:ln w="25400" cap="flat" cmpd="sng" algn="ctr">
            <a:solidFill>
              <a:srgbClr val="7F8CCF"/>
            </a:solidFill>
            <a:prstDash val="sysDash"/>
          </a:ln>
          <a:effectLst/>
        </p:spPr>
        <p:txBody>
          <a:bodyPr rtlCol="0" anchor="ctr"/>
          <a:lstStyle/>
          <a:p>
            <a:pPr algn="ctr" defTabSz="1371051"/>
            <a:r>
              <a:rPr lang="pl-PL" sz="1500" b="1" kern="0" dirty="0">
                <a:solidFill>
                  <a:srgbClr val="2C3876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Konektor</a:t>
            </a:r>
            <a:endParaRPr lang="en-US" sz="1500" b="1" kern="0" dirty="0">
              <a:solidFill>
                <a:srgbClr val="2C3876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703BB42-430C-4B25-87D0-BD91A5A8DAB6}"/>
              </a:ext>
            </a:extLst>
          </p:cNvPr>
          <p:cNvSpPr/>
          <p:nvPr/>
        </p:nvSpPr>
        <p:spPr>
          <a:xfrm>
            <a:off x="506415" y="2292167"/>
            <a:ext cx="17437125" cy="7466874"/>
          </a:xfrm>
          <a:prstGeom prst="roundRect">
            <a:avLst>
              <a:gd name="adj" fmla="val 4647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337A32D-EC61-4CC5-9752-3427D16D35AA}"/>
              </a:ext>
            </a:extLst>
          </p:cNvPr>
          <p:cNvSpPr txBox="1"/>
          <p:nvPr/>
        </p:nvSpPr>
        <p:spPr>
          <a:xfrm>
            <a:off x="757733" y="2206910"/>
            <a:ext cx="3069683" cy="591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159"/>
              </a:lnSpc>
            </a:pPr>
            <a:r>
              <a:rPr kumimoji="1" lang="pl-PL" sz="2699" dirty="0">
                <a:solidFill>
                  <a:schemeClr val="accent6">
                    <a:lumMod val="75000"/>
                  </a:schemeClr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Przestrzeń danych</a:t>
            </a:r>
            <a:endParaRPr kumimoji="1" lang="en-US" sz="2699" dirty="0">
              <a:solidFill>
                <a:schemeClr val="accent6">
                  <a:lumMod val="75000"/>
                </a:schemeClr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FB0120D-B38F-46B3-841F-2A799D4F5F3B}"/>
              </a:ext>
            </a:extLst>
          </p:cNvPr>
          <p:cNvSpPr/>
          <p:nvPr/>
        </p:nvSpPr>
        <p:spPr>
          <a:xfrm>
            <a:off x="6224563" y="4978060"/>
            <a:ext cx="581438" cy="581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052" tIns="68526" rIns="137052" bIns="685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0619"/>
            <a:r>
              <a:rPr lang="en-US" sz="2697" b="1" dirty="0">
                <a:solidFill>
                  <a:srgbClr val="FFFFFF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B880587-C0EB-4A10-BFEE-3C829F100563}"/>
              </a:ext>
            </a:extLst>
          </p:cNvPr>
          <p:cNvSpPr/>
          <p:nvPr/>
        </p:nvSpPr>
        <p:spPr>
          <a:xfrm>
            <a:off x="7563922" y="3671171"/>
            <a:ext cx="581438" cy="581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052" tIns="68526" rIns="137052" bIns="685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0619"/>
            <a:r>
              <a:rPr lang="en-US" sz="2697" b="1" dirty="0">
                <a:solidFill>
                  <a:srgbClr val="FFFFFF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52E771C-13E0-49D6-9BEC-812884345832}"/>
              </a:ext>
            </a:extLst>
          </p:cNvPr>
          <p:cNvSpPr/>
          <p:nvPr/>
        </p:nvSpPr>
        <p:spPr>
          <a:xfrm>
            <a:off x="10931560" y="4935971"/>
            <a:ext cx="581438" cy="581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052" tIns="68526" rIns="137052" bIns="685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0619"/>
            <a:r>
              <a:rPr lang="en-US" sz="2697" b="1" dirty="0">
                <a:solidFill>
                  <a:srgbClr val="FFFFFF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69" name="Graphic 68" descr="Database with solid fill">
            <a:extLst>
              <a:ext uri="{FF2B5EF4-FFF2-40B4-BE49-F238E27FC236}">
                <a16:creationId xmlns:a16="http://schemas.microsoft.com/office/drawing/2014/main" id="{D307F172-0E37-4B37-89ED-229D7CA87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613" y="6050334"/>
            <a:ext cx="431910" cy="371634"/>
          </a:xfrm>
          <a:prstGeom prst="rect">
            <a:avLst/>
          </a:prstGeom>
          <a:effectLst/>
        </p:spPr>
      </p:pic>
      <p:pic>
        <p:nvPicPr>
          <p:cNvPr id="70" name="Graphic 69" descr="Server with solid fill">
            <a:extLst>
              <a:ext uri="{FF2B5EF4-FFF2-40B4-BE49-F238E27FC236}">
                <a16:creationId xmlns:a16="http://schemas.microsoft.com/office/drawing/2014/main" id="{9E2A7C38-BD3F-4280-9B32-02EDC3051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942" y="7681742"/>
            <a:ext cx="431910" cy="39626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483F499-CC97-4AFC-9FFF-36E4CE17503D}"/>
              </a:ext>
            </a:extLst>
          </p:cNvPr>
          <p:cNvSpPr txBox="1"/>
          <p:nvPr/>
        </p:nvSpPr>
        <p:spPr>
          <a:xfrm>
            <a:off x="12681526" y="2608589"/>
            <a:ext cx="48487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pl-PL" sz="21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Reguły (klasy) korzystania z danych określone przez</a:t>
            </a:r>
            <a:r>
              <a:rPr kumimoji="1" lang="en-US" sz="21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Gaia-X </a:t>
            </a:r>
            <a:r>
              <a:rPr kumimoji="1" lang="pl-PL" sz="21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i</a:t>
            </a:r>
            <a:r>
              <a:rPr kumimoji="1" lang="en-US" sz="21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IDSA</a:t>
            </a: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93F23A8A-4D49-482B-B229-E862D387107F}"/>
              </a:ext>
            </a:extLst>
          </p:cNvPr>
          <p:cNvGraphicFramePr>
            <a:graphicFrameLocks noGrp="1"/>
          </p:cNvGraphicFramePr>
          <p:nvPr/>
        </p:nvGraphicFramePr>
        <p:xfrm>
          <a:off x="13105615" y="3468074"/>
          <a:ext cx="4424654" cy="46421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3065">
                  <a:extLst>
                    <a:ext uri="{9D8B030D-6E8A-4147-A177-3AD203B41FA5}">
                      <a16:colId xmlns:a16="http://schemas.microsoft.com/office/drawing/2014/main" val="2964948528"/>
                    </a:ext>
                  </a:extLst>
                </a:gridCol>
                <a:gridCol w="4081589">
                  <a:extLst>
                    <a:ext uri="{9D8B030D-6E8A-4147-A177-3AD203B41FA5}">
                      <a16:colId xmlns:a16="http://schemas.microsoft.com/office/drawing/2014/main" val="1668799212"/>
                    </a:ext>
                  </a:extLst>
                </a:gridCol>
              </a:tblGrid>
              <a:tr h="3586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pl-PL" sz="1400" dirty="0">
                          <a:effectLst/>
                        </a:rPr>
                        <a:t>r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100" b="1" dirty="0">
                          <a:effectLst/>
                        </a:rPr>
                        <a:t>Klasy regulacji w dostępie</a:t>
                      </a:r>
                      <a:endParaRPr lang="en-US" sz="2100" b="1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2904222259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1</a:t>
                      </a:r>
                    </a:p>
                  </a:txBody>
                  <a:tcPr marL="38607" marR="38607" marT="19304" marB="1930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Zezwól na korzystanie z danych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43368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Ograniczone wykorzystanie danych przez konektor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900932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Ograniczone przez aplikację wykorzystanie danych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1421952500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Ograniczone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interwałowo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wykorzystanie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danych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4281133741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5</a:t>
                      </a: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Ograniczenie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czasowe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wykorzystania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danych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555161102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6</a:t>
                      </a: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Ograniczenie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mieijsca </a:t>
                      </a:r>
                      <a:r>
                        <a:rPr lang="en-US" sz="1400" dirty="0" err="1">
                          <a:effectLst/>
                        </a:rPr>
                        <a:t>korzystania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z </a:t>
                      </a:r>
                      <a:r>
                        <a:rPr lang="en-US" sz="1400" dirty="0" err="1">
                          <a:effectLst/>
                        </a:rPr>
                        <a:t>danych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30863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7</a:t>
                      </a: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Jednorazowa sprzedaż danych (licencja wieczysta)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2179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8</a:t>
                      </a: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Wynajem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danych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pl-PL" sz="1400" dirty="0">
                          <a:effectLst/>
                        </a:rPr>
                        <a:t>licencja odnawialna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15303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9</a:t>
                      </a: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Ogranicz</a:t>
                      </a:r>
                      <a:r>
                        <a:rPr lang="pl-PL" sz="1400" dirty="0">
                          <a:effectLst/>
                        </a:rPr>
                        <a:t>enie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korzystani</a:t>
                      </a:r>
                      <a:r>
                        <a:rPr lang="pl-PL" sz="1400" dirty="0">
                          <a:effectLst/>
                        </a:rPr>
                        <a:t>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z </a:t>
                      </a:r>
                      <a:r>
                        <a:rPr lang="en-US" sz="1400" dirty="0" err="1">
                          <a:effectLst/>
                        </a:rPr>
                        <a:t>danych</a:t>
                      </a:r>
                      <a:r>
                        <a:rPr lang="pl-PL" sz="1400" dirty="0">
                          <a:effectLst/>
                        </a:rPr>
                        <a:t> na podstawie roli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445882255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10</a:t>
                      </a: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Korzystanie z danych ograniczone celem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1370208259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11</a:t>
                      </a: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Użytkowanie z ograniczeniami dotyczącymi zdarzeń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1509302874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12</a:t>
                      </a: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Ograniczona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liczba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zastosowań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36891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13</a:t>
                      </a: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marL="0" marR="0" lvl="0" indent="0" algn="l" defTabSz="1187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</a:rPr>
                        <a:t>Ograniczon</a:t>
                      </a:r>
                      <a:r>
                        <a:rPr lang="pl-PL" sz="1400" dirty="0">
                          <a:effectLst/>
                        </a:rPr>
                        <a:t>y dostęp dla p</a:t>
                      </a:r>
                      <a:r>
                        <a:rPr lang="en-US" sz="1400" dirty="0" err="1">
                          <a:effectLst/>
                        </a:rPr>
                        <a:t>oziom</a:t>
                      </a:r>
                      <a:r>
                        <a:rPr lang="pl-PL" sz="1400" dirty="0">
                          <a:effectLst/>
                        </a:rPr>
                        <a:t>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bezpieczeństwa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368006045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14</a:t>
                      </a: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Usunięcie danych po ich wykorzystaniu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66120"/>
                  </a:ext>
                </a:extLst>
              </a:tr>
              <a:tr h="24629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19</a:t>
                      </a: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Zasady dotyczące dystrybucji do osób trzecich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919548656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20</a:t>
                      </a:r>
                    </a:p>
                  </a:txBody>
                  <a:tcPr marL="38607" marR="38607" marT="19304" marB="193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Przesyłanie wyłącznie po zaszyfrowaniu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/>
                </a:tc>
                <a:extLst>
                  <a:ext uri="{0D108BD9-81ED-4DB2-BD59-A6C34878D82A}">
                    <a16:rowId xmlns:a16="http://schemas.microsoft.com/office/drawing/2014/main" val="2931080693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21</a:t>
                      </a:r>
                    </a:p>
                  </a:txBody>
                  <a:tcPr marL="38607" marR="38607" marT="19304" marB="193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effectLst/>
                        </a:rPr>
                        <a:t>Krajowa p</a:t>
                      </a:r>
                      <a:r>
                        <a:rPr lang="en-US" sz="1400" dirty="0" err="1">
                          <a:effectLst/>
                        </a:rPr>
                        <a:t>olityka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ograniczeń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regulacyjnych</a:t>
                      </a:r>
                      <a:endParaRPr lang="en-US" sz="1400" dirty="0">
                        <a:effectLst/>
                      </a:endParaRPr>
                    </a:p>
                  </a:txBody>
                  <a:tcPr marL="38607" marR="38607" marT="19304" marB="193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63259"/>
                  </a:ext>
                </a:extLst>
              </a:tr>
            </a:tbl>
          </a:graphicData>
        </a:graphic>
      </p:graphicFrame>
      <p:sp>
        <p:nvSpPr>
          <p:cNvPr id="73" name="Oval 72">
            <a:extLst>
              <a:ext uri="{FF2B5EF4-FFF2-40B4-BE49-F238E27FC236}">
                <a16:creationId xmlns:a16="http://schemas.microsoft.com/office/drawing/2014/main" id="{2EED20D2-CEB0-4E04-B8A8-B5A5E4E436BE}"/>
              </a:ext>
            </a:extLst>
          </p:cNvPr>
          <p:cNvSpPr/>
          <p:nvPr/>
        </p:nvSpPr>
        <p:spPr>
          <a:xfrm>
            <a:off x="3697823" y="4046890"/>
            <a:ext cx="581438" cy="581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052" tIns="68526" rIns="137052" bIns="685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0619"/>
            <a:r>
              <a:rPr lang="en-US" sz="2697" b="1" dirty="0">
                <a:solidFill>
                  <a:srgbClr val="FFFFFF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EB36252-1F10-425B-892F-6BAAB170EB32}"/>
              </a:ext>
            </a:extLst>
          </p:cNvPr>
          <p:cNvSpPr/>
          <p:nvPr/>
        </p:nvSpPr>
        <p:spPr>
          <a:xfrm>
            <a:off x="4551494" y="7978503"/>
            <a:ext cx="2674977" cy="741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algn="ctr" defTabSz="1371051">
              <a:defRPr/>
            </a:pPr>
            <a:r>
              <a:rPr lang="pl-PL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Standardy zaufania uczestników</a:t>
            </a:r>
            <a:endParaRPr lang="en-US" kern="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DB3C937-E627-45F1-8EFB-C36FF6738AFC}"/>
              </a:ext>
            </a:extLst>
          </p:cNvPr>
          <p:cNvSpPr/>
          <p:nvPr/>
        </p:nvSpPr>
        <p:spPr>
          <a:xfrm>
            <a:off x="7445366" y="7981959"/>
            <a:ext cx="2488758" cy="741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algn="ctr" defTabSz="1371051">
              <a:defRPr/>
            </a:pPr>
            <a:r>
              <a:rPr lang="pl-PL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Weryfikacja</a:t>
            </a:r>
            <a:r>
              <a:rPr lang="en-US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Standard</a:t>
            </a:r>
            <a:r>
              <a:rPr lang="pl-PL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en-US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Etykiety</a:t>
            </a:r>
            <a:endParaRPr lang="en-US" kern="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9DB374B5-D133-48ED-8AE1-6FE4DC9A8966}"/>
              </a:ext>
            </a:extLst>
          </p:cNvPr>
          <p:cNvSpPr/>
          <p:nvPr/>
        </p:nvSpPr>
        <p:spPr>
          <a:xfrm>
            <a:off x="10114367" y="7951755"/>
            <a:ext cx="2390969" cy="741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algn="ctr" defTabSz="1371051">
              <a:defRPr/>
            </a:pPr>
            <a:r>
              <a:rPr lang="pl-PL" kern="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Standardy interoperacyjności</a:t>
            </a:r>
            <a:endParaRPr lang="en-US" kern="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4E714B-41D0-44DB-8AA6-970D88CC1167}"/>
              </a:ext>
            </a:extLst>
          </p:cNvPr>
          <p:cNvSpPr/>
          <p:nvPr/>
        </p:nvSpPr>
        <p:spPr>
          <a:xfrm>
            <a:off x="2426306" y="3765952"/>
            <a:ext cx="2082051" cy="156893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9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55ED529-0547-4C7D-B556-D51271A0A27F}"/>
              </a:ext>
            </a:extLst>
          </p:cNvPr>
          <p:cNvSpPr txBox="1"/>
          <p:nvPr/>
        </p:nvSpPr>
        <p:spPr>
          <a:xfrm>
            <a:off x="4848965" y="2771481"/>
            <a:ext cx="7583772" cy="50783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-- IDS R</a:t>
            </a:r>
            <a:r>
              <a:rPr kumimoji="1" lang="pl-PL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</a:t>
            </a:r>
            <a:r>
              <a:rPr kumimoji="1" lang="en-US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 --</a:t>
            </a:r>
          </a:p>
          <a:p>
            <a:pPr algn="ctr"/>
            <a:r>
              <a:rPr kumimoji="1" lang="en-US" sz="1500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Reference Model Architecture 4.0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8E943C-5C50-43B0-8CA5-41D0549EAB1A}"/>
              </a:ext>
            </a:extLst>
          </p:cNvPr>
          <p:cNvSpPr txBox="1"/>
          <p:nvPr/>
        </p:nvSpPr>
        <p:spPr>
          <a:xfrm>
            <a:off x="4770582" y="8932955"/>
            <a:ext cx="7583772" cy="507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-- Gaia-X --</a:t>
            </a:r>
          </a:p>
          <a:p>
            <a:pPr algn="ctr"/>
            <a:r>
              <a:rPr kumimoji="1" lang="en-US" sz="1500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Trust Framework</a:t>
            </a:r>
          </a:p>
        </p:txBody>
      </p:sp>
    </p:spTree>
    <p:extLst>
      <p:ext uri="{BB962C8B-B14F-4D97-AF65-F5344CB8AC3E}">
        <p14:creationId xmlns:p14="http://schemas.microsoft.com/office/powerpoint/2010/main" val="3564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1D3FBF-B237-9531-6E44-A32D337A6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145" y="1847019"/>
            <a:ext cx="9861845" cy="540000"/>
          </a:xfrm>
        </p:spPr>
        <p:txBody>
          <a:bodyPr>
            <a:normAutofit fontScale="85000" lnSpcReduction="10000"/>
          </a:bodyPr>
          <a:lstStyle/>
          <a:p>
            <a:r>
              <a:rPr lang="pl-PL" dirty="0">
                <a:solidFill>
                  <a:srgbClr val="C00000"/>
                </a:solidFill>
              </a:rPr>
              <a:t>IDS zapewnia zgodność z różnymi systemami prawnymi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8D5EC5F-E66A-DCDA-9F9C-A7EEDEBE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947" y="253524"/>
            <a:ext cx="13475982" cy="1404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Zasady i reguły w gospodarce opartej na danych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B6835E27-7A93-CEB7-D654-62D5018A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6287" y="2591789"/>
            <a:ext cx="6395429" cy="6395429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8CEFCDE1-9EEC-9C08-703E-13C2C1B6A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7926" y="4361951"/>
            <a:ext cx="2992148" cy="285510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763DD229-B9FA-4E22-059B-35A85A55C6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1445" y="6997558"/>
            <a:ext cx="845111" cy="84511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4259672C-DA87-1B17-2805-524AE39D97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09739" y="6782130"/>
            <a:ext cx="68523" cy="18272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3E99DB2-1A28-2ABC-E31E-932919057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09739" y="7877184"/>
            <a:ext cx="68523" cy="182727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61E4727-7B0D-5449-C48D-C1993B269E9D}"/>
              </a:ext>
            </a:extLst>
          </p:cNvPr>
          <p:cNvGrpSpPr/>
          <p:nvPr/>
        </p:nvGrpSpPr>
        <p:grpSpPr>
          <a:xfrm>
            <a:off x="8721445" y="3256675"/>
            <a:ext cx="845123" cy="976463"/>
            <a:chOff x="5919787" y="2329301"/>
            <a:chExt cx="352430" cy="407201"/>
          </a:xfrm>
        </p:grpSpPr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D025388A-5C86-6DAF-2C63-CAE748632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9787" y="2329301"/>
              <a:ext cx="352425" cy="352425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72677376-8F73-1BE6-CD92-FC07F0300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57917" y="2574577"/>
              <a:ext cx="114300" cy="161925"/>
            </a:xfrm>
            <a:prstGeom prst="rect">
              <a:avLst/>
            </a:prstGeom>
          </p:spPr>
        </p:pic>
      </p:grpSp>
      <p:sp>
        <p:nvSpPr>
          <p:cNvPr id="68" name="Textfeld 67">
            <a:extLst>
              <a:ext uri="{FF2B5EF4-FFF2-40B4-BE49-F238E27FC236}">
                <a16:creationId xmlns:a16="http://schemas.microsoft.com/office/drawing/2014/main" id="{A8B17D3E-AB6D-300D-2D2E-A5A79CB9755E}"/>
              </a:ext>
            </a:extLst>
          </p:cNvPr>
          <p:cNvSpPr txBox="1"/>
          <p:nvPr/>
        </p:nvSpPr>
        <p:spPr>
          <a:xfrm>
            <a:off x="7595587" y="2821359"/>
            <a:ext cx="3096824" cy="452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371600">
              <a:defRPr/>
            </a:pPr>
            <a:r>
              <a:rPr lang="pl-PL" sz="1500" b="1" dirty="0">
                <a:solidFill>
                  <a:srgbClr val="E6007E"/>
                </a:solidFill>
                <a:latin typeface="Segoe UI"/>
              </a:rPr>
              <a:t>Ramy prawne</a:t>
            </a:r>
            <a:endParaRPr lang="de-DE" sz="1500" b="1" dirty="0">
              <a:solidFill>
                <a:srgbClr val="E6007E"/>
              </a:solidFill>
              <a:latin typeface="Segoe UI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40818FA6-C16F-0956-3B6E-9816893A2941}"/>
              </a:ext>
            </a:extLst>
          </p:cNvPr>
          <p:cNvSpPr txBox="1"/>
          <p:nvPr/>
        </p:nvSpPr>
        <p:spPr>
          <a:xfrm>
            <a:off x="7595587" y="5729810"/>
            <a:ext cx="3096824" cy="452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371600">
              <a:lnSpc>
                <a:spcPct val="75000"/>
              </a:lnSpc>
              <a:defRPr/>
            </a:pPr>
            <a:r>
              <a:rPr lang="pl-PL" sz="2400" b="1" dirty="0">
                <a:solidFill>
                  <a:srgbClr val="009FE3"/>
                </a:solidFill>
                <a:latin typeface="Segoe UI"/>
              </a:rPr>
              <a:t>Przestrzeń danych</a:t>
            </a:r>
            <a:endParaRPr lang="de-DE" sz="2400" b="1" dirty="0">
              <a:solidFill>
                <a:srgbClr val="009FE3"/>
              </a:solidFill>
              <a:latin typeface="Segoe UI"/>
            </a:endParaRP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7814F89A-B2AB-BE94-FB10-A8CBBBE107EF}"/>
              </a:ext>
            </a:extLst>
          </p:cNvPr>
          <p:cNvGrpSpPr/>
          <p:nvPr/>
        </p:nvGrpSpPr>
        <p:grpSpPr>
          <a:xfrm>
            <a:off x="6154334" y="5127119"/>
            <a:ext cx="1335062" cy="1324767"/>
            <a:chOff x="4849259" y="3152775"/>
            <a:chExt cx="556743" cy="552450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94E582DE-DDF4-09BE-24BD-12640864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853552" y="3152775"/>
              <a:ext cx="552450" cy="552450"/>
            </a:xfrm>
            <a:prstGeom prst="rect">
              <a:avLst/>
            </a:prstGeom>
          </p:spPr>
        </p:pic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538AA0C6-E148-527A-3AE0-EDDCCB935D78}"/>
                </a:ext>
              </a:extLst>
            </p:cNvPr>
            <p:cNvSpPr txBox="1"/>
            <p:nvPr/>
          </p:nvSpPr>
          <p:spPr>
            <a:xfrm>
              <a:off x="4849259" y="3421143"/>
              <a:ext cx="552450" cy="771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371600">
                <a:lnSpc>
                  <a:spcPct val="50000"/>
                </a:lnSpc>
                <a:defRPr/>
              </a:pPr>
              <a:r>
                <a:rPr lang="de-DE" sz="1050" b="1" dirty="0">
                  <a:solidFill>
                    <a:srgbClr val="6F6F6E"/>
                  </a:solidFill>
                </a:rPr>
                <a:t>Przestrzeń danych</a:t>
              </a:r>
            </a:p>
            <a:p>
              <a:pPr algn="ctr" defTabSz="1371600">
                <a:lnSpc>
                  <a:spcPct val="50000"/>
                </a:lnSpc>
                <a:defRPr/>
              </a:pPr>
              <a:endParaRPr lang="de-DE" sz="1050" b="1" dirty="0">
                <a:solidFill>
                  <a:srgbClr val="6F6F6E"/>
                </a:solidFill>
                <a:latin typeface="Segoe UI"/>
              </a:endParaRP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6EE8F7DB-1338-3E38-B64E-1C44A17DCA23}"/>
              </a:ext>
            </a:extLst>
          </p:cNvPr>
          <p:cNvGrpSpPr/>
          <p:nvPr/>
        </p:nvGrpSpPr>
        <p:grpSpPr>
          <a:xfrm>
            <a:off x="10821901" y="5127119"/>
            <a:ext cx="1335062" cy="1324767"/>
            <a:chOff x="4849259" y="3152775"/>
            <a:chExt cx="556743" cy="552450"/>
          </a:xfrm>
        </p:grpSpPr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CA5BFB9E-07CB-C10F-EA79-3EB2000C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853552" y="3152775"/>
              <a:ext cx="552450" cy="552450"/>
            </a:xfrm>
            <a:prstGeom prst="rect">
              <a:avLst/>
            </a:prstGeom>
          </p:spPr>
        </p:pic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0BB9A43A-3FD2-BB87-B54E-E197528511D2}"/>
                </a:ext>
              </a:extLst>
            </p:cNvPr>
            <p:cNvSpPr txBox="1"/>
            <p:nvPr/>
          </p:nvSpPr>
          <p:spPr>
            <a:xfrm>
              <a:off x="4849259" y="3421143"/>
              <a:ext cx="552450" cy="771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371600">
                <a:lnSpc>
                  <a:spcPct val="50000"/>
                </a:lnSpc>
                <a:defRPr/>
              </a:pPr>
              <a:r>
                <a:rPr lang="de-DE" sz="1050" b="1" dirty="0">
                  <a:solidFill>
                    <a:srgbClr val="6F6F6E"/>
                  </a:solidFill>
                </a:rPr>
                <a:t>Przestrzeń danych</a:t>
              </a:r>
            </a:p>
            <a:p>
              <a:pPr algn="ctr" defTabSz="1371600">
                <a:lnSpc>
                  <a:spcPct val="50000"/>
                </a:lnSpc>
                <a:defRPr/>
              </a:pPr>
              <a:endParaRPr lang="de-DE" sz="1050" b="1" dirty="0">
                <a:solidFill>
                  <a:srgbClr val="6F6F6E"/>
                </a:solidFill>
                <a:latin typeface="Segoe UI"/>
              </a:endParaRP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25765D9A-55FB-2FF0-F493-18BE4FDE5DCD}"/>
              </a:ext>
            </a:extLst>
          </p:cNvPr>
          <p:cNvGrpSpPr/>
          <p:nvPr/>
        </p:nvGrpSpPr>
        <p:grpSpPr>
          <a:xfrm>
            <a:off x="8894260" y="8083213"/>
            <a:ext cx="500225" cy="703784"/>
            <a:chOff x="5986375" y="4445937"/>
            <a:chExt cx="209550" cy="294822"/>
          </a:xfrm>
        </p:grpSpPr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B9D01C32-7090-153C-4928-B43F8D064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029227" y="4445937"/>
              <a:ext cx="123825" cy="123825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BC9BE5DB-EF47-EB1A-B193-688ECB7F9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986375" y="4588358"/>
              <a:ext cx="209550" cy="152401"/>
            </a:xfrm>
            <a:prstGeom prst="rect">
              <a:avLst/>
            </a:prstGeom>
          </p:spPr>
        </p:pic>
      </p:grpSp>
      <p:pic>
        <p:nvPicPr>
          <p:cNvPr id="90" name="Grafik 89">
            <a:extLst>
              <a:ext uri="{FF2B5EF4-FFF2-40B4-BE49-F238E27FC236}">
                <a16:creationId xmlns:a16="http://schemas.microsoft.com/office/drawing/2014/main" id="{150001A5-055F-64C1-F7A2-65BC2C0A969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82332" y="8517932"/>
            <a:ext cx="274091" cy="388295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398F5E7F-9EC1-E8D0-9F0C-6115FD1C8D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719926" y="4691420"/>
            <a:ext cx="846630" cy="983922"/>
          </a:xfrm>
          <a:prstGeom prst="rect">
            <a:avLst/>
          </a:prstGeom>
        </p:spPr>
      </p:pic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EFB83982-B974-156B-7430-84EBF48AB0F1}"/>
              </a:ext>
            </a:extLst>
          </p:cNvPr>
          <p:cNvGrpSpPr/>
          <p:nvPr/>
        </p:nvGrpSpPr>
        <p:grpSpPr>
          <a:xfrm>
            <a:off x="4358495" y="7345181"/>
            <a:ext cx="4467900" cy="162000"/>
            <a:chOff x="2851971" y="4099623"/>
            <a:chExt cx="3043026" cy="108000"/>
          </a:xfrm>
        </p:grpSpPr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B5C3D827-1329-405A-652B-E095E0B140F4}"/>
                </a:ext>
              </a:extLst>
            </p:cNvPr>
            <p:cNvCxnSpPr>
              <a:cxnSpLocks/>
            </p:cNvCxnSpPr>
            <p:nvPr/>
          </p:nvCxnSpPr>
          <p:spPr>
            <a:xfrm>
              <a:off x="2851971" y="4153904"/>
              <a:ext cx="2937682" cy="0"/>
            </a:xfrm>
            <a:prstGeom prst="line">
              <a:avLst/>
            </a:prstGeom>
            <a:ln w="19050"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66F1E45-7FE7-F870-D34D-80ED4D632C62}"/>
                </a:ext>
              </a:extLst>
            </p:cNvPr>
            <p:cNvSpPr/>
            <p:nvPr/>
          </p:nvSpPr>
          <p:spPr>
            <a:xfrm>
              <a:off x="5786997" y="4099623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ctr"/>
            <a:lstStyle/>
            <a:p>
              <a:pPr algn="ctr" defTabSz="1371600">
                <a:defRPr/>
              </a:pPr>
              <a:endParaRPr lang="de-DE" sz="2700" err="1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B495960-C4AA-0DDC-0BD1-04BD0724321B}"/>
              </a:ext>
            </a:extLst>
          </p:cNvPr>
          <p:cNvGrpSpPr/>
          <p:nvPr/>
        </p:nvGrpSpPr>
        <p:grpSpPr>
          <a:xfrm>
            <a:off x="4444220" y="4795674"/>
            <a:ext cx="3693530" cy="162000"/>
            <a:chOff x="3070763" y="3197116"/>
            <a:chExt cx="2462353" cy="10800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CDAB1D2A-23E3-CC58-44E0-5826F0C2A5F9}"/>
                </a:ext>
              </a:extLst>
            </p:cNvPr>
            <p:cNvCxnSpPr>
              <a:cxnSpLocks/>
            </p:cNvCxnSpPr>
            <p:nvPr/>
          </p:nvCxnSpPr>
          <p:spPr>
            <a:xfrm>
              <a:off x="3070763" y="3251116"/>
              <a:ext cx="2357009" cy="281"/>
            </a:xfrm>
            <a:prstGeom prst="line">
              <a:avLst/>
            </a:prstGeom>
            <a:ln w="19050"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7546970-2A7C-E148-7054-B606A389684D}"/>
                </a:ext>
              </a:extLst>
            </p:cNvPr>
            <p:cNvSpPr/>
            <p:nvPr/>
          </p:nvSpPr>
          <p:spPr>
            <a:xfrm>
              <a:off x="5425116" y="3197116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ctr"/>
            <a:lstStyle/>
            <a:p>
              <a:pPr algn="ctr" defTabSz="1371600">
                <a:defRPr/>
              </a:pPr>
              <a:endParaRPr lang="de-DE" sz="2700" err="1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F0F308C-DDF0-00FA-04DE-49C814A2F0D0}"/>
              </a:ext>
            </a:extLst>
          </p:cNvPr>
          <p:cNvGrpSpPr/>
          <p:nvPr/>
        </p:nvGrpSpPr>
        <p:grpSpPr>
          <a:xfrm>
            <a:off x="1140278" y="6231722"/>
            <a:ext cx="3671925" cy="2726343"/>
            <a:chOff x="9120592" y="4635759"/>
            <a:chExt cx="2447950" cy="1605644"/>
          </a:xfrm>
        </p:grpSpPr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89F632F8-7B95-6189-78CA-F9B7A98D105A}"/>
                </a:ext>
              </a:extLst>
            </p:cNvPr>
            <p:cNvSpPr/>
            <p:nvPr/>
          </p:nvSpPr>
          <p:spPr bwMode="gray">
            <a:xfrm>
              <a:off x="9261398" y="4635759"/>
              <a:ext cx="2307144" cy="1490826"/>
            </a:xfrm>
            <a:prstGeom prst="rect">
              <a:avLst/>
            </a:prstGeom>
            <a:pattFill prst="ltDnDiag">
              <a:fgClr>
                <a:srgbClr val="009FE3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62000" rIns="108000" bIns="108000" rtlCol="0" anchor="t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en-GB" b="1">
                <a:solidFill>
                  <a:srgbClr val="009FE3"/>
                </a:solidFill>
                <a:latin typeface="Segoe UI"/>
                <a:cs typeface="Segoe UI" panose="020B0502040204020203" pitchFamily="34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7079260-9288-A93C-896B-35DEB99B855D}"/>
                </a:ext>
              </a:extLst>
            </p:cNvPr>
            <p:cNvSpPr/>
            <p:nvPr/>
          </p:nvSpPr>
          <p:spPr bwMode="gray">
            <a:xfrm>
              <a:off x="9120592" y="4750577"/>
              <a:ext cx="2304000" cy="14908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lIns="216000" tIns="216000" rIns="216000" bIns="21600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900"/>
                </a:spcAft>
                <a:defRPr/>
              </a:pPr>
              <a:r>
                <a:rPr lang="pl-PL" sz="1500" b="1" dirty="0">
                  <a:solidFill>
                    <a:srgbClr val="0BA2E3"/>
                  </a:solidFill>
                  <a:latin typeface="Segoe UI"/>
                </a:rPr>
                <a:t>Łącznik (konektor) przestrzeni danych oparty na IDS </a:t>
              </a:r>
              <a:r>
                <a:rPr lang="pl-PL" sz="1500" dirty="0"/>
                <a:t>łączy uczestników z przestrzenią danych</a:t>
              </a:r>
              <a:r>
                <a:rPr lang="en-US" sz="1500" dirty="0">
                  <a:solidFill>
                    <a:prstClr val="black"/>
                  </a:solidFill>
                  <a:latin typeface="Segoe UI"/>
                </a:rPr>
                <a:t>.</a:t>
              </a:r>
            </a:p>
            <a:p>
              <a:pPr lvl="0">
                <a:defRPr/>
              </a:pPr>
              <a:r>
                <a:rPr lang="pl-PL" sz="1500" dirty="0"/>
                <a:t>Łączniki rozumieją i wymieniają dane na podstawie:</a:t>
              </a:r>
              <a:endParaRPr lang="en-US" sz="1500" dirty="0">
                <a:solidFill>
                  <a:prstClr val="black"/>
                </a:solidFill>
                <a:latin typeface="Segoe UI"/>
              </a:endParaRPr>
            </a:p>
            <a:p>
              <a:pPr marL="138113" indent="-138113">
                <a:buClr>
                  <a:srgbClr val="009FE3"/>
                </a:buClr>
                <a:buFont typeface="Arial" panose="020B0604020202020204" pitchFamily="34" charset="0"/>
                <a:buChar char="•"/>
                <a:defRPr/>
              </a:pPr>
              <a:r>
                <a:rPr lang="pl-PL" sz="1500" dirty="0"/>
                <a:t>Zasad globalnych/ogólnych</a:t>
              </a:r>
            </a:p>
            <a:p>
              <a:pPr marL="138113" indent="-138113">
                <a:buClr>
                  <a:srgbClr val="009FE3"/>
                </a:buClr>
                <a:buFont typeface="Arial" panose="020B0604020202020204" pitchFamily="34" charset="0"/>
                <a:buChar char="•"/>
                <a:defRPr/>
              </a:pPr>
              <a:r>
                <a:rPr lang="pl-PL" sz="1500" dirty="0"/>
                <a:t>Zasad przestrzeni danych </a:t>
              </a:r>
            </a:p>
            <a:p>
              <a:pPr marL="138113" indent="-138113">
                <a:buClr>
                  <a:srgbClr val="009FE3"/>
                </a:buClr>
                <a:buFont typeface="Arial" panose="020B0604020202020204" pitchFamily="34" charset="0"/>
                <a:buChar char="•"/>
                <a:defRPr/>
              </a:pPr>
              <a:r>
                <a:rPr lang="pl-PL" sz="1500" dirty="0"/>
                <a:t>Zasad wykorzystania danych</a:t>
              </a:r>
              <a:endParaRPr lang="en-US" sz="1500" dirty="0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F5098A6-2AB7-F4BB-DFE0-DCD337FFE63E}"/>
              </a:ext>
            </a:extLst>
          </p:cNvPr>
          <p:cNvGrpSpPr/>
          <p:nvPr/>
        </p:nvGrpSpPr>
        <p:grpSpPr>
          <a:xfrm>
            <a:off x="1150145" y="3840618"/>
            <a:ext cx="3671925" cy="1703832"/>
            <a:chOff x="9120592" y="4679468"/>
            <a:chExt cx="2447950" cy="1103794"/>
          </a:xfrm>
        </p:grpSpPr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5B075A9-79FA-9B65-48C8-1820C90736B3}"/>
                </a:ext>
              </a:extLst>
            </p:cNvPr>
            <p:cNvSpPr/>
            <p:nvPr/>
          </p:nvSpPr>
          <p:spPr bwMode="gray">
            <a:xfrm>
              <a:off x="9261398" y="4679468"/>
              <a:ext cx="2307144" cy="987138"/>
            </a:xfrm>
            <a:prstGeom prst="rect">
              <a:avLst/>
            </a:prstGeom>
            <a:pattFill prst="ltDnDiag">
              <a:fgClr>
                <a:srgbClr val="009FE3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62000" rIns="108000" bIns="108000" rtlCol="0" anchor="t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en-GB" b="1">
                <a:solidFill>
                  <a:srgbClr val="009FE3"/>
                </a:solidFill>
                <a:latin typeface="Segoe UI"/>
                <a:cs typeface="Segoe UI" panose="020B0502040204020203" pitchFamily="34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341A799-A862-9AC5-26C9-10D44E1B2566}"/>
                </a:ext>
              </a:extLst>
            </p:cNvPr>
            <p:cNvSpPr/>
            <p:nvPr/>
          </p:nvSpPr>
          <p:spPr bwMode="gray">
            <a:xfrm>
              <a:off x="9120592" y="4794111"/>
              <a:ext cx="2304000" cy="9891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lIns="216000" tIns="216000" rIns="216000" bIns="21600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900"/>
                </a:spcAft>
                <a:defRPr/>
              </a:pPr>
              <a:r>
                <a:rPr lang="pl-PL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IDS tworzy </a:t>
              </a:r>
              <a:r>
                <a:rPr lang="pl-PL" sz="1500" b="1" dirty="0">
                  <a:solidFill>
                    <a:srgbClr val="0BA2E3"/>
                  </a:solidFill>
                  <a:latin typeface="Segoe UI" panose="020B0502040204020203" pitchFamily="34" charset="0"/>
                  <a:cs typeface="Arial" panose="020B0604020202020204" pitchFamily="34" charset="0"/>
                </a:rPr>
                <a:t>ramy techniczne</a:t>
              </a:r>
              <a:r>
                <a:rPr lang="pl-PL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umożliwiające udostępnianie danych w oparciu o różne zasady i umowy.</a:t>
              </a:r>
              <a:endParaRPr lang="en-US" sz="15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1371566">
                <a:spcAft>
                  <a:spcPts val="900"/>
                </a:spcAft>
                <a:defRPr/>
              </a:pPr>
              <a:endParaRPr lang="en-GB" sz="1500" dirty="0">
                <a:solidFill>
                  <a:prstClr val="black"/>
                </a:solidFill>
                <a:latin typeface="Segoe UI"/>
                <a:ea typeface="Verdana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41CDEE3-5BD1-741F-DAFF-57D508B72016}"/>
              </a:ext>
            </a:extLst>
          </p:cNvPr>
          <p:cNvGrpSpPr/>
          <p:nvPr/>
        </p:nvGrpSpPr>
        <p:grpSpPr>
          <a:xfrm>
            <a:off x="2353415" y="5427966"/>
            <a:ext cx="1049459" cy="1079457"/>
            <a:chOff x="1576172" y="2260849"/>
            <a:chExt cx="699639" cy="719638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69CF8EC-92E2-CC89-B41F-C4E50CEA9B9F}"/>
                </a:ext>
              </a:extLst>
            </p:cNvPr>
            <p:cNvSpPr/>
            <p:nvPr/>
          </p:nvSpPr>
          <p:spPr>
            <a:xfrm>
              <a:off x="1577474" y="2260849"/>
              <a:ext cx="698337" cy="71963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9F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ctr"/>
            <a:lstStyle/>
            <a:p>
              <a:pPr algn="ctr" defTabSz="1371600">
                <a:defRPr/>
              </a:pPr>
              <a:endParaRPr lang="de-DE" sz="1650" b="1">
                <a:solidFill>
                  <a:srgbClr val="0BA2E3"/>
                </a:solidFill>
                <a:latin typeface="Segoe UI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9ED210E-2147-EBBF-E6B4-8E6F44EA58DF}"/>
                </a:ext>
              </a:extLst>
            </p:cNvPr>
            <p:cNvSpPr/>
            <p:nvPr/>
          </p:nvSpPr>
          <p:spPr>
            <a:xfrm>
              <a:off x="1576172" y="2260849"/>
              <a:ext cx="698337" cy="719638"/>
            </a:xfrm>
            <a:prstGeom prst="ellipse">
              <a:avLst/>
            </a:prstGeom>
            <a:noFill/>
            <a:ln w="15875">
              <a:solidFill>
                <a:srgbClr val="009F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ctr"/>
            <a:lstStyle/>
            <a:p>
              <a:pPr algn="ctr" defTabSz="1371600">
                <a:defRPr/>
              </a:pPr>
              <a:endParaRPr lang="de-DE" sz="1650" b="1">
                <a:solidFill>
                  <a:srgbClr val="0BA2E3"/>
                </a:solidFill>
                <a:latin typeface="Segoe UI"/>
              </a:endParaRP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71FFB94C-99B9-435A-6383-17BD494A2CA7}"/>
              </a:ext>
            </a:extLst>
          </p:cNvPr>
          <p:cNvGrpSpPr/>
          <p:nvPr/>
        </p:nvGrpSpPr>
        <p:grpSpPr>
          <a:xfrm>
            <a:off x="9473319" y="4980902"/>
            <a:ext cx="4418778" cy="162000"/>
            <a:chOff x="6315546" y="3366647"/>
            <a:chExt cx="2945852" cy="1080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BDE82607-715C-B7F2-F0F5-9271AAF10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9546" y="3418079"/>
              <a:ext cx="2891852" cy="2568"/>
            </a:xfrm>
            <a:prstGeom prst="line">
              <a:avLst/>
            </a:prstGeom>
            <a:ln w="19050">
              <a:solidFill>
                <a:srgbClr val="3DA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096ECAA4-54E2-EFEB-6371-39F3256F355B}"/>
                </a:ext>
              </a:extLst>
            </p:cNvPr>
            <p:cNvSpPr/>
            <p:nvPr/>
          </p:nvSpPr>
          <p:spPr>
            <a:xfrm>
              <a:off x="6315546" y="3366647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DA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ctr"/>
            <a:lstStyle/>
            <a:p>
              <a:pPr algn="ctr" defTabSz="1371600">
                <a:defRPr/>
              </a:pPr>
              <a:endParaRPr lang="de-DE" sz="2700" err="1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27BE230-204B-A825-314C-1F482A820BB6}"/>
              </a:ext>
            </a:extLst>
          </p:cNvPr>
          <p:cNvGrpSpPr/>
          <p:nvPr/>
        </p:nvGrpSpPr>
        <p:grpSpPr>
          <a:xfrm>
            <a:off x="9383541" y="3312977"/>
            <a:ext cx="4381797" cy="162000"/>
            <a:chOff x="6255694" y="2208651"/>
            <a:chExt cx="2921198" cy="108000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A2310141-B820-E85E-C89E-697636B73D4A}"/>
                </a:ext>
              </a:extLst>
            </p:cNvPr>
            <p:cNvCxnSpPr>
              <a:cxnSpLocks/>
            </p:cNvCxnSpPr>
            <p:nvPr/>
          </p:nvCxnSpPr>
          <p:spPr>
            <a:xfrm>
              <a:off x="6309694" y="2262651"/>
              <a:ext cx="2867198" cy="0"/>
            </a:xfrm>
            <a:prstGeom prst="line">
              <a:avLst/>
            </a:prstGeom>
            <a:ln w="19050">
              <a:solidFill>
                <a:srgbClr val="E6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7408AE0-BD4D-BA4C-98F8-30538AB988D1}"/>
                </a:ext>
              </a:extLst>
            </p:cNvPr>
            <p:cNvSpPr/>
            <p:nvPr/>
          </p:nvSpPr>
          <p:spPr>
            <a:xfrm>
              <a:off x="6255694" y="2208651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6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ctr"/>
            <a:lstStyle/>
            <a:p>
              <a:pPr algn="ctr" defTabSz="1371600">
                <a:defRPr/>
              </a:pPr>
              <a:endParaRPr lang="de-DE" sz="2700" err="1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22033AC-4ECB-787E-4406-59930F1541EA}"/>
              </a:ext>
            </a:extLst>
          </p:cNvPr>
          <p:cNvGrpSpPr/>
          <p:nvPr/>
        </p:nvGrpSpPr>
        <p:grpSpPr>
          <a:xfrm rot="10800000">
            <a:off x="9194199" y="8375820"/>
            <a:ext cx="4660479" cy="162000"/>
            <a:chOff x="2788011" y="5607386"/>
            <a:chExt cx="3106986" cy="10800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ED851A9-22B4-EA66-BF9A-09119815239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011" y="5661667"/>
              <a:ext cx="300164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4F038A4-26B0-41DB-2539-03D60C98F428}"/>
                </a:ext>
              </a:extLst>
            </p:cNvPr>
            <p:cNvSpPr/>
            <p:nvPr/>
          </p:nvSpPr>
          <p:spPr>
            <a:xfrm>
              <a:off x="5791319" y="5607386"/>
              <a:ext cx="103678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ctr"/>
            <a:lstStyle/>
            <a:p>
              <a:pPr algn="ctr" defTabSz="1371600">
                <a:defRPr/>
              </a:pPr>
              <a:endParaRPr lang="de-DE" sz="2700" err="1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A4F54B3-34A3-A452-0170-D58EB7E2C3B3}"/>
              </a:ext>
            </a:extLst>
          </p:cNvPr>
          <p:cNvGrpSpPr/>
          <p:nvPr/>
        </p:nvGrpSpPr>
        <p:grpSpPr>
          <a:xfrm>
            <a:off x="13680888" y="7250246"/>
            <a:ext cx="3671925" cy="1717238"/>
            <a:chOff x="9120592" y="4765128"/>
            <a:chExt cx="2447950" cy="1144825"/>
          </a:xfrm>
        </p:grpSpPr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B72D4C48-6701-9584-EB2D-D69E10308C98}"/>
                </a:ext>
              </a:extLst>
            </p:cNvPr>
            <p:cNvSpPr/>
            <p:nvPr/>
          </p:nvSpPr>
          <p:spPr bwMode="gray">
            <a:xfrm>
              <a:off x="9261398" y="4765128"/>
              <a:ext cx="2307144" cy="1030007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62000" rIns="108000" bIns="108000" rtlCol="0" anchor="t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en-GB" b="1">
                <a:solidFill>
                  <a:srgbClr val="009FE3"/>
                </a:solidFill>
                <a:latin typeface="Segoe UI"/>
                <a:cs typeface="Segoe UI" panose="020B0502040204020203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C0F40A7-940F-E8ED-0752-253C2D82904C}"/>
                </a:ext>
              </a:extLst>
            </p:cNvPr>
            <p:cNvSpPr/>
            <p:nvPr/>
          </p:nvSpPr>
          <p:spPr bwMode="gray">
            <a:xfrm>
              <a:off x="9120592" y="4879945"/>
              <a:ext cx="2304000" cy="10300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lIns="216000" tIns="216000" rIns="216000" bIns="21600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900"/>
                </a:spcAft>
                <a:defRPr/>
              </a:pPr>
              <a:r>
                <a:rPr lang="pl-PL" sz="1500" b="1" dirty="0">
                  <a:solidFill>
                    <a:srgbClr val="6F6F6E"/>
                  </a:solidFill>
                  <a:latin typeface="Segoe UI"/>
                </a:rPr>
                <a:t>Uczestnicy</a:t>
              </a:r>
              <a:r>
                <a:rPr lang="pl-PL" sz="1500" dirty="0">
                  <a:solidFill>
                    <a:prstClr val="black"/>
                  </a:solidFill>
                </a:rPr>
                <a:t> mogą ustalać dodatkowe </a:t>
              </a:r>
              <a:r>
                <a:rPr lang="pl-PL" sz="1500" b="1" dirty="0">
                  <a:solidFill>
                    <a:prstClr val="black"/>
                  </a:solidFill>
                </a:rPr>
                <a:t>zasady korzystania z danych</a:t>
              </a:r>
              <a:r>
                <a:rPr lang="pl-PL" sz="1500" dirty="0">
                  <a:solidFill>
                    <a:prstClr val="black"/>
                  </a:solidFill>
                </a:rPr>
                <a:t> w zawieranych umowach, aby jeszcze skuteczniej kontrolować dostęp dodanych i ich użytkowanie.</a:t>
              </a:r>
              <a:endParaRPr lang="en-US" sz="15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AC61B20-65B1-B029-506B-897303E37FF4}"/>
              </a:ext>
            </a:extLst>
          </p:cNvPr>
          <p:cNvGrpSpPr/>
          <p:nvPr/>
        </p:nvGrpSpPr>
        <p:grpSpPr>
          <a:xfrm>
            <a:off x="13680888" y="2598230"/>
            <a:ext cx="3671925" cy="1846227"/>
            <a:chOff x="9120592" y="4765128"/>
            <a:chExt cx="2447950" cy="1230818"/>
          </a:xfrm>
        </p:grpSpPr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5FF6242B-B4D6-D59F-2CC8-FCECC151BC13}"/>
                </a:ext>
              </a:extLst>
            </p:cNvPr>
            <p:cNvSpPr/>
            <p:nvPr/>
          </p:nvSpPr>
          <p:spPr bwMode="gray">
            <a:xfrm>
              <a:off x="9261398" y="4765128"/>
              <a:ext cx="2307144" cy="1116000"/>
            </a:xfrm>
            <a:prstGeom prst="rect">
              <a:avLst/>
            </a:prstGeom>
            <a:pattFill prst="ltDnDiag">
              <a:fgClr>
                <a:srgbClr val="E6007E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62000" rIns="108000" bIns="108000" rtlCol="0" anchor="t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en-GB" b="1">
                <a:solidFill>
                  <a:srgbClr val="009FE3"/>
                </a:solidFill>
                <a:latin typeface="Segoe UI"/>
                <a:cs typeface="Segoe UI" panose="020B0502040204020203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C40FD03-D7B6-D0D6-785C-A0C546769D15}"/>
                </a:ext>
              </a:extLst>
            </p:cNvPr>
            <p:cNvSpPr/>
            <p:nvPr/>
          </p:nvSpPr>
          <p:spPr bwMode="gray">
            <a:xfrm>
              <a:off x="9120592" y="4879946"/>
              <a:ext cx="2304000" cy="11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6007E"/>
              </a:solidFill>
            </a:ln>
          </p:spPr>
          <p:txBody>
            <a:bodyPr lIns="216000" tIns="216000" rIns="216000" bIns="21600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spcAft>
                  <a:spcPts val="1800"/>
                </a:spcAft>
                <a:defRPr/>
              </a:pPr>
              <a:r>
                <a:rPr lang="pl-PL" sz="1500" b="1" dirty="0">
                  <a:solidFill>
                    <a:srgbClr val="E5007D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Rządzący</a:t>
              </a:r>
              <a:r>
                <a:rPr lang="en-US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l-PL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ustalają ramy prawne i organizacyjne</a:t>
              </a:r>
              <a:r>
                <a:rPr lang="en-US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pl-PL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oraz</a:t>
              </a:r>
              <a:r>
                <a:rPr lang="en-US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general</a:t>
              </a:r>
              <a:r>
                <a:rPr lang="pl-PL" sz="1500" b="1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ne</a:t>
              </a:r>
              <a:r>
                <a:rPr lang="en-US" sz="1500" b="1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l-PL" sz="1500" b="1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reguły</a:t>
              </a:r>
              <a:r>
                <a:rPr lang="en-US" sz="1500" b="1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l-PL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 współdzielenia danych</a:t>
              </a:r>
              <a:r>
                <a:rPr lang="en-US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l-PL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 poziomie krajowym lub regionalnym</a:t>
              </a:r>
              <a:r>
                <a:rPr lang="en-US" sz="15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defTabSz="1371600">
                <a:spcAft>
                  <a:spcPts val="900"/>
                </a:spcAft>
                <a:defRPr/>
              </a:pPr>
              <a:endParaRPr lang="en-US" sz="15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C980D31-7906-0C23-3D86-F7C589005FDD}"/>
              </a:ext>
            </a:extLst>
          </p:cNvPr>
          <p:cNvGrpSpPr/>
          <p:nvPr/>
        </p:nvGrpSpPr>
        <p:grpSpPr>
          <a:xfrm>
            <a:off x="13680888" y="4798301"/>
            <a:ext cx="3671925" cy="1970136"/>
            <a:chOff x="9120592" y="4765128"/>
            <a:chExt cx="2447950" cy="1313424"/>
          </a:xfrm>
        </p:grpSpPr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57EB2CA3-3170-7BEA-B70F-50049676CE0E}"/>
                </a:ext>
              </a:extLst>
            </p:cNvPr>
            <p:cNvSpPr/>
            <p:nvPr/>
          </p:nvSpPr>
          <p:spPr bwMode="gray">
            <a:xfrm>
              <a:off x="9261398" y="4765128"/>
              <a:ext cx="2307144" cy="1198606"/>
            </a:xfrm>
            <a:prstGeom prst="rect">
              <a:avLst/>
            </a:prstGeom>
            <a:pattFill prst="ltDnDiag">
              <a:fgClr>
                <a:srgbClr val="3DA434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62000" rIns="108000" bIns="108000" rtlCol="0" anchor="t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en-GB" b="1">
                <a:solidFill>
                  <a:srgbClr val="009FE3"/>
                </a:solidFill>
                <a:latin typeface="Segoe UI"/>
                <a:cs typeface="Segoe UI" panose="020B0502040204020203" pitchFamily="34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36AEC79-E643-C881-AB31-139B80A9A6D3}"/>
                </a:ext>
              </a:extLst>
            </p:cNvPr>
            <p:cNvSpPr/>
            <p:nvPr/>
          </p:nvSpPr>
          <p:spPr bwMode="gray">
            <a:xfrm>
              <a:off x="9120592" y="4879945"/>
              <a:ext cx="2304000" cy="11986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DA434"/>
              </a:solidFill>
            </a:ln>
          </p:spPr>
          <p:txBody>
            <a:bodyPr lIns="216000" tIns="216000" rIns="216000" bIns="216000" rtlCol="0" anchor="t" anchorCtr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900"/>
                </a:spcAft>
                <a:defRPr/>
              </a:pPr>
              <a:r>
                <a:rPr lang="pl-PL" sz="1500" b="1" dirty="0">
                  <a:solidFill>
                    <a:srgbClr val="3DA434"/>
                  </a:solidFill>
                  <a:latin typeface="Segoe UI" panose="020B0502040204020203" pitchFamily="34" charset="0"/>
                  <a:cs typeface="Arial" panose="020B0604020202020204" pitchFamily="34" charset="0"/>
                </a:rPr>
                <a:t>Organ zarządzający przestrzenią danych </a:t>
              </a:r>
              <a:r>
                <a:rPr lang="pl-PL" sz="1500" dirty="0"/>
                <a:t>definiuje </a:t>
              </a:r>
              <a:r>
                <a:rPr lang="pl-PL" sz="1500" b="1" dirty="0"/>
                <a:t>reguły panujące w danej przestrzeni danych</a:t>
              </a:r>
              <a:r>
                <a:rPr lang="pl-PL" sz="1500" dirty="0"/>
                <a:t>.</a:t>
              </a:r>
              <a:endParaRPr lang="en-US" sz="15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900"/>
                </a:spcAft>
                <a:defRPr/>
              </a:pPr>
              <a:r>
                <a:rPr lang="pl-PL" sz="1500" dirty="0"/>
                <a:t>To, które zasady są obowiązkowe, jest zależne od projektu i jego wymagań oraz celów.</a:t>
              </a:r>
              <a:endParaRPr lang="en-US" sz="15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rafik 11" descr="Ein Bild, das Grafiken, Schrift, Design enthält.&#10;&#10;Automatisch generierte Beschreibung">
            <a:extLst>
              <a:ext uri="{FF2B5EF4-FFF2-40B4-BE49-F238E27FC236}">
                <a16:creationId xmlns:a16="http://schemas.microsoft.com/office/drawing/2014/main" id="{FD144989-1129-D442-58E6-314DECB2B23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5651252"/>
            <a:ext cx="916094" cy="6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1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637F217-DC13-5E8A-DA39-775AAFE8D3EB}"/>
              </a:ext>
            </a:extLst>
          </p:cNvPr>
          <p:cNvSpPr txBox="1">
            <a:spLocks/>
          </p:cNvSpPr>
          <p:nvPr/>
        </p:nvSpPr>
        <p:spPr>
          <a:xfrm>
            <a:off x="204511" y="1769798"/>
            <a:ext cx="17387750" cy="408906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Blip>
                <a:blip r:embed="rId3"/>
              </a:buBlip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2000" indent="-324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Blip>
                <a:blip r:embed="rId4"/>
              </a:buBlip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8525" indent="-32385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Blip>
                <a:blip r:embed="rId5"/>
              </a:buBlip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2000" indent="-287338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Blip>
                <a:blip r:embed="rId6"/>
              </a:buBlip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04000" marR="0" indent="-28800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0" lvl="2" indent="-486000">
              <a:buSzPts val="1100"/>
              <a:buFont typeface="Wingdings" panose="05000000000000000000" pitchFamily="2" charset="2"/>
              <a:buChar char="Ø"/>
            </a:pPr>
            <a:r>
              <a:rPr lang="pl-PL" sz="2700" dirty="0">
                <a:solidFill>
                  <a:srgbClr val="000000"/>
                </a:solidFill>
                <a:latin typeface="Titillium Web" panose="00000500000000000000" pitchFamily="2" charset="0"/>
                <a:cs typeface="Calibri" panose="020F0502020204030204" pitchFamily="34" charset="0"/>
              </a:rPr>
              <a:t>Model Gaia-X umożliwia </a:t>
            </a:r>
            <a:r>
              <a:rPr lang="pl-PL" sz="2700" b="1" dirty="0">
                <a:solidFill>
                  <a:srgbClr val="000000"/>
                </a:solidFill>
                <a:latin typeface="Titillium Web" panose="00000500000000000000" pitchFamily="2" charset="0"/>
                <a:cs typeface="Calibri" panose="020F0502020204030204" pitchFamily="34" charset="0"/>
              </a:rPr>
              <a:t>tworzenie reguł specyficznych dla sektora</a:t>
            </a:r>
            <a:r>
              <a:rPr lang="pl-PL" sz="2700" dirty="0">
                <a:solidFill>
                  <a:srgbClr val="000000"/>
                </a:solidFill>
                <a:latin typeface="Titillium Web" panose="00000500000000000000" pitchFamily="2" charset="0"/>
                <a:cs typeface="Calibri" panose="020F0502020204030204" pitchFamily="34" charset="0"/>
              </a:rPr>
              <a:t> i </a:t>
            </a:r>
            <a:r>
              <a:rPr lang="pl-PL" sz="2700" dirty="0">
                <a:solidFill>
                  <a:srgbClr val="000000"/>
                </a:solidFill>
                <a:latin typeface="Titillium Web" panose="00000500000000000000" pitchFamily="2" charset="0"/>
                <a:cs typeface="Calibri" panose="020F0502020204030204" pitchFamily="34" charset="0"/>
                <a:hlinkClick r:id="rId7"/>
              </a:rPr>
              <a:t>łączenie ontologii domenowych</a:t>
            </a:r>
            <a:endParaRPr lang="en-US" sz="2700" dirty="0">
              <a:solidFill>
                <a:srgbClr val="000000"/>
              </a:solidFill>
              <a:highlight>
                <a:srgbClr val="FFFFFF"/>
              </a:highlight>
              <a:latin typeface="Titillium Web" panose="00000500000000000000" pitchFamily="2" charset="0"/>
            </a:endParaRPr>
          </a:p>
          <a:p>
            <a:pPr marL="486000" lvl="2" indent="-486000">
              <a:buSzPts val="1100"/>
              <a:buFont typeface="Wingdings" panose="05000000000000000000" pitchFamily="2" charset="2"/>
              <a:buChar char="Ø"/>
            </a:pPr>
            <a:r>
              <a:rPr lang="pl-PL" sz="2700" dirty="0">
                <a:solidFill>
                  <a:srgbClr val="000000"/>
                </a:solidFill>
                <a:latin typeface="Titillium Web" panose="00000500000000000000" pitchFamily="2" charset="0"/>
                <a:hlinkClick r:id="rId8"/>
              </a:rPr>
              <a:t>Etykiety Gaia-X</a:t>
            </a:r>
            <a:r>
              <a:rPr lang="pl-PL" sz="2700" dirty="0">
                <a:solidFill>
                  <a:srgbClr val="000000"/>
                </a:solidFill>
                <a:latin typeface="Titillium Web" panose="00000500000000000000" pitchFamily="2" charset="0"/>
              </a:rPr>
              <a:t> to prosty sposób na tworzenie i udostępnianie (sprzedaż) oraz wyszukiwanie i używanie (zakup) zasobów danych i usług spełniających wymagania i potrzeby biznesowe</a:t>
            </a:r>
            <a:endParaRPr lang="es-ES" sz="2700" dirty="0">
              <a:solidFill>
                <a:srgbClr val="000000"/>
              </a:solidFill>
              <a:highlight>
                <a:srgbClr val="FFFFFF"/>
              </a:highlight>
              <a:latin typeface="Titillium Web" panose="00000500000000000000" pitchFamily="2" charset="0"/>
            </a:endParaRPr>
          </a:p>
          <a:p>
            <a:pPr lvl="1">
              <a:buSzPts val="1100"/>
              <a:defRPr/>
            </a:pPr>
            <a:r>
              <a:rPr lang="pl-PL" sz="2700" dirty="0">
                <a:solidFill>
                  <a:srgbClr val="000000"/>
                </a:solidFill>
                <a:latin typeface="Titillium Web" panose="00000500000000000000" pitchFamily="2" charset="0"/>
                <a:cs typeface="Calibri" panose="020F0502020204030204" pitchFamily="34" charset="0"/>
              </a:rPr>
              <a:t>Bez konieczności studiowania skomplikowanych schematów zarządzania i regulacji</a:t>
            </a:r>
            <a:endParaRPr lang="es-ES" sz="2700" dirty="0">
              <a:solidFill>
                <a:srgbClr val="000000"/>
              </a:solidFill>
              <a:latin typeface="Titillium Web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D92D61B-D8E3-7984-2BF5-2679796ACA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173200" y="9534526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defTabSz="1371600">
              <a:spcAft>
                <a:spcPts val="900"/>
              </a:spcAft>
              <a:defRPr/>
            </a:pPr>
            <a:fld id="{46735E09-D06A-4765-B4D1-A70A5B2E5B6E}" type="slidenum">
              <a:rPr lang="en-US" sz="1800">
                <a:solidFill>
                  <a:srgbClr val="FFFFFF"/>
                </a:solidFill>
                <a:latin typeface="Calibri" panose="020F0502020204030204"/>
              </a:rPr>
              <a:pPr defTabSz="1371600">
                <a:spcAft>
                  <a:spcPts val="900"/>
                </a:spcAft>
                <a:defRPr/>
              </a:pPr>
              <a:t>9</a:t>
            </a:fld>
            <a:endParaRPr lang="en-US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Título 3">
            <a:extLst>
              <a:ext uri="{FF2B5EF4-FFF2-40B4-BE49-F238E27FC236}">
                <a16:creationId xmlns:a16="http://schemas.microsoft.com/office/drawing/2014/main" id="{DA0AB74B-A1B7-1584-5F04-B3E580C47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51947" y="397278"/>
            <a:ext cx="10313195" cy="8524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s-ES" sz="4350" b="1" dirty="0" err="1">
                <a:solidFill>
                  <a:srgbClr val="FF0000"/>
                </a:solidFill>
                <a:cs typeface="Calibri"/>
                <a:sym typeface="Calibri"/>
              </a:rPr>
              <a:t>Zastosowanie</a:t>
            </a:r>
            <a:r>
              <a:rPr lang="es-ES" sz="4350" b="1" dirty="0">
                <a:solidFill>
                  <a:srgbClr val="FF0000"/>
                </a:solidFill>
                <a:cs typeface="Calibri"/>
                <a:sym typeface="Calibri"/>
              </a:rPr>
              <a:t> w </a:t>
            </a:r>
            <a:r>
              <a:rPr lang="es-ES" sz="4350" b="1" dirty="0" err="1">
                <a:solidFill>
                  <a:srgbClr val="FF0000"/>
                </a:solidFill>
                <a:cs typeface="Calibri"/>
                <a:sym typeface="Calibri"/>
              </a:rPr>
              <a:t>biznesie</a:t>
            </a:r>
            <a:endParaRPr lang="en-US" sz="4350" b="1" dirty="0">
              <a:solidFill>
                <a:srgbClr val="FF0000"/>
              </a:solidFill>
              <a:cs typeface="Calibri"/>
              <a:sym typeface="Calibri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950DA66-965F-F75C-F3B4-FD6C555DA2C2}"/>
              </a:ext>
            </a:extLst>
          </p:cNvPr>
          <p:cNvSpPr txBox="1"/>
          <p:nvPr/>
        </p:nvSpPr>
        <p:spPr>
          <a:xfrm>
            <a:off x="13324475" y="4332822"/>
            <a:ext cx="501282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pl-PL" sz="2100" dirty="0">
                <a:solidFill>
                  <a:srgbClr val="000000"/>
                </a:solidFill>
                <a:latin typeface="Titillium Web" panose="00000500000000000000" pitchFamily="2" charset="0"/>
              </a:rPr>
              <a:t>Na przykład na poziomie infrastruktury istnieją już definicje i zasady dotyczące cyberbezpieczeństwa, prywatności, otwartości i modułowości, interoperacyjności i przenośności usług</a:t>
            </a:r>
            <a:endParaRPr lang="en-US" sz="2100" dirty="0">
              <a:solidFill>
                <a:srgbClr val="000000"/>
              </a:solidFill>
              <a:latin typeface="Titillium Web" panose="00000500000000000000" pitchFamily="2" charset="0"/>
            </a:endParaRPr>
          </a:p>
        </p:txBody>
      </p:sp>
      <p:sp>
        <p:nvSpPr>
          <p:cNvPr id="83" name="Slide Number Placeholder 3">
            <a:extLst>
              <a:ext uri="{FF2B5EF4-FFF2-40B4-BE49-F238E27FC236}">
                <a16:creationId xmlns:a16="http://schemas.microsoft.com/office/drawing/2014/main" id="{149C6A4F-DA5C-2865-8A9A-EFCF4CE6A418}"/>
              </a:ext>
            </a:extLst>
          </p:cNvPr>
          <p:cNvSpPr txBox="1">
            <a:spLocks/>
          </p:cNvSpPr>
          <p:nvPr/>
        </p:nvSpPr>
        <p:spPr>
          <a:xfrm>
            <a:off x="16936139" y="9536198"/>
            <a:ext cx="1081863" cy="547688"/>
          </a:xfrm>
        </p:spPr>
        <p:txBody>
          <a:bodyPr anchor="ctr"/>
          <a:lstStyle>
            <a:lvl1pPr marL="603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009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algn="r" defTabSz="1371600">
              <a:spcBef>
                <a:spcPts val="1500"/>
              </a:spcBef>
              <a:defRPr/>
            </a:pPr>
            <a:fld id="{00000000-1234-1234-1234-123412341234}" type="slidenum">
              <a:rPr lang="en-US" sz="1800" b="0">
                <a:solidFill>
                  <a:srgbClr val="000000">
                    <a:lumMod val="95000"/>
                    <a:lumOff val="5000"/>
                  </a:srgbClr>
                </a:solidFill>
                <a:latin typeface="Titillium Web" panose="00000500000000000000" pitchFamily="2" charset="0"/>
              </a:rPr>
              <a:pPr marL="90488" algn="r" defTabSz="1371600">
                <a:spcBef>
                  <a:spcPts val="1500"/>
                </a:spcBef>
                <a:defRPr/>
              </a:pPr>
              <a:t>9</a:t>
            </a:fld>
            <a:endParaRPr lang="en-US" sz="1800" b="0" dirty="0">
              <a:solidFill>
                <a:srgbClr val="000000">
                  <a:lumMod val="95000"/>
                  <a:lumOff val="5000"/>
                </a:srgbClr>
              </a:solidFill>
              <a:latin typeface="Titillium Web" panose="00000500000000000000" pitchFamily="2" charset="0"/>
            </a:endParaRP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3ADACD51-2B67-9086-03D4-02FA19552F8F}"/>
              </a:ext>
            </a:extLst>
          </p:cNvPr>
          <p:cNvGrpSpPr/>
          <p:nvPr/>
        </p:nvGrpSpPr>
        <p:grpSpPr>
          <a:xfrm>
            <a:off x="569130" y="4016828"/>
            <a:ext cx="12623253" cy="5965607"/>
            <a:chOff x="799294" y="1364351"/>
            <a:chExt cx="10484178" cy="4954704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7722B5D1-8014-CBDD-7079-76279B77A46E}"/>
                </a:ext>
              </a:extLst>
            </p:cNvPr>
            <p:cNvGrpSpPr/>
            <p:nvPr/>
          </p:nvGrpSpPr>
          <p:grpSpPr>
            <a:xfrm>
              <a:off x="6462234" y="1467846"/>
              <a:ext cx="4689476" cy="4747713"/>
              <a:chOff x="556919" y="1344729"/>
              <a:chExt cx="4689476" cy="434492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3" name="Rectangle: Rounded Corners 432">
                <a:extLst>
                  <a:ext uri="{FF2B5EF4-FFF2-40B4-BE49-F238E27FC236}">
                    <a16:creationId xmlns:a16="http://schemas.microsoft.com/office/drawing/2014/main" id="{81725305-3D0C-8C41-3221-C83600AD32E1}"/>
                  </a:ext>
                </a:extLst>
              </p:cNvPr>
              <p:cNvSpPr/>
              <p:nvPr/>
            </p:nvSpPr>
            <p:spPr>
              <a:xfrm>
                <a:off x="556919" y="4322748"/>
                <a:ext cx="4689475" cy="1366904"/>
              </a:xfrm>
              <a:prstGeom prst="roundRect">
                <a:avLst/>
              </a:prstGeom>
              <a:gradFill flip="none" rotWithShape="1">
                <a:gsLst>
                  <a:gs pos="47000">
                    <a:srgbClr val="000094"/>
                  </a:gs>
                  <a:gs pos="100000">
                    <a:srgbClr val="0000D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1371600">
                  <a:defRPr/>
                </a:pPr>
                <a:r>
                  <a:rPr lang="pl-PL" sz="2400" b="1" kern="0" dirty="0">
                    <a:solidFill>
                      <a:prstClr val="white"/>
                    </a:solidFill>
                    <a:latin typeface="Arial"/>
                  </a:rPr>
                  <a:t>Etykiety zgodności z </a:t>
                </a:r>
                <a:r>
                  <a:rPr lang="en-US" sz="2400" b="1" kern="0" dirty="0">
                    <a:solidFill>
                      <a:prstClr val="white"/>
                    </a:solidFill>
                    <a:latin typeface="Arial"/>
                  </a:rPr>
                  <a:t>Gaia-X</a:t>
                </a:r>
              </a:p>
            </p:txBody>
          </p:sp>
          <p:sp>
            <p:nvSpPr>
              <p:cNvPr id="434" name="Rectangle: Rounded Corners 433">
                <a:extLst>
                  <a:ext uri="{FF2B5EF4-FFF2-40B4-BE49-F238E27FC236}">
                    <a16:creationId xmlns:a16="http://schemas.microsoft.com/office/drawing/2014/main" id="{E90D8CE0-129D-2705-15EA-6A22C2DDD8BF}"/>
                  </a:ext>
                </a:extLst>
              </p:cNvPr>
              <p:cNvSpPr/>
              <p:nvPr/>
            </p:nvSpPr>
            <p:spPr>
              <a:xfrm>
                <a:off x="556919" y="3944507"/>
                <a:ext cx="4689475" cy="339474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1371600">
                  <a:defRPr/>
                </a:pPr>
                <a:r>
                  <a:rPr lang="en-US" sz="2100" b="1" kern="0" dirty="0" err="1">
                    <a:solidFill>
                      <a:prstClr val="white"/>
                    </a:solidFill>
                    <a:latin typeface="Arial"/>
                  </a:rPr>
                  <a:t>Podstawowe</a:t>
                </a:r>
                <a:r>
                  <a:rPr lang="en-US" sz="2100" b="1" kern="0" dirty="0">
                    <a:solidFill>
                      <a:prstClr val="white"/>
                    </a:solidFill>
                    <a:latin typeface="Arial"/>
                  </a:rPr>
                  <a:t> </a:t>
                </a:r>
                <a:r>
                  <a:rPr lang="en-US" sz="2100" b="1" kern="0" dirty="0" err="1">
                    <a:solidFill>
                      <a:prstClr val="white"/>
                    </a:solidFill>
                    <a:latin typeface="Arial"/>
                  </a:rPr>
                  <a:t>zasady</a:t>
                </a:r>
                <a:r>
                  <a:rPr lang="en-US" sz="2100" b="1" kern="0" dirty="0">
                    <a:solidFill>
                      <a:prstClr val="white"/>
                    </a:solidFill>
                    <a:latin typeface="Arial"/>
                  </a:rPr>
                  <a:t> </a:t>
                </a:r>
                <a:r>
                  <a:rPr lang="en-US" sz="2100" b="1" kern="0" dirty="0" err="1">
                    <a:solidFill>
                      <a:prstClr val="white"/>
                    </a:solidFill>
                    <a:latin typeface="Arial"/>
                  </a:rPr>
                  <a:t>wymiany</a:t>
                </a:r>
                <a:r>
                  <a:rPr lang="pl-PL" sz="2100" b="1" kern="0" dirty="0">
                    <a:solidFill>
                      <a:prstClr val="white"/>
                    </a:solidFill>
                    <a:latin typeface="Arial"/>
                  </a:rPr>
                  <a:t> danych</a:t>
                </a:r>
                <a:endParaRPr lang="en-US" sz="2100" b="1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35" name="Rectangle: Rounded Corners 434">
                <a:extLst>
                  <a:ext uri="{FF2B5EF4-FFF2-40B4-BE49-F238E27FC236}">
                    <a16:creationId xmlns:a16="http://schemas.microsoft.com/office/drawing/2014/main" id="{8413FFC3-E999-7B73-52A2-9369E5AF239A}"/>
                  </a:ext>
                </a:extLst>
              </p:cNvPr>
              <p:cNvSpPr/>
              <p:nvPr/>
            </p:nvSpPr>
            <p:spPr>
              <a:xfrm>
                <a:off x="556920" y="3151427"/>
                <a:ext cx="4689475" cy="75431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1371600">
                  <a:defRPr/>
                </a:pPr>
                <a:r>
                  <a:rPr lang="pl-PL" sz="2100" b="1" kern="0" dirty="0">
                    <a:solidFill>
                      <a:prstClr val="white"/>
                    </a:solidFill>
                    <a:latin typeface="Arial"/>
                  </a:rPr>
                  <a:t>Krajowe/unijne regulacje prawne</a:t>
                </a:r>
                <a:endParaRPr lang="en-US" sz="2100" b="1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ACD2CD00-42B6-D215-86B8-3E9DD1454314}"/>
                  </a:ext>
                </a:extLst>
              </p:cNvPr>
              <p:cNvSpPr/>
              <p:nvPr/>
            </p:nvSpPr>
            <p:spPr>
              <a:xfrm>
                <a:off x="650901" y="3235043"/>
                <a:ext cx="1055599" cy="30856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r>
                  <a:rPr lang="en-US" sz="2400" b="1" kern="0" dirty="0">
                    <a:solidFill>
                      <a:srgbClr val="000094"/>
                    </a:solidFill>
                    <a:latin typeface="Arial"/>
                  </a:rPr>
                  <a:t>AI A</a:t>
                </a:r>
                <a:r>
                  <a:rPr lang="en-US" sz="2400" b="1" dirty="0" err="1">
                    <a:solidFill>
                      <a:srgbClr val="000094"/>
                    </a:solidFill>
                    <a:latin typeface="Arial"/>
                  </a:rPr>
                  <a:t>ct</a:t>
                </a:r>
                <a:endParaRPr lang="en-US" sz="2400" b="1" kern="0" dirty="0">
                  <a:solidFill>
                    <a:srgbClr val="000094"/>
                  </a:solidFill>
                  <a:latin typeface="Arial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4AD40CE7-8A06-D78C-7011-969FCA25227A}"/>
                  </a:ext>
                </a:extLst>
              </p:cNvPr>
              <p:cNvSpPr/>
              <p:nvPr/>
            </p:nvSpPr>
            <p:spPr>
              <a:xfrm>
                <a:off x="1797749" y="3235043"/>
                <a:ext cx="1055599" cy="30856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r>
                  <a:rPr lang="en-US" sz="2400" b="1" kern="0" dirty="0">
                    <a:solidFill>
                      <a:srgbClr val="000094"/>
                    </a:solidFill>
                    <a:latin typeface="Arial"/>
                  </a:rPr>
                  <a:t>DGA</a:t>
                </a:r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8C82BD3A-6F16-4C58-A3CC-8035D590F697}"/>
                  </a:ext>
                </a:extLst>
              </p:cNvPr>
              <p:cNvSpPr/>
              <p:nvPr/>
            </p:nvSpPr>
            <p:spPr>
              <a:xfrm>
                <a:off x="2942688" y="3235043"/>
                <a:ext cx="1055599" cy="30856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r>
                  <a:rPr lang="en-US" sz="2400" b="1" kern="0" dirty="0">
                    <a:solidFill>
                      <a:srgbClr val="000094"/>
                    </a:solidFill>
                    <a:latin typeface="Arial"/>
                  </a:rPr>
                  <a:t>DA</a:t>
                </a:r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62C5010-CD31-F665-1556-C1FEC545873C}"/>
                  </a:ext>
                </a:extLst>
              </p:cNvPr>
              <p:cNvSpPr/>
              <p:nvPr/>
            </p:nvSpPr>
            <p:spPr>
              <a:xfrm>
                <a:off x="4085084" y="3235043"/>
                <a:ext cx="1055599" cy="30856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r>
                  <a:rPr lang="en-US" sz="2400" b="1" kern="0" dirty="0">
                    <a:solidFill>
                      <a:srgbClr val="000094"/>
                    </a:solidFill>
                    <a:latin typeface="Arial"/>
                  </a:rPr>
                  <a:t>…</a:t>
                </a:r>
              </a:p>
            </p:txBody>
          </p:sp>
          <p:sp>
            <p:nvSpPr>
              <p:cNvPr id="440" name="Rectangle: Rounded Corners 439">
                <a:extLst>
                  <a:ext uri="{FF2B5EF4-FFF2-40B4-BE49-F238E27FC236}">
                    <a16:creationId xmlns:a16="http://schemas.microsoft.com/office/drawing/2014/main" id="{CC575BFE-B3D6-0484-5C60-0F37688E67AA}"/>
                  </a:ext>
                </a:extLst>
              </p:cNvPr>
              <p:cNvSpPr/>
              <p:nvPr/>
            </p:nvSpPr>
            <p:spPr>
              <a:xfrm>
                <a:off x="556920" y="1344729"/>
                <a:ext cx="4689475" cy="1767932"/>
              </a:xfrm>
              <a:prstGeom prst="roundRect">
                <a:avLst/>
              </a:prstGeom>
              <a:gradFill flip="none" rotWithShape="1">
                <a:gsLst>
                  <a:gs pos="99000">
                    <a:srgbClr val="B900FF"/>
                  </a:gs>
                  <a:gs pos="62000">
                    <a:srgbClr val="8F00C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1371600">
                  <a:defRPr/>
                </a:pPr>
                <a:r>
                  <a:rPr lang="it-IT" sz="2400" b="1" kern="0" dirty="0">
                    <a:solidFill>
                      <a:prstClr val="white"/>
                    </a:solidFill>
                    <a:latin typeface="Arial"/>
                  </a:rPr>
                  <a:t>Kontrole specyficzne dla </a:t>
                </a:r>
                <a:r>
                  <a:rPr lang="pl-PL" sz="2400" b="1" kern="0" dirty="0">
                    <a:solidFill>
                      <a:prstClr val="white"/>
                    </a:solidFill>
                    <a:latin typeface="Arial"/>
                  </a:rPr>
                  <a:t>sektora</a:t>
                </a:r>
                <a:endParaRPr lang="en-US" sz="2400" b="1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pic>
          <p:nvPicPr>
            <p:cNvPr id="392" name="Picture 391" descr="A diagram of a diagram&#10;&#10;Description automatically generated">
              <a:extLst>
                <a:ext uri="{FF2B5EF4-FFF2-40B4-BE49-F238E27FC236}">
                  <a16:creationId xmlns:a16="http://schemas.microsoft.com/office/drawing/2014/main" id="{BB4FCA70-56E9-DD23-A47C-BB5B53E9C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806" y="1901339"/>
              <a:ext cx="5013272" cy="39088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D47A2A00-73FC-4BC7-4815-28FF44CEA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5844" y="2384803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D58693E2-9443-7C48-A4B7-94C5464C5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5844" y="2867454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8A9D0A3-B0C2-0069-6BF7-EFBC314F3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96730" y="2383742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418674DD-52C4-6BBE-8A5E-77CBB86BE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96730" y="2866393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6A8B65A4-D65D-57E6-BCDE-1C8488F5C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6335" y="2387821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1D13B6A4-0235-CD6D-89D6-568ECF21FE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6335" y="2870472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6842D500-42D9-0541-6E73-54F331B8AF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1868" y="2394011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03B446D-BA3F-BAD0-FCBB-21BABAC4A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1868" y="2876662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11959C7D-B807-5463-7DBF-9E18A8899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2013" y="2389039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DC8C2A4-6D98-C28F-2AA4-D27144D21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2013" y="2871690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1830E4C-50FD-8512-78F7-A2F7AE108C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33937" y="2384720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D448C132-2CEB-91CC-9BC3-4B44EC311E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33937" y="2867371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5" name="Rectangle: Rounded Corners 404">
              <a:extLst>
                <a:ext uri="{FF2B5EF4-FFF2-40B4-BE49-F238E27FC236}">
                  <a16:creationId xmlns:a16="http://schemas.microsoft.com/office/drawing/2014/main" id="{A1196D6E-1D0B-AB4A-9E3A-137F6733A378}"/>
                </a:ext>
              </a:extLst>
            </p:cNvPr>
            <p:cNvSpPr/>
            <p:nvPr/>
          </p:nvSpPr>
          <p:spPr>
            <a:xfrm>
              <a:off x="6330472" y="1364351"/>
              <a:ext cx="4953000" cy="4954704"/>
            </a:xfrm>
            <a:prstGeom prst="roundRect">
              <a:avLst>
                <a:gd name="adj" fmla="val 2499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6" name="Rectangle: Rounded Corners 405">
              <a:extLst>
                <a:ext uri="{FF2B5EF4-FFF2-40B4-BE49-F238E27FC236}">
                  <a16:creationId xmlns:a16="http://schemas.microsoft.com/office/drawing/2014/main" id="{835B6A4C-E803-8D13-FC6F-3375B06AF35B}"/>
                </a:ext>
              </a:extLst>
            </p:cNvPr>
            <p:cNvSpPr/>
            <p:nvPr/>
          </p:nvSpPr>
          <p:spPr>
            <a:xfrm>
              <a:off x="799294" y="1364351"/>
              <a:ext cx="5192563" cy="4954704"/>
            </a:xfrm>
            <a:prstGeom prst="roundRect">
              <a:avLst>
                <a:gd name="adj" fmla="val 270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07" name="Picture 406" descr="A heart with a pulse line&#10;&#10;Description automatically generated">
              <a:extLst>
                <a:ext uri="{FF2B5EF4-FFF2-40B4-BE49-F238E27FC236}">
                  <a16:creationId xmlns:a16="http://schemas.microsoft.com/office/drawing/2014/main" id="{05303F39-21F3-A7DE-6B34-0065E8988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829" y="2491690"/>
              <a:ext cx="254675" cy="217496"/>
            </a:xfrm>
            <a:prstGeom prst="rect">
              <a:avLst/>
            </a:prstGeom>
          </p:spPr>
        </p:pic>
        <p:pic>
          <p:nvPicPr>
            <p:cNvPr id="408" name="Picture 407" descr="A white line drawing of a city with a shield and a building&#10;&#10;Description automatically generated">
              <a:extLst>
                <a:ext uri="{FF2B5EF4-FFF2-40B4-BE49-F238E27FC236}">
                  <a16:creationId xmlns:a16="http://schemas.microsoft.com/office/drawing/2014/main" id="{57EA1FAB-38C8-4FAE-C282-EAE41F3CD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829" y="2941134"/>
              <a:ext cx="238216" cy="227388"/>
            </a:xfrm>
            <a:prstGeom prst="rect">
              <a:avLst/>
            </a:prstGeom>
          </p:spPr>
        </p:pic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B7E3C6C8-76BC-6194-3E33-1461EA102A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7042" y="2385465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41B6FA0-E574-34E1-2F4D-70C56BEC2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7042" y="2868116"/>
              <a:ext cx="401467" cy="398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11" name="Picture 410" descr="A light bulb with rays of light coming out of it&#10;&#10;Description automatically generated">
              <a:extLst>
                <a:ext uri="{FF2B5EF4-FFF2-40B4-BE49-F238E27FC236}">
                  <a16:creationId xmlns:a16="http://schemas.microsoft.com/office/drawing/2014/main" id="{0B1D1559-EC94-FED5-B594-BED900F00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2293" y="2438427"/>
              <a:ext cx="270963" cy="294249"/>
            </a:xfrm>
            <a:prstGeom prst="rect">
              <a:avLst/>
            </a:prstGeom>
          </p:spPr>
        </p:pic>
        <p:pic>
          <p:nvPicPr>
            <p:cNvPr id="412" name="Picture 411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01F7A129-86DE-701F-8803-FDB493FF9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1007" y="2952733"/>
              <a:ext cx="185710" cy="224001"/>
            </a:xfrm>
            <a:prstGeom prst="rect">
              <a:avLst/>
            </a:prstGeom>
          </p:spPr>
        </p:pic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12A54AC4-20F8-C346-3D23-AB66767E4DC8}"/>
                </a:ext>
              </a:extLst>
            </p:cNvPr>
            <p:cNvCxnSpPr>
              <a:stCxn id="393" idx="0"/>
            </p:cNvCxnSpPr>
            <p:nvPr/>
          </p:nvCxnSpPr>
          <p:spPr>
            <a:xfrm>
              <a:off x="6846578" y="2384803"/>
              <a:ext cx="5072" cy="1068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AC6ACDA3-1223-7A30-1FFD-F4E77C3576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2012" y="2578429"/>
              <a:ext cx="12585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ECF778F7-3F0F-2F04-28FF-835A63956843}"/>
                </a:ext>
              </a:extLst>
            </p:cNvPr>
            <p:cNvCxnSpPr/>
            <p:nvPr/>
          </p:nvCxnSpPr>
          <p:spPr>
            <a:xfrm>
              <a:off x="7946307" y="2393408"/>
              <a:ext cx="5072" cy="1068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7B9ABA20-9758-9B05-58F7-F74F32C8C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5542" y="2424871"/>
              <a:ext cx="48340" cy="814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C11AAAF-538A-B4F6-BF0D-0744085C6F66}"/>
                </a:ext>
              </a:extLst>
            </p:cNvPr>
            <p:cNvCxnSpPr>
              <a:cxnSpLocks/>
              <a:stCxn id="401" idx="1"/>
            </p:cNvCxnSpPr>
            <p:nvPr/>
          </p:nvCxnSpPr>
          <p:spPr>
            <a:xfrm>
              <a:off x="8900806" y="2447373"/>
              <a:ext cx="98559" cy="7573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309EE0F7-7635-298E-1B3E-400DD53FA983}"/>
                </a:ext>
              </a:extLst>
            </p:cNvPr>
            <p:cNvCxnSpPr>
              <a:cxnSpLocks/>
              <a:stCxn id="396" idx="2"/>
            </p:cNvCxnSpPr>
            <p:nvPr/>
          </p:nvCxnSpPr>
          <p:spPr>
            <a:xfrm>
              <a:off x="7196730" y="3065558"/>
              <a:ext cx="11198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D0ABAF77-8379-C257-0C5E-DCEDF2CD3183}"/>
                </a:ext>
              </a:extLst>
            </p:cNvPr>
            <p:cNvCxnSpPr/>
            <p:nvPr/>
          </p:nvCxnSpPr>
          <p:spPr>
            <a:xfrm>
              <a:off x="7951379" y="2881497"/>
              <a:ext cx="5072" cy="1068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EF29ABF-917F-355F-7C01-7B31F74B1579}"/>
                </a:ext>
              </a:extLst>
            </p:cNvPr>
            <p:cNvCxnSpPr/>
            <p:nvPr/>
          </p:nvCxnSpPr>
          <p:spPr>
            <a:xfrm>
              <a:off x="8510341" y="2878712"/>
              <a:ext cx="5072" cy="1068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B042154C-4888-EFCB-D3A5-03F7F6C7BC32}"/>
                </a:ext>
              </a:extLst>
            </p:cNvPr>
            <p:cNvCxnSpPr>
              <a:cxnSpLocks/>
              <a:endCxn id="402" idx="5"/>
            </p:cNvCxnSpPr>
            <p:nvPr/>
          </p:nvCxnSpPr>
          <p:spPr>
            <a:xfrm>
              <a:off x="9103413" y="3140293"/>
              <a:ext cx="81274" cy="713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913ACBBC-B5F5-425D-2850-D2D101C63050}"/>
                </a:ext>
              </a:extLst>
            </p:cNvPr>
            <p:cNvSpPr txBox="1"/>
            <p:nvPr/>
          </p:nvSpPr>
          <p:spPr>
            <a:xfrm>
              <a:off x="7158449" y="1968324"/>
              <a:ext cx="1554841" cy="30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defRPr/>
              </a:pPr>
              <a:r>
                <a:rPr lang="pl-PL" i="1" dirty="0">
                  <a:solidFill>
                    <a:srgbClr val="FFFFFF"/>
                  </a:solidFill>
                  <a:latin typeface="Titillium Web" panose="00000500000000000000" pitchFamily="2" charset="0"/>
                </a:rPr>
                <a:t>Punkty kontrolne</a:t>
              </a:r>
              <a:endParaRPr lang="en-US" i="1" dirty="0">
                <a:solidFill>
                  <a:srgbClr val="FFFFFF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BAA6E756-0F97-FB55-3FF2-0427FFFF43CF}"/>
                </a:ext>
              </a:extLst>
            </p:cNvPr>
            <p:cNvSpPr txBox="1"/>
            <p:nvPr/>
          </p:nvSpPr>
          <p:spPr>
            <a:xfrm>
              <a:off x="9953898" y="1956635"/>
              <a:ext cx="1301224" cy="30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pl-PL" i="1" dirty="0">
                  <a:solidFill>
                    <a:srgbClr val="FFFFFF"/>
                  </a:solidFill>
                  <a:latin typeface="Titillium Web" panose="00000500000000000000" pitchFamily="2" charset="0"/>
                </a:rPr>
                <a:t>Szablony</a:t>
              </a:r>
              <a:endParaRPr lang="en-US" i="1" dirty="0">
                <a:solidFill>
                  <a:srgbClr val="FFFFFF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424" name="Left Brace 423">
              <a:extLst>
                <a:ext uri="{FF2B5EF4-FFF2-40B4-BE49-F238E27FC236}">
                  <a16:creationId xmlns:a16="http://schemas.microsoft.com/office/drawing/2014/main" id="{9F23136C-C402-1EC5-A9B8-90884A25D668}"/>
                </a:ext>
              </a:extLst>
            </p:cNvPr>
            <p:cNvSpPr/>
            <p:nvPr/>
          </p:nvSpPr>
          <p:spPr>
            <a:xfrm rot="5400000">
              <a:off x="7867449" y="979954"/>
              <a:ext cx="179716" cy="2622926"/>
            </a:xfrm>
            <a:prstGeom prst="leftBrace">
              <a:avLst/>
            </a:prstGeom>
            <a:ln>
              <a:solidFill>
                <a:schemeClr val="bg2">
                  <a:alpha val="72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25" name="Left Brace 424">
              <a:extLst>
                <a:ext uri="{FF2B5EF4-FFF2-40B4-BE49-F238E27FC236}">
                  <a16:creationId xmlns:a16="http://schemas.microsoft.com/office/drawing/2014/main" id="{9BF1D97F-8232-C553-B414-E86D56339325}"/>
                </a:ext>
              </a:extLst>
            </p:cNvPr>
            <p:cNvSpPr/>
            <p:nvPr/>
          </p:nvSpPr>
          <p:spPr>
            <a:xfrm rot="5400000">
              <a:off x="10310806" y="1789595"/>
              <a:ext cx="179716" cy="984314"/>
            </a:xfrm>
            <a:prstGeom prst="leftBrace">
              <a:avLst/>
            </a:prstGeom>
            <a:ln>
              <a:solidFill>
                <a:schemeClr val="bg2">
                  <a:alpha val="72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26" name="Arrow: Right 425">
              <a:extLst>
                <a:ext uri="{FF2B5EF4-FFF2-40B4-BE49-F238E27FC236}">
                  <a16:creationId xmlns:a16="http://schemas.microsoft.com/office/drawing/2014/main" id="{0BB37B1B-1865-9C28-5EEA-9210AC682719}"/>
                </a:ext>
              </a:extLst>
            </p:cNvPr>
            <p:cNvSpPr/>
            <p:nvPr/>
          </p:nvSpPr>
          <p:spPr>
            <a:xfrm>
              <a:off x="9445065" y="2685316"/>
              <a:ext cx="423619" cy="286263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DEFC8102-B361-BAD8-B8AC-485B7C135D50}"/>
                </a:ext>
              </a:extLst>
            </p:cNvPr>
            <p:cNvCxnSpPr>
              <a:cxnSpLocks/>
            </p:cNvCxnSpPr>
            <p:nvPr/>
          </p:nvCxnSpPr>
          <p:spPr>
            <a:xfrm>
              <a:off x="9445065" y="2387821"/>
              <a:ext cx="8958" cy="8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FE0AFBDC-51D3-4290-71F5-89F6AE5159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3193" y="2894302"/>
              <a:ext cx="48340" cy="814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0" name="Picture 429" descr="A white rectangular label with a purple flag and a yellow star&#10;&#10;Description automatically generated">
              <a:extLst>
                <a:ext uri="{FF2B5EF4-FFF2-40B4-BE49-F238E27FC236}">
                  <a16:creationId xmlns:a16="http://schemas.microsoft.com/office/drawing/2014/main" id="{9C3FE0C3-84AC-9AE8-F1F1-F4EBDA11F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620" y="4942416"/>
              <a:ext cx="1028158" cy="872572"/>
            </a:xfrm>
            <a:prstGeom prst="rect">
              <a:avLst/>
            </a:prstGeom>
          </p:spPr>
        </p:pic>
        <p:pic>
          <p:nvPicPr>
            <p:cNvPr id="431" name="Picture 430" descr="A purple and blue label with a flag and a star&#10;&#10;Description automatically generated">
              <a:extLst>
                <a:ext uri="{FF2B5EF4-FFF2-40B4-BE49-F238E27FC236}">
                  <a16:creationId xmlns:a16="http://schemas.microsoft.com/office/drawing/2014/main" id="{27DD11CC-52E1-35F6-2971-E107BDC64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626" y="4928834"/>
              <a:ext cx="1079828" cy="886426"/>
            </a:xfrm>
            <a:prstGeom prst="rect">
              <a:avLst/>
            </a:prstGeom>
          </p:spPr>
        </p:pic>
        <p:pic>
          <p:nvPicPr>
            <p:cNvPr id="432" name="Picture 431" descr="A white rectangular label with blue and purple squares&#10;&#10;Description automatically generated">
              <a:extLst>
                <a:ext uri="{FF2B5EF4-FFF2-40B4-BE49-F238E27FC236}">
                  <a16:creationId xmlns:a16="http://schemas.microsoft.com/office/drawing/2014/main" id="{9E82A3F9-B3D8-9D30-C68F-3F8E5BEDF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011" y="4954183"/>
              <a:ext cx="1030987" cy="872623"/>
            </a:xfrm>
            <a:prstGeom prst="rect">
              <a:avLst/>
            </a:prstGeom>
          </p:spPr>
        </p:pic>
      </p:grpSp>
      <p:pic>
        <p:nvPicPr>
          <p:cNvPr id="2" name="Picture 1" descr="A white and grey sign with a check mark">
            <a:extLst>
              <a:ext uri="{FF2B5EF4-FFF2-40B4-BE49-F238E27FC236}">
                <a16:creationId xmlns:a16="http://schemas.microsoft.com/office/drawing/2014/main" id="{A4F04E47-032A-B455-578E-3CFF6358AD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03" y="8331629"/>
            <a:ext cx="1395342" cy="10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2278</Words>
  <Application>Microsoft Office PowerPoint</Application>
  <PresentationFormat>Niestandardowy</PresentationFormat>
  <Paragraphs>373</Paragraphs>
  <Slides>20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16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7" baseType="lpstr">
      <vt:lpstr>Georgia</vt:lpstr>
      <vt:lpstr>Microsoft YaHei</vt:lpstr>
      <vt:lpstr>Symbol</vt:lpstr>
      <vt:lpstr>.AppleSystemUIFont</vt:lpstr>
      <vt:lpstr>Wingdings</vt:lpstr>
      <vt:lpstr>Calibri</vt:lpstr>
      <vt:lpstr>Segoe UI</vt:lpstr>
      <vt:lpstr>Open Sans</vt:lpstr>
      <vt:lpstr>Franklin Gothic Book</vt:lpstr>
      <vt:lpstr>Verdana</vt:lpstr>
      <vt:lpstr>Frutiger LT Com 55 Roman</vt:lpstr>
      <vt:lpstr>Aptos</vt:lpstr>
      <vt:lpstr>STXihei</vt:lpstr>
      <vt:lpstr>Arial</vt:lpstr>
      <vt:lpstr>Titillium Web</vt:lpstr>
      <vt:lpstr>Calibri  </vt:lpstr>
      <vt:lpstr>Office Theme</vt:lpstr>
      <vt:lpstr>Seminarium OTE #8 - Znaczenie przestrzeni danych dla energetyki rozproszonej  Europejskie wspólne Przestrzenie danych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Zasady i reguły w gospodarce opartej na danych</vt:lpstr>
      <vt:lpstr>Zastosowanie w biznesie</vt:lpstr>
      <vt:lpstr>Prezentacja programu PowerPoint</vt:lpstr>
      <vt:lpstr>Energetyka = elektroenergetyka + ciepłownictwo</vt:lpstr>
      <vt:lpstr>Energy Poland - X koncepcja projektu przygotowywanego na  AGH, który ma  być polską przestrzenią danych opartą na wspólnych europejskich standardach, w tym suwerennej i bezpiecznej infrastrukturze federacyjnej, rynku danych i rynku usług. Pozwoli na zbudowanie relacji zaufania i wymianę danych między różnymi zainteresowanymi stronami, wykazując swoją wartość dla rzeczywistych i konkretnych przypadków oraz potrzeb związanych z energią. Jednocześnie zagwarantuje skalowalność i interoperacyjność z innymi europejskimi inicjatywami przestrzeni danych dla energii oraz powiązanych sektorów. </vt:lpstr>
      <vt:lpstr>Prezentacja programu PowerPoint</vt:lpstr>
      <vt:lpstr>Prezentacja programu PowerPoint</vt:lpstr>
      <vt:lpstr>Pięć usług federacyjnych przestrzeń danych energetycznych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</dc:title>
  <dc:creator>Jacek Nawrot</dc:creator>
  <cp:lastModifiedBy>Jacek Nawrot</cp:lastModifiedBy>
  <cp:revision>17</cp:revision>
  <dcterms:created xsi:type="dcterms:W3CDTF">2006-08-16T00:00:00Z</dcterms:created>
  <dcterms:modified xsi:type="dcterms:W3CDTF">2025-07-03T07:32:39Z</dcterms:modified>
  <dc:identifier>DAGr0DxT3Zk</dc:identifier>
</cp:coreProperties>
</file>