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17"/>
  </p:notesMasterIdLst>
  <p:sldIdLst>
    <p:sldId id="373" r:id="rId2"/>
    <p:sldId id="635" r:id="rId3"/>
    <p:sldId id="622" r:id="rId4"/>
    <p:sldId id="638" r:id="rId5"/>
    <p:sldId id="642" r:id="rId6"/>
    <p:sldId id="646" r:id="rId7"/>
    <p:sldId id="647" r:id="rId8"/>
    <p:sldId id="639" r:id="rId9"/>
    <p:sldId id="643" r:id="rId10"/>
    <p:sldId id="645" r:id="rId11"/>
    <p:sldId id="640" r:id="rId12"/>
    <p:sldId id="644" r:id="rId13"/>
    <p:sldId id="641" r:id="rId14"/>
    <p:sldId id="623" r:id="rId15"/>
    <p:sldId id="637" r:id="rId16"/>
  </p:sldIdLst>
  <p:sldSz cx="9144000" cy="6858000" type="screen4x3"/>
  <p:notesSz cx="6794500" cy="99314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5E9F42"/>
    <a:srgbClr val="99FF99"/>
    <a:srgbClr val="00CC66"/>
    <a:srgbClr val="4A4A4A"/>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34" autoAdjust="0"/>
    <p:restoredTop sz="94660"/>
  </p:normalViewPr>
  <p:slideViewPr>
    <p:cSldViewPr>
      <p:cViewPr varScale="1">
        <p:scale>
          <a:sx n="114" d="100"/>
          <a:sy n="114" d="100"/>
        </p:scale>
        <p:origin x="102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774" y="-96"/>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5E0ADA58-0B7D-4FE1-8E02-FDC16CFFB65C}" type="datetimeFigureOut">
              <a:rPr lang="pl-PL" smtClean="0"/>
              <a:t>2021-06-24</a:t>
            </a:fld>
            <a:endParaRPr lang="pl-PL"/>
          </a:p>
        </p:txBody>
      </p:sp>
      <p:sp>
        <p:nvSpPr>
          <p:cNvPr id="4" name="Symbol zastępczy obrazu slajdu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2F93FD5B-0BC5-4E52-B8A7-E2722C6D3A38}" type="slidenum">
              <a:rPr lang="pl-PL" smtClean="0"/>
              <a:t>‹#›</a:t>
            </a:fld>
            <a:endParaRPr lang="pl-PL"/>
          </a:p>
        </p:txBody>
      </p:sp>
    </p:spTree>
    <p:extLst>
      <p:ext uri="{BB962C8B-B14F-4D97-AF65-F5344CB8AC3E}">
        <p14:creationId xmlns:p14="http://schemas.microsoft.com/office/powerpoint/2010/main" val="2008462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411204"/>
            <a:ext cx="7772400" cy="1470025"/>
          </a:xfrm>
          <a:prstGeom prst="rect">
            <a:avLst/>
          </a:prstGeom>
          <a:noFill/>
        </p:spPr>
        <p:txBody>
          <a:bodyPr>
            <a:normAutofit/>
          </a:bodyPr>
          <a:lstStyle>
            <a:lvl1pPr>
              <a:defRPr sz="4000">
                <a:solidFill>
                  <a:srgbClr val="5E9F42"/>
                </a:solidFill>
                <a:latin typeface="+mj-lt"/>
              </a:defRPr>
            </a:lvl1pPr>
          </a:lstStyle>
          <a:p>
            <a:r>
              <a:rPr lang="pl-PL" dirty="0"/>
              <a:t>Kliknij, aby edytować styl</a:t>
            </a:r>
          </a:p>
        </p:txBody>
      </p:sp>
      <p:sp>
        <p:nvSpPr>
          <p:cNvPr id="3" name="Podtytuł 2"/>
          <p:cNvSpPr>
            <a:spLocks noGrp="1"/>
          </p:cNvSpPr>
          <p:nvPr>
            <p:ph type="subTitle" idx="1"/>
          </p:nvPr>
        </p:nvSpPr>
        <p:spPr>
          <a:xfrm>
            <a:off x="1371600" y="3168000"/>
            <a:ext cx="6400800" cy="1752600"/>
          </a:xfrm>
        </p:spPr>
        <p:txBody>
          <a:bodyPr>
            <a:normAutofit/>
          </a:bodyPr>
          <a:lstStyle>
            <a:lvl1pPr marL="0" indent="0" algn="ctr">
              <a:buNone/>
              <a:defRPr sz="2800">
                <a:solidFill>
                  <a:srgbClr val="4A4A4A"/>
                </a:solidFill>
                <a:latin typeface="+mn-lt"/>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pl-PL" dirty="0"/>
              <a:t>Kliknij, aby edytować styl wzorca podtytułu</a:t>
            </a:r>
          </a:p>
        </p:txBody>
      </p:sp>
      <p:sp>
        <p:nvSpPr>
          <p:cNvPr id="4" name="Symbol zastępczy daty 3"/>
          <p:cNvSpPr>
            <a:spLocks noGrp="1"/>
          </p:cNvSpPr>
          <p:nvPr>
            <p:ph type="dt" sz="half" idx="10"/>
          </p:nvPr>
        </p:nvSpPr>
        <p:spPr/>
        <p:txBody>
          <a:bodyPr/>
          <a:lstStyle>
            <a:lvl1pPr>
              <a:defRPr>
                <a:solidFill>
                  <a:schemeClr val="bg1"/>
                </a:solidFill>
                <a:latin typeface="+mn-lt"/>
              </a:defRPr>
            </a:lvl1pPr>
          </a:lstStyle>
          <a:p>
            <a:fld id="{EC3F2BDD-D229-4EE7-BFC9-C1979EE5EFE2}" type="datetime1">
              <a:rPr lang="pl-PL" smtClean="0">
                <a:solidFill>
                  <a:prstClr val="white"/>
                </a:solidFill>
              </a:rPr>
              <a:t>2021-06-24</a:t>
            </a:fld>
            <a:endParaRPr lang="pl-PL">
              <a:solidFill>
                <a:prstClr val="white"/>
              </a:solidFill>
            </a:endParaRPr>
          </a:p>
        </p:txBody>
      </p:sp>
      <p:sp>
        <p:nvSpPr>
          <p:cNvPr id="5" name="Symbol zastępczy stopki 4"/>
          <p:cNvSpPr>
            <a:spLocks noGrp="1"/>
          </p:cNvSpPr>
          <p:nvPr>
            <p:ph type="ftr" sz="quarter" idx="11"/>
          </p:nvPr>
        </p:nvSpPr>
        <p:spPr/>
        <p:txBody>
          <a:bodyPr/>
          <a:lstStyle>
            <a:lvl1pPr>
              <a:defRPr>
                <a:solidFill>
                  <a:schemeClr val="bg1"/>
                </a:solidFill>
                <a:latin typeface="+mn-lt"/>
              </a:defRPr>
            </a:lvl1pPr>
          </a:lstStyle>
          <a:p>
            <a:endParaRPr lang="pl-PL" dirty="0">
              <a:solidFill>
                <a:prstClr val="white"/>
              </a:solidFill>
            </a:endParaRPr>
          </a:p>
        </p:txBody>
      </p:sp>
      <p:sp>
        <p:nvSpPr>
          <p:cNvPr id="6" name="Symbol zastępczy numeru slajdu 5"/>
          <p:cNvSpPr>
            <a:spLocks noGrp="1"/>
          </p:cNvSpPr>
          <p:nvPr>
            <p:ph type="sldNum" sz="quarter" idx="12"/>
          </p:nvPr>
        </p:nvSpPr>
        <p:spPr/>
        <p:txBody>
          <a:bodyPr/>
          <a:lstStyle>
            <a:lvl1pPr>
              <a:defRPr>
                <a:solidFill>
                  <a:schemeClr val="bg1"/>
                </a:solidFill>
                <a:latin typeface="+mn-lt"/>
              </a:defRPr>
            </a:lvl1pPr>
          </a:lstStyle>
          <a:p>
            <a:fld id="{B1B0FD38-A6DF-4930-B8F4-4D74F29B167D}" type="slidenum">
              <a:rPr lang="pl-PL" smtClean="0">
                <a:solidFill>
                  <a:prstClr val="white"/>
                </a:solidFill>
              </a:rPr>
              <a:pPr/>
              <a:t>‹#›</a:t>
            </a:fld>
            <a:endParaRPr lang="pl-PL">
              <a:solidFill>
                <a:prstClr val="white"/>
              </a:solidFill>
            </a:endParaRPr>
          </a:p>
        </p:txBody>
      </p:sp>
    </p:spTree>
    <p:extLst>
      <p:ext uri="{BB962C8B-B14F-4D97-AF65-F5344CB8AC3E}">
        <p14:creationId xmlns:p14="http://schemas.microsoft.com/office/powerpoint/2010/main" val="2075038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a:noFill/>
        </p:spPr>
        <p:txBody>
          <a:bodyPr anchor="b"/>
          <a:lstStyle>
            <a:lvl1pPr algn="l">
              <a:defRPr sz="2000" b="1">
                <a:solidFill>
                  <a:srgbClr val="5E9F42"/>
                </a:solidFill>
              </a:defRPr>
            </a:lvl1pPr>
          </a:lstStyle>
          <a:p>
            <a:r>
              <a:rPr lang="pl-PL"/>
              <a:t>Kliknij, aby edytować styl</a:t>
            </a:r>
          </a:p>
        </p:txBody>
      </p:sp>
      <p:sp>
        <p:nvSpPr>
          <p:cNvPr id="3" name="Symbol zastępczy obrazu 2"/>
          <p:cNvSpPr>
            <a:spLocks noGrp="1"/>
          </p:cNvSpPr>
          <p:nvPr>
            <p:ph type="pic" idx="1"/>
          </p:nvPr>
        </p:nvSpPr>
        <p:spPr>
          <a:xfrm>
            <a:off x="1792288" y="980727"/>
            <a:ext cx="5486400" cy="37440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solidFill>
                  <a:srgbClr val="4A4A4A"/>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8E55D097-162F-4EB8-A802-20126BBF6553}" type="datetime1">
              <a:rPr lang="pl-PL" smtClean="0">
                <a:solidFill>
                  <a:prstClr val="white"/>
                </a:solidFill>
              </a:rPr>
              <a:t>2021-06-24</a:t>
            </a:fld>
            <a:endParaRPr lang="pl-PL">
              <a:solidFill>
                <a:prstClr val="white"/>
              </a:solidFill>
            </a:endParaRPr>
          </a:p>
        </p:txBody>
      </p:sp>
      <p:sp>
        <p:nvSpPr>
          <p:cNvPr id="6" name="Symbol zastępczy stopki 5"/>
          <p:cNvSpPr>
            <a:spLocks noGrp="1"/>
          </p:cNvSpPr>
          <p:nvPr>
            <p:ph type="ftr" sz="quarter" idx="11"/>
          </p:nvPr>
        </p:nvSpPr>
        <p:spPr/>
        <p:txBody>
          <a:bodyPr/>
          <a:lstStyle/>
          <a:p>
            <a:endParaRPr lang="pl-PL">
              <a:solidFill>
                <a:prstClr val="white"/>
              </a:solidFill>
            </a:endParaRPr>
          </a:p>
        </p:txBody>
      </p:sp>
      <p:sp>
        <p:nvSpPr>
          <p:cNvPr id="7" name="Symbol zastępczy numeru slajdu 6"/>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
        <p:nvSpPr>
          <p:cNvPr id="8" name="Symbol zastępczy tytułu 1"/>
          <p:cNvSpPr txBox="1">
            <a:spLocks/>
          </p:cNvSpPr>
          <p:nvPr userDrawn="1"/>
        </p:nvSpPr>
        <p:spPr>
          <a:xfrm>
            <a:off x="0" y="270000"/>
            <a:ext cx="9144000" cy="540000"/>
          </a:xfrm>
          <a:prstGeom prst="rect">
            <a:avLst/>
          </a:prstGeom>
          <a:solidFill>
            <a:srgbClr val="5E9F42"/>
          </a:solidFill>
        </p:spPr>
        <p:txBody>
          <a:bodyPr vert="horz" lIns="91440" tIns="45720" rIns="91440" bIns="45720" rtlCol="0" anchor="ctr">
            <a:normAutofit/>
          </a:bodyPr>
          <a:lstStyle>
            <a:lvl1pPr algn="ctr" defTabSz="914400" rtl="0" eaLnBrk="1" latinLnBrk="0" hangingPunct="1">
              <a:spcBef>
                <a:spcPct val="0"/>
              </a:spcBef>
              <a:buNone/>
              <a:defRPr sz="2000" b="1" kern="1200">
                <a:solidFill>
                  <a:schemeClr val="bg1"/>
                </a:solidFill>
                <a:latin typeface="Lucida Fax" panose="02060602050505020204" pitchFamily="18" charset="0"/>
                <a:ea typeface="+mj-ea"/>
                <a:cs typeface="+mj-cs"/>
              </a:defRPr>
            </a:lvl1pPr>
          </a:lstStyle>
          <a:p>
            <a:r>
              <a:rPr lang="pl-PL" sz="2000">
                <a:solidFill>
                  <a:prstClr val="white"/>
                </a:solidFill>
              </a:rPr>
              <a:t>Kliknij, aby edytować styl</a:t>
            </a:r>
            <a:endParaRPr lang="pl-PL" sz="2000" dirty="0">
              <a:solidFill>
                <a:prstClr val="white"/>
              </a:solidFill>
            </a:endParaRPr>
          </a:p>
        </p:txBody>
      </p:sp>
    </p:spTree>
    <p:extLst>
      <p:ext uri="{BB962C8B-B14F-4D97-AF65-F5344CB8AC3E}">
        <p14:creationId xmlns:p14="http://schemas.microsoft.com/office/powerpoint/2010/main" val="4089823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ytuł i tekst pionowy">
    <p:spTree>
      <p:nvGrpSpPr>
        <p:cNvPr id="1" name=""/>
        <p:cNvGrpSpPr/>
        <p:nvPr/>
      </p:nvGrpSpPr>
      <p:grpSpPr>
        <a:xfrm>
          <a:off x="0" y="0"/>
          <a:ext cx="0" cy="0"/>
          <a:chOff x="0" y="0"/>
          <a:chExt cx="0" cy="0"/>
        </a:xfrm>
      </p:grpSpPr>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AFD55564-3413-4D05-B58E-04D7C5399CCB}" type="datetime1">
              <a:rPr lang="pl-PL" smtClean="0">
                <a:solidFill>
                  <a:prstClr val="white"/>
                </a:solidFill>
              </a:rPr>
              <a:t>2021-06-24</a:t>
            </a:fld>
            <a:endParaRPr lang="pl-PL">
              <a:solidFill>
                <a:prstClr val="white"/>
              </a:solidFill>
            </a:endParaRPr>
          </a:p>
        </p:txBody>
      </p:sp>
      <p:sp>
        <p:nvSpPr>
          <p:cNvPr id="5" name="Symbol zastępczy stopki 4"/>
          <p:cNvSpPr>
            <a:spLocks noGrp="1"/>
          </p:cNvSpPr>
          <p:nvPr>
            <p:ph type="ftr" sz="quarter" idx="11"/>
          </p:nvPr>
        </p:nvSpPr>
        <p:spPr/>
        <p:txBody>
          <a:bodyPr/>
          <a:lstStyle/>
          <a:p>
            <a:endParaRPr lang="pl-PL">
              <a:solidFill>
                <a:prstClr val="white"/>
              </a:solidFill>
            </a:endParaRPr>
          </a:p>
        </p:txBody>
      </p:sp>
      <p:sp>
        <p:nvSpPr>
          <p:cNvPr id="6" name="Symbol zastępczy numeru slajdu 5"/>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
        <p:nvSpPr>
          <p:cNvPr id="7" name="Symbol zastępczy tytułu 1"/>
          <p:cNvSpPr>
            <a:spLocks noGrp="1"/>
          </p:cNvSpPr>
          <p:nvPr>
            <p:ph type="title"/>
          </p:nvPr>
        </p:nvSpPr>
        <p:spPr>
          <a:xfrm>
            <a:off x="0" y="270000"/>
            <a:ext cx="9144000" cy="540000"/>
          </a:xfrm>
          <a:prstGeom prst="rect">
            <a:avLst/>
          </a:prstGeom>
          <a:solidFill>
            <a:srgbClr val="5E9F42"/>
          </a:solidFill>
        </p:spPr>
        <p:txBody>
          <a:bodyPr vert="horz" lIns="91440" tIns="45720" rIns="91440" bIns="45720" rtlCol="0" anchor="ctr">
            <a:normAutofit/>
          </a:bodyPr>
          <a:lstStyle/>
          <a:p>
            <a:r>
              <a:rPr lang="pl-PL" dirty="0"/>
              <a:t>Kliknij, aby edytować styl</a:t>
            </a:r>
          </a:p>
        </p:txBody>
      </p:sp>
    </p:spTree>
    <p:extLst>
      <p:ext uri="{BB962C8B-B14F-4D97-AF65-F5344CB8AC3E}">
        <p14:creationId xmlns:p14="http://schemas.microsoft.com/office/powerpoint/2010/main" val="2461866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908724"/>
            <a:ext cx="2057400" cy="5217443"/>
          </a:xfrm>
          <a:prstGeom prst="rect">
            <a:avLst/>
          </a:prstGeom>
          <a:noFill/>
        </p:spPr>
        <p:txBody>
          <a:bodyPr vert="eaVert"/>
          <a:lstStyle>
            <a:lvl1pPr>
              <a:defRPr>
                <a:solidFill>
                  <a:srgbClr val="5E9F42"/>
                </a:solidFill>
              </a:defRPr>
            </a:lvl1pPr>
          </a:lstStyle>
          <a:p>
            <a:r>
              <a:rPr lang="pl-PL"/>
              <a:t>Kliknij, aby edytować styl</a:t>
            </a:r>
          </a:p>
        </p:txBody>
      </p:sp>
      <p:sp>
        <p:nvSpPr>
          <p:cNvPr id="3" name="Symbol zastępczy tytułu pionowego 2"/>
          <p:cNvSpPr>
            <a:spLocks noGrp="1"/>
          </p:cNvSpPr>
          <p:nvPr>
            <p:ph type="body" orient="vert" idx="1"/>
          </p:nvPr>
        </p:nvSpPr>
        <p:spPr>
          <a:xfrm>
            <a:off x="467544" y="908724"/>
            <a:ext cx="6008856" cy="521744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03474E5-162E-4BD4-AC44-B2B327597836}" type="datetime1">
              <a:rPr lang="pl-PL" smtClean="0">
                <a:solidFill>
                  <a:prstClr val="white"/>
                </a:solidFill>
              </a:rPr>
              <a:t>2021-06-24</a:t>
            </a:fld>
            <a:endParaRPr lang="pl-PL">
              <a:solidFill>
                <a:prstClr val="white"/>
              </a:solidFill>
            </a:endParaRPr>
          </a:p>
        </p:txBody>
      </p:sp>
      <p:sp>
        <p:nvSpPr>
          <p:cNvPr id="5" name="Symbol zastępczy stopki 4"/>
          <p:cNvSpPr>
            <a:spLocks noGrp="1"/>
          </p:cNvSpPr>
          <p:nvPr>
            <p:ph type="ftr" sz="quarter" idx="11"/>
          </p:nvPr>
        </p:nvSpPr>
        <p:spPr/>
        <p:txBody>
          <a:bodyPr/>
          <a:lstStyle/>
          <a:p>
            <a:endParaRPr lang="pl-PL">
              <a:solidFill>
                <a:prstClr val="white"/>
              </a:solidFill>
            </a:endParaRPr>
          </a:p>
        </p:txBody>
      </p:sp>
      <p:sp>
        <p:nvSpPr>
          <p:cNvPr id="6" name="Symbol zastępczy numeru slajdu 5"/>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
        <p:nvSpPr>
          <p:cNvPr id="7" name="Symbol zastępczy tytułu 1"/>
          <p:cNvSpPr txBox="1">
            <a:spLocks/>
          </p:cNvSpPr>
          <p:nvPr userDrawn="1"/>
        </p:nvSpPr>
        <p:spPr>
          <a:xfrm>
            <a:off x="0" y="270000"/>
            <a:ext cx="9144000" cy="540000"/>
          </a:xfrm>
          <a:prstGeom prst="rect">
            <a:avLst/>
          </a:prstGeom>
          <a:solidFill>
            <a:srgbClr val="5E9F42"/>
          </a:solidFill>
        </p:spPr>
        <p:txBody>
          <a:bodyPr vert="horz" lIns="91440" tIns="45720" rIns="91440" bIns="45720" rtlCol="0" anchor="ctr">
            <a:normAutofit/>
          </a:bodyPr>
          <a:lstStyle>
            <a:lvl1pPr algn="ctr" defTabSz="914400" rtl="0" eaLnBrk="1" latinLnBrk="0" hangingPunct="1">
              <a:spcBef>
                <a:spcPct val="0"/>
              </a:spcBef>
              <a:buNone/>
              <a:defRPr sz="2000" b="1" kern="1200">
                <a:solidFill>
                  <a:schemeClr val="bg1"/>
                </a:solidFill>
                <a:latin typeface="Lucida Fax" panose="02060602050505020204" pitchFamily="18" charset="0"/>
                <a:ea typeface="+mj-ea"/>
                <a:cs typeface="+mj-cs"/>
              </a:defRPr>
            </a:lvl1pPr>
          </a:lstStyle>
          <a:p>
            <a:r>
              <a:rPr lang="pl-PL" sz="2000">
                <a:solidFill>
                  <a:prstClr val="white"/>
                </a:solidFill>
              </a:rPr>
              <a:t>Kliknij, aby edytować styl</a:t>
            </a:r>
            <a:endParaRPr lang="pl-PL" sz="2000" dirty="0">
              <a:solidFill>
                <a:prstClr val="white"/>
              </a:solidFill>
            </a:endParaRPr>
          </a:p>
        </p:txBody>
      </p:sp>
    </p:spTree>
    <p:extLst>
      <p:ext uri="{BB962C8B-B14F-4D97-AF65-F5344CB8AC3E}">
        <p14:creationId xmlns:p14="http://schemas.microsoft.com/office/powerpoint/2010/main" val="1442226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49C675C-4559-4B00-88E1-BDE14A011360}" type="datetime1">
              <a:rPr lang="pl-PL" smtClean="0">
                <a:solidFill>
                  <a:prstClr val="white"/>
                </a:solidFill>
              </a:rPr>
              <a:t>2021-06-24</a:t>
            </a:fld>
            <a:endParaRPr lang="pl-PL">
              <a:solidFill>
                <a:prstClr val="white"/>
              </a:solidFill>
            </a:endParaRPr>
          </a:p>
        </p:txBody>
      </p:sp>
      <p:sp>
        <p:nvSpPr>
          <p:cNvPr id="5" name="Symbol zastępczy stopki 4"/>
          <p:cNvSpPr>
            <a:spLocks noGrp="1"/>
          </p:cNvSpPr>
          <p:nvPr>
            <p:ph type="ftr" sz="quarter" idx="11"/>
          </p:nvPr>
        </p:nvSpPr>
        <p:spPr/>
        <p:txBody>
          <a:bodyPr/>
          <a:lstStyle/>
          <a:p>
            <a:endParaRPr lang="pl-PL">
              <a:solidFill>
                <a:prstClr val="white"/>
              </a:solidFill>
            </a:endParaRPr>
          </a:p>
        </p:txBody>
      </p:sp>
      <p:sp>
        <p:nvSpPr>
          <p:cNvPr id="6" name="Symbol zastępczy numeru slajdu 5"/>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
        <p:nvSpPr>
          <p:cNvPr id="7" name="Symbol zastępczy tytułu 1"/>
          <p:cNvSpPr>
            <a:spLocks noGrp="1"/>
          </p:cNvSpPr>
          <p:nvPr>
            <p:ph type="title"/>
          </p:nvPr>
        </p:nvSpPr>
        <p:spPr>
          <a:xfrm>
            <a:off x="0" y="270000"/>
            <a:ext cx="9144000" cy="540000"/>
          </a:xfrm>
          <a:prstGeom prst="rect">
            <a:avLst/>
          </a:prstGeom>
          <a:solidFill>
            <a:srgbClr val="5E9F42"/>
          </a:solidFill>
        </p:spPr>
        <p:txBody>
          <a:bodyPr vert="horz" lIns="91440" tIns="45720" rIns="91440" bIns="45720" rtlCol="0" anchor="ctr">
            <a:normAutofit/>
          </a:bodyPr>
          <a:lstStyle/>
          <a:p>
            <a:r>
              <a:rPr lang="pl-PL" dirty="0"/>
              <a:t>Kliknij, aby edytować styl</a:t>
            </a:r>
          </a:p>
        </p:txBody>
      </p:sp>
    </p:spTree>
    <p:extLst>
      <p:ext uri="{BB962C8B-B14F-4D97-AF65-F5344CB8AC3E}">
        <p14:creationId xmlns:p14="http://schemas.microsoft.com/office/powerpoint/2010/main" val="286476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4"/>
            <a:ext cx="7772400" cy="1362075"/>
          </a:xfrm>
          <a:prstGeom prst="rect">
            <a:avLst/>
          </a:prstGeom>
          <a:noFill/>
        </p:spPr>
        <p:txBody>
          <a:bodyPr anchor="t">
            <a:normAutofit/>
          </a:bodyPr>
          <a:lstStyle>
            <a:lvl1pPr algn="l">
              <a:defRPr sz="3200" b="1" cap="all">
                <a:solidFill>
                  <a:srgbClr val="5E9F42"/>
                </a:solidFill>
              </a:defRPr>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normAutofit/>
          </a:bodyPr>
          <a:lstStyle>
            <a:lvl1pPr marL="0" indent="0">
              <a:buNone/>
              <a:defRPr sz="2000">
                <a:solidFill>
                  <a:srgbClr val="4A4A4A"/>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454D403E-092B-415D-99BF-F4761DD4808A}" type="datetime1">
              <a:rPr lang="pl-PL" smtClean="0">
                <a:solidFill>
                  <a:prstClr val="white"/>
                </a:solidFill>
              </a:rPr>
              <a:t>2021-06-24</a:t>
            </a:fld>
            <a:endParaRPr lang="pl-PL">
              <a:solidFill>
                <a:prstClr val="white"/>
              </a:solidFill>
            </a:endParaRPr>
          </a:p>
        </p:txBody>
      </p:sp>
      <p:sp>
        <p:nvSpPr>
          <p:cNvPr id="5" name="Symbol zastępczy stopki 4"/>
          <p:cNvSpPr>
            <a:spLocks noGrp="1"/>
          </p:cNvSpPr>
          <p:nvPr>
            <p:ph type="ftr" sz="quarter" idx="11"/>
          </p:nvPr>
        </p:nvSpPr>
        <p:spPr/>
        <p:txBody>
          <a:bodyPr/>
          <a:lstStyle/>
          <a:p>
            <a:endParaRPr lang="pl-PL">
              <a:solidFill>
                <a:prstClr val="white"/>
              </a:solidFill>
            </a:endParaRPr>
          </a:p>
        </p:txBody>
      </p:sp>
      <p:sp>
        <p:nvSpPr>
          <p:cNvPr id="6" name="Symbol zastępczy numeru slajdu 5"/>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Tree>
    <p:extLst>
      <p:ext uri="{BB962C8B-B14F-4D97-AF65-F5344CB8AC3E}">
        <p14:creationId xmlns:p14="http://schemas.microsoft.com/office/powerpoint/2010/main" val="1537063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wa elementy zawartości">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908719"/>
            <a:ext cx="4038600" cy="5220000"/>
          </a:xfrm>
        </p:spPr>
        <p:txBody>
          <a:bodyPr>
            <a:norm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908719"/>
            <a:ext cx="4038600" cy="5220000"/>
          </a:xfrm>
        </p:spPr>
        <p:txBody>
          <a:bodyPr>
            <a:norm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907C8445-10C5-4261-B724-349C518C26B1}" type="datetime1">
              <a:rPr lang="pl-PL" smtClean="0">
                <a:solidFill>
                  <a:prstClr val="white"/>
                </a:solidFill>
              </a:rPr>
              <a:t>2021-06-24</a:t>
            </a:fld>
            <a:endParaRPr lang="pl-PL">
              <a:solidFill>
                <a:prstClr val="white"/>
              </a:solidFill>
            </a:endParaRPr>
          </a:p>
        </p:txBody>
      </p:sp>
      <p:sp>
        <p:nvSpPr>
          <p:cNvPr id="6" name="Symbol zastępczy stopki 5"/>
          <p:cNvSpPr>
            <a:spLocks noGrp="1"/>
          </p:cNvSpPr>
          <p:nvPr>
            <p:ph type="ftr" sz="quarter" idx="11"/>
          </p:nvPr>
        </p:nvSpPr>
        <p:spPr/>
        <p:txBody>
          <a:bodyPr/>
          <a:lstStyle/>
          <a:p>
            <a:endParaRPr lang="pl-PL">
              <a:solidFill>
                <a:prstClr val="white"/>
              </a:solidFill>
            </a:endParaRPr>
          </a:p>
        </p:txBody>
      </p:sp>
      <p:sp>
        <p:nvSpPr>
          <p:cNvPr id="7" name="Symbol zastępczy numeru slajdu 6"/>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
        <p:nvSpPr>
          <p:cNvPr id="8" name="Symbol zastępczy tytułu 1"/>
          <p:cNvSpPr>
            <a:spLocks noGrp="1"/>
          </p:cNvSpPr>
          <p:nvPr>
            <p:ph type="title"/>
          </p:nvPr>
        </p:nvSpPr>
        <p:spPr>
          <a:xfrm>
            <a:off x="0" y="270000"/>
            <a:ext cx="9144000" cy="540000"/>
          </a:xfrm>
          <a:prstGeom prst="rect">
            <a:avLst/>
          </a:prstGeom>
          <a:solidFill>
            <a:srgbClr val="5E9F42"/>
          </a:solidFill>
        </p:spPr>
        <p:txBody>
          <a:bodyPr vert="horz" lIns="91440" tIns="45720" rIns="91440" bIns="45720" rtlCol="0" anchor="ctr">
            <a:normAutofit/>
          </a:bodyPr>
          <a:lstStyle/>
          <a:p>
            <a:r>
              <a:rPr lang="pl-PL" dirty="0"/>
              <a:t>Kliknij, aby edytować styl</a:t>
            </a:r>
          </a:p>
        </p:txBody>
      </p:sp>
    </p:spTree>
    <p:extLst>
      <p:ext uri="{BB962C8B-B14F-4D97-AF65-F5344CB8AC3E}">
        <p14:creationId xmlns:p14="http://schemas.microsoft.com/office/powerpoint/2010/main" val="315362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Porównanie">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467544" y="908720"/>
            <a:ext cx="4032448" cy="639762"/>
          </a:xfrm>
        </p:spPr>
        <p:txBody>
          <a:bodyPr anchor="b">
            <a:noAutofit/>
          </a:bodyPr>
          <a:lstStyle>
            <a:lvl1pPr marL="0" indent="0">
              <a:buNone/>
              <a:defRPr sz="1600" b="1">
                <a:solidFill>
                  <a:srgbClr val="4A4A4A"/>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l-PL" dirty="0"/>
              <a:t>Kliknij, aby edytować style wzorca tekstu</a:t>
            </a:r>
          </a:p>
        </p:txBody>
      </p:sp>
      <p:sp>
        <p:nvSpPr>
          <p:cNvPr id="4" name="Symbol zastępczy zawartości 3"/>
          <p:cNvSpPr>
            <a:spLocks noGrp="1"/>
          </p:cNvSpPr>
          <p:nvPr>
            <p:ph sz="half" idx="2"/>
          </p:nvPr>
        </p:nvSpPr>
        <p:spPr>
          <a:xfrm>
            <a:off x="457200" y="1556792"/>
            <a:ext cx="4040188" cy="4572015"/>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5" name="Symbol zastępczy tekstu 4"/>
          <p:cNvSpPr>
            <a:spLocks noGrp="1"/>
          </p:cNvSpPr>
          <p:nvPr>
            <p:ph type="body" sz="quarter" idx="3"/>
          </p:nvPr>
        </p:nvSpPr>
        <p:spPr>
          <a:xfrm>
            <a:off x="4644010" y="908720"/>
            <a:ext cx="4041775" cy="639762"/>
          </a:xfrm>
        </p:spPr>
        <p:txBody>
          <a:bodyPr anchor="b">
            <a:noAutofit/>
          </a:bodyPr>
          <a:lstStyle>
            <a:lvl1pPr marL="0" indent="0">
              <a:buNone/>
              <a:defRPr sz="1600" b="1">
                <a:solidFill>
                  <a:srgbClr val="4A4A4A"/>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l-PL" dirty="0"/>
              <a:t>Kliknij, aby edytować style wzorca tekstu</a:t>
            </a:r>
          </a:p>
        </p:txBody>
      </p:sp>
      <p:sp>
        <p:nvSpPr>
          <p:cNvPr id="6" name="Symbol zastępczy zawartości 5"/>
          <p:cNvSpPr>
            <a:spLocks noGrp="1"/>
          </p:cNvSpPr>
          <p:nvPr>
            <p:ph sz="quarter" idx="4"/>
          </p:nvPr>
        </p:nvSpPr>
        <p:spPr>
          <a:xfrm>
            <a:off x="4645027" y="1556792"/>
            <a:ext cx="4041775" cy="4572015"/>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E4466079-90D1-435F-B07E-1CEF05DEC8A8}" type="datetime1">
              <a:rPr lang="pl-PL" smtClean="0">
                <a:solidFill>
                  <a:prstClr val="white"/>
                </a:solidFill>
              </a:rPr>
              <a:t>2021-06-24</a:t>
            </a:fld>
            <a:endParaRPr lang="pl-PL">
              <a:solidFill>
                <a:prstClr val="white"/>
              </a:solidFill>
            </a:endParaRPr>
          </a:p>
        </p:txBody>
      </p:sp>
      <p:sp>
        <p:nvSpPr>
          <p:cNvPr id="8" name="Symbol zastępczy stopki 7"/>
          <p:cNvSpPr>
            <a:spLocks noGrp="1"/>
          </p:cNvSpPr>
          <p:nvPr>
            <p:ph type="ftr" sz="quarter" idx="11"/>
          </p:nvPr>
        </p:nvSpPr>
        <p:spPr/>
        <p:txBody>
          <a:bodyPr/>
          <a:lstStyle/>
          <a:p>
            <a:endParaRPr lang="pl-PL">
              <a:solidFill>
                <a:prstClr val="white"/>
              </a:solidFill>
            </a:endParaRPr>
          </a:p>
        </p:txBody>
      </p:sp>
      <p:sp>
        <p:nvSpPr>
          <p:cNvPr id="9" name="Symbol zastępczy numeru slajdu 8"/>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
        <p:nvSpPr>
          <p:cNvPr id="10" name="Symbol zastępczy tytułu 1"/>
          <p:cNvSpPr>
            <a:spLocks noGrp="1"/>
          </p:cNvSpPr>
          <p:nvPr>
            <p:ph type="title"/>
          </p:nvPr>
        </p:nvSpPr>
        <p:spPr>
          <a:xfrm>
            <a:off x="0" y="270000"/>
            <a:ext cx="9144000" cy="540000"/>
          </a:xfrm>
          <a:prstGeom prst="rect">
            <a:avLst/>
          </a:prstGeom>
          <a:solidFill>
            <a:srgbClr val="5E9F42"/>
          </a:solidFill>
        </p:spPr>
        <p:txBody>
          <a:bodyPr vert="horz" lIns="91440" tIns="45720" rIns="91440" bIns="45720" rtlCol="0" anchor="ctr">
            <a:normAutofit/>
          </a:bodyPr>
          <a:lstStyle/>
          <a:p>
            <a:r>
              <a:rPr lang="pl-PL" dirty="0"/>
              <a:t>Kliknij, aby edytować styl</a:t>
            </a:r>
          </a:p>
        </p:txBody>
      </p:sp>
    </p:spTree>
    <p:extLst>
      <p:ext uri="{BB962C8B-B14F-4D97-AF65-F5344CB8AC3E}">
        <p14:creationId xmlns:p14="http://schemas.microsoft.com/office/powerpoint/2010/main" val="3336816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F1CC159B-2CD1-45E0-877B-A27B6E0CB2A6}" type="datetime1">
              <a:rPr lang="pl-PL" smtClean="0">
                <a:solidFill>
                  <a:prstClr val="white"/>
                </a:solidFill>
              </a:rPr>
              <a:t>2021-06-24</a:t>
            </a:fld>
            <a:endParaRPr lang="pl-PL">
              <a:solidFill>
                <a:prstClr val="white"/>
              </a:solidFill>
            </a:endParaRPr>
          </a:p>
        </p:txBody>
      </p:sp>
      <p:sp>
        <p:nvSpPr>
          <p:cNvPr id="4" name="Symbol zastępczy stopki 3"/>
          <p:cNvSpPr>
            <a:spLocks noGrp="1"/>
          </p:cNvSpPr>
          <p:nvPr>
            <p:ph type="ftr" sz="quarter" idx="11"/>
          </p:nvPr>
        </p:nvSpPr>
        <p:spPr/>
        <p:txBody>
          <a:bodyPr/>
          <a:lstStyle/>
          <a:p>
            <a:endParaRPr lang="pl-PL">
              <a:solidFill>
                <a:prstClr val="white"/>
              </a:solidFill>
            </a:endParaRPr>
          </a:p>
        </p:txBody>
      </p:sp>
      <p:sp>
        <p:nvSpPr>
          <p:cNvPr id="5" name="Symbol zastępczy numeru slajdu 4"/>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
        <p:nvSpPr>
          <p:cNvPr id="6" name="Symbol zastępczy tytułu 1"/>
          <p:cNvSpPr>
            <a:spLocks noGrp="1"/>
          </p:cNvSpPr>
          <p:nvPr>
            <p:ph type="title"/>
          </p:nvPr>
        </p:nvSpPr>
        <p:spPr>
          <a:xfrm>
            <a:off x="0" y="270000"/>
            <a:ext cx="9144000" cy="540000"/>
          </a:xfrm>
          <a:prstGeom prst="rect">
            <a:avLst/>
          </a:prstGeom>
          <a:solidFill>
            <a:srgbClr val="5E9F42"/>
          </a:solidFill>
        </p:spPr>
        <p:txBody>
          <a:bodyPr vert="horz" lIns="91440" tIns="45720" rIns="91440" bIns="45720" rtlCol="0" anchor="ctr">
            <a:normAutofit/>
          </a:bodyPr>
          <a:lstStyle/>
          <a:p>
            <a:r>
              <a:rPr lang="pl-PL" dirty="0"/>
              <a:t>Kliknij, aby edytować styl</a:t>
            </a:r>
          </a:p>
        </p:txBody>
      </p:sp>
    </p:spTree>
    <p:extLst>
      <p:ext uri="{BB962C8B-B14F-4D97-AF65-F5344CB8AC3E}">
        <p14:creationId xmlns:p14="http://schemas.microsoft.com/office/powerpoint/2010/main" val="294740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2FBBA17-F2EC-4D06-B9B6-22173969C8DF}" type="datetime1">
              <a:rPr lang="pl-PL" smtClean="0">
                <a:solidFill>
                  <a:prstClr val="white"/>
                </a:solidFill>
              </a:rPr>
              <a:t>2021-06-24</a:t>
            </a:fld>
            <a:endParaRPr lang="pl-PL">
              <a:solidFill>
                <a:prstClr val="white"/>
              </a:solidFill>
            </a:endParaRPr>
          </a:p>
        </p:txBody>
      </p:sp>
      <p:sp>
        <p:nvSpPr>
          <p:cNvPr id="3" name="Symbol zastępczy stopki 2"/>
          <p:cNvSpPr>
            <a:spLocks noGrp="1"/>
          </p:cNvSpPr>
          <p:nvPr>
            <p:ph type="ftr" sz="quarter" idx="11"/>
          </p:nvPr>
        </p:nvSpPr>
        <p:spPr/>
        <p:txBody>
          <a:bodyPr/>
          <a:lstStyle/>
          <a:p>
            <a:endParaRPr lang="pl-PL">
              <a:solidFill>
                <a:prstClr val="white"/>
              </a:solidFill>
            </a:endParaRPr>
          </a:p>
        </p:txBody>
      </p:sp>
      <p:sp>
        <p:nvSpPr>
          <p:cNvPr id="4" name="Symbol zastępczy numeru slajdu 3"/>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Tree>
    <p:extLst>
      <p:ext uri="{BB962C8B-B14F-4D97-AF65-F5344CB8AC3E}">
        <p14:creationId xmlns:p14="http://schemas.microsoft.com/office/powerpoint/2010/main" val="1080646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ane kontaktowe">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D4D0903-5B5E-408B-B5FD-5980E3946461}" type="datetime1">
              <a:rPr lang="pl-PL" smtClean="0">
                <a:solidFill>
                  <a:prstClr val="white"/>
                </a:solidFill>
              </a:rPr>
              <a:t>2021-06-24</a:t>
            </a:fld>
            <a:endParaRPr lang="pl-PL">
              <a:solidFill>
                <a:prstClr val="white"/>
              </a:solidFill>
            </a:endParaRPr>
          </a:p>
        </p:txBody>
      </p:sp>
      <p:sp>
        <p:nvSpPr>
          <p:cNvPr id="3" name="Symbol zastępczy stopki 2"/>
          <p:cNvSpPr>
            <a:spLocks noGrp="1"/>
          </p:cNvSpPr>
          <p:nvPr>
            <p:ph type="ftr" sz="quarter" idx="11"/>
          </p:nvPr>
        </p:nvSpPr>
        <p:spPr/>
        <p:txBody>
          <a:bodyPr/>
          <a:lstStyle/>
          <a:p>
            <a:endParaRPr lang="pl-PL">
              <a:solidFill>
                <a:prstClr val="white"/>
              </a:solidFill>
            </a:endParaRPr>
          </a:p>
        </p:txBody>
      </p:sp>
      <p:sp>
        <p:nvSpPr>
          <p:cNvPr id="4" name="Symbol zastępczy numeru slajdu 3"/>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
        <p:nvSpPr>
          <p:cNvPr id="5" name="pole tekstowe 4"/>
          <p:cNvSpPr txBox="1"/>
          <p:nvPr userDrawn="1"/>
        </p:nvSpPr>
        <p:spPr>
          <a:xfrm>
            <a:off x="1512001" y="3178130"/>
            <a:ext cx="6120680" cy="2646878"/>
          </a:xfrm>
          <a:prstGeom prst="rect">
            <a:avLst/>
          </a:prstGeom>
          <a:noFill/>
        </p:spPr>
        <p:txBody>
          <a:bodyPr wrap="square" rtlCol="0">
            <a:spAutoFit/>
          </a:bodyPr>
          <a:lstStyle/>
          <a:p>
            <a:pPr algn="ctr"/>
            <a:r>
              <a:rPr lang="pl-PL" sz="2000" b="1" dirty="0">
                <a:solidFill>
                  <a:srgbClr val="5E9F42"/>
                </a:solidFill>
                <a:latin typeface="Lucida Bright"/>
              </a:rPr>
              <a:t>FORUM ODBIORCÓW ENERGII ELEKTRYCZNEJ i GAZU oraz FORUM</a:t>
            </a:r>
            <a:r>
              <a:rPr lang="pl-PL" sz="2000" b="1" baseline="30000" dirty="0">
                <a:solidFill>
                  <a:srgbClr val="5E9F42"/>
                </a:solidFill>
                <a:latin typeface="Lucida Bright"/>
              </a:rPr>
              <a:t>CO2</a:t>
            </a:r>
            <a:endParaRPr lang="pl-PL" sz="1051" b="1" baseline="30000" dirty="0">
              <a:solidFill>
                <a:srgbClr val="5E9F42"/>
              </a:solidFill>
              <a:latin typeface="Lucida Bright"/>
            </a:endParaRPr>
          </a:p>
          <a:p>
            <a:pPr algn="ctr"/>
            <a:endParaRPr lang="pl-PL" sz="1400" dirty="0">
              <a:solidFill>
                <a:prstClr val="black"/>
              </a:solidFill>
            </a:endParaRPr>
          </a:p>
          <a:p>
            <a:pPr algn="ctr"/>
            <a:r>
              <a:rPr lang="pl-PL" sz="1400" dirty="0">
                <a:solidFill>
                  <a:srgbClr val="5E9F42"/>
                </a:solidFill>
              </a:rPr>
              <a:t>http://www.odbiorcyenergii.pl/</a:t>
            </a:r>
          </a:p>
          <a:p>
            <a:pPr algn="ctr"/>
            <a:endParaRPr lang="pl-PL" sz="1400" dirty="0">
              <a:solidFill>
                <a:prstClr val="black"/>
              </a:solidFill>
            </a:endParaRPr>
          </a:p>
          <a:p>
            <a:pPr algn="ctr"/>
            <a:r>
              <a:rPr lang="pl-PL" sz="1400" b="1" dirty="0">
                <a:solidFill>
                  <a:srgbClr val="4A4A4A"/>
                </a:solidFill>
              </a:rPr>
              <a:t>t.</a:t>
            </a:r>
            <a:r>
              <a:rPr lang="pl-PL" sz="1400" dirty="0">
                <a:solidFill>
                  <a:srgbClr val="4A4A4A"/>
                </a:solidFill>
              </a:rPr>
              <a:t>: +48 22 875 90 96</a:t>
            </a:r>
          </a:p>
          <a:p>
            <a:pPr algn="ctr"/>
            <a:r>
              <a:rPr lang="pl-PL" sz="1400" b="1" dirty="0">
                <a:solidFill>
                  <a:srgbClr val="4A4A4A"/>
                </a:solidFill>
              </a:rPr>
              <a:t>f.</a:t>
            </a:r>
            <a:r>
              <a:rPr lang="pl-PL" sz="1400" dirty="0">
                <a:solidFill>
                  <a:srgbClr val="4A4A4A"/>
                </a:solidFill>
              </a:rPr>
              <a:t>: +48 22 211 19 33</a:t>
            </a:r>
          </a:p>
          <a:p>
            <a:pPr algn="ctr"/>
            <a:endParaRPr lang="pl-PL" sz="1400" dirty="0">
              <a:solidFill>
                <a:prstClr val="black"/>
              </a:solidFill>
            </a:endParaRPr>
          </a:p>
          <a:p>
            <a:pPr algn="ctr"/>
            <a:r>
              <a:rPr lang="pl-PL" sz="1400" dirty="0">
                <a:solidFill>
                  <a:srgbClr val="5E9F42"/>
                </a:solidFill>
              </a:rPr>
              <a:t> forum@iep.org.pl</a:t>
            </a:r>
          </a:p>
          <a:p>
            <a:pPr algn="ctr"/>
            <a:endParaRPr lang="pl-PL" sz="1400" dirty="0">
              <a:solidFill>
                <a:prstClr val="black"/>
              </a:solidFill>
            </a:endParaRPr>
          </a:p>
          <a:p>
            <a:pPr algn="ctr"/>
            <a:r>
              <a:rPr lang="pl-PL" sz="1400" dirty="0">
                <a:solidFill>
                  <a:srgbClr val="4A4A4A"/>
                </a:solidFill>
              </a:rPr>
              <a:t>ul. Mokotowska 4/6 lok. 116, 00-641 Warszawa</a:t>
            </a:r>
          </a:p>
        </p:txBody>
      </p:sp>
      <p:pic>
        <p:nvPicPr>
          <p:cNvPr id="8" name="Picture 3" descr="D:\przemek\Documents\odbiorcy energii\vid\forumco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32002" y="1476000"/>
            <a:ext cx="3113513" cy="72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D:\przemek\Documents\odbiorcy energii\vid\foeeig.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59200" y="1476000"/>
            <a:ext cx="2151352" cy="720000"/>
          </a:xfrm>
          <a:prstGeom prst="rect">
            <a:avLst/>
          </a:prstGeom>
          <a:noFill/>
          <a:extLst>
            <a:ext uri="{909E8E84-426E-40DD-AFC4-6F175D3DCCD1}">
              <a14:hiddenFill xmlns:a14="http://schemas.microsoft.com/office/drawing/2010/main">
                <a:solidFill>
                  <a:srgbClr val="FFFFFF"/>
                </a:solidFill>
              </a14:hiddenFill>
            </a:ext>
          </a:extLst>
        </p:spPr>
      </p:pic>
      <p:sp>
        <p:nvSpPr>
          <p:cNvPr id="9" name="Symbol zastępczy tytułu 1"/>
          <p:cNvSpPr>
            <a:spLocks noGrp="1"/>
          </p:cNvSpPr>
          <p:nvPr>
            <p:ph type="title" hasCustomPrompt="1"/>
          </p:nvPr>
        </p:nvSpPr>
        <p:spPr>
          <a:xfrm>
            <a:off x="0" y="270000"/>
            <a:ext cx="9144000" cy="540000"/>
          </a:xfrm>
          <a:prstGeom prst="rect">
            <a:avLst/>
          </a:prstGeom>
          <a:solidFill>
            <a:srgbClr val="5E9F42"/>
          </a:solidFill>
        </p:spPr>
        <p:txBody>
          <a:bodyPr vert="horz" lIns="91440" tIns="45720" rIns="91440" bIns="45720" rtlCol="0" anchor="ctr">
            <a:normAutofit/>
          </a:bodyPr>
          <a:lstStyle>
            <a:lvl1pPr>
              <a:defRPr/>
            </a:lvl1pPr>
          </a:lstStyle>
          <a:p>
            <a:r>
              <a:rPr lang="pl-PL" dirty="0"/>
              <a:t>Dane kontaktowe</a:t>
            </a:r>
          </a:p>
        </p:txBody>
      </p:sp>
    </p:spTree>
    <p:extLst>
      <p:ext uri="{BB962C8B-B14F-4D97-AF65-F5344CB8AC3E}">
        <p14:creationId xmlns:p14="http://schemas.microsoft.com/office/powerpoint/2010/main" val="403364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71602" y="908720"/>
            <a:ext cx="2880320" cy="792000"/>
          </a:xfrm>
          <a:prstGeom prst="rect">
            <a:avLst/>
          </a:prstGeom>
          <a:noFill/>
        </p:spPr>
        <p:txBody>
          <a:bodyPr anchor="b">
            <a:normAutofit/>
          </a:bodyPr>
          <a:lstStyle>
            <a:lvl1pPr algn="l">
              <a:defRPr sz="1600" b="1">
                <a:solidFill>
                  <a:srgbClr val="4A4A4A"/>
                </a:solidFill>
              </a:defRPr>
            </a:lvl1pPr>
          </a:lstStyle>
          <a:p>
            <a:r>
              <a:rPr lang="pl-PL"/>
              <a:t>Kliknij, aby edytować styl</a:t>
            </a:r>
          </a:p>
        </p:txBody>
      </p:sp>
      <p:sp>
        <p:nvSpPr>
          <p:cNvPr id="3" name="Symbol zastępczy zawartości 2"/>
          <p:cNvSpPr>
            <a:spLocks noGrp="1"/>
          </p:cNvSpPr>
          <p:nvPr>
            <p:ph idx="1"/>
          </p:nvPr>
        </p:nvSpPr>
        <p:spPr>
          <a:xfrm>
            <a:off x="3934800" y="908724"/>
            <a:ext cx="4392000" cy="5217443"/>
          </a:xfrm>
        </p:spPr>
        <p:txBody>
          <a:bodyPr>
            <a:normAutofit/>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971602" y="1700808"/>
            <a:ext cx="2880320" cy="442639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B0B1B7AF-0140-4D20-A659-393F6051767C}" type="datetime1">
              <a:rPr lang="pl-PL" smtClean="0">
                <a:solidFill>
                  <a:prstClr val="white"/>
                </a:solidFill>
              </a:rPr>
              <a:t>2021-06-24</a:t>
            </a:fld>
            <a:endParaRPr lang="pl-PL">
              <a:solidFill>
                <a:prstClr val="white"/>
              </a:solidFill>
            </a:endParaRPr>
          </a:p>
        </p:txBody>
      </p:sp>
      <p:sp>
        <p:nvSpPr>
          <p:cNvPr id="6" name="Symbol zastępczy stopki 5"/>
          <p:cNvSpPr>
            <a:spLocks noGrp="1"/>
          </p:cNvSpPr>
          <p:nvPr>
            <p:ph type="ftr" sz="quarter" idx="11"/>
          </p:nvPr>
        </p:nvSpPr>
        <p:spPr/>
        <p:txBody>
          <a:bodyPr/>
          <a:lstStyle/>
          <a:p>
            <a:endParaRPr lang="pl-PL">
              <a:solidFill>
                <a:prstClr val="white"/>
              </a:solidFill>
            </a:endParaRPr>
          </a:p>
        </p:txBody>
      </p:sp>
      <p:sp>
        <p:nvSpPr>
          <p:cNvPr id="7" name="Symbol zastępczy numeru slajdu 6"/>
          <p:cNvSpPr>
            <a:spLocks noGrp="1"/>
          </p:cNvSpPr>
          <p:nvPr>
            <p:ph type="sldNum" sz="quarter" idx="12"/>
          </p:nvPr>
        </p:nvSpPr>
        <p:spPr/>
        <p:txBody>
          <a:bodyPr/>
          <a:lstStyle/>
          <a:p>
            <a:fld id="{B1B0FD38-A6DF-4930-B8F4-4D74F29B167D}" type="slidenum">
              <a:rPr lang="pl-PL" smtClean="0">
                <a:solidFill>
                  <a:prstClr val="white"/>
                </a:solidFill>
              </a:rPr>
              <a:pPr/>
              <a:t>‹#›</a:t>
            </a:fld>
            <a:endParaRPr lang="pl-PL">
              <a:solidFill>
                <a:prstClr val="white"/>
              </a:solidFill>
            </a:endParaRPr>
          </a:p>
        </p:txBody>
      </p:sp>
      <p:sp>
        <p:nvSpPr>
          <p:cNvPr id="8" name="Symbol zastępczy tytułu 1"/>
          <p:cNvSpPr txBox="1">
            <a:spLocks/>
          </p:cNvSpPr>
          <p:nvPr userDrawn="1"/>
        </p:nvSpPr>
        <p:spPr>
          <a:xfrm>
            <a:off x="0" y="270000"/>
            <a:ext cx="9144000" cy="540000"/>
          </a:xfrm>
          <a:prstGeom prst="rect">
            <a:avLst/>
          </a:prstGeom>
          <a:solidFill>
            <a:srgbClr val="5E9F42"/>
          </a:solidFill>
        </p:spPr>
        <p:txBody>
          <a:bodyPr vert="horz" lIns="91440" tIns="45720" rIns="91440" bIns="45720" rtlCol="0" anchor="ctr">
            <a:normAutofit/>
          </a:bodyPr>
          <a:lstStyle>
            <a:lvl1pPr algn="ctr" defTabSz="914400" rtl="0" eaLnBrk="1" latinLnBrk="0" hangingPunct="1">
              <a:spcBef>
                <a:spcPct val="0"/>
              </a:spcBef>
              <a:buNone/>
              <a:defRPr sz="2000" b="1" kern="1200">
                <a:solidFill>
                  <a:schemeClr val="bg1"/>
                </a:solidFill>
                <a:latin typeface="Lucida Fax" panose="02060602050505020204" pitchFamily="18" charset="0"/>
                <a:ea typeface="+mj-ea"/>
                <a:cs typeface="+mj-cs"/>
              </a:defRPr>
            </a:lvl1pPr>
          </a:lstStyle>
          <a:p>
            <a:r>
              <a:rPr lang="pl-PL" sz="2000">
                <a:solidFill>
                  <a:prstClr val="white"/>
                </a:solidFill>
              </a:rPr>
              <a:t>Kliknij, aby edytować styl</a:t>
            </a:r>
            <a:endParaRPr lang="pl-PL" sz="2000" dirty="0">
              <a:solidFill>
                <a:prstClr val="white"/>
              </a:solidFill>
            </a:endParaRPr>
          </a:p>
        </p:txBody>
      </p:sp>
    </p:spTree>
    <p:extLst>
      <p:ext uri="{BB962C8B-B14F-4D97-AF65-F5344CB8AC3E}">
        <p14:creationId xmlns:p14="http://schemas.microsoft.com/office/powerpoint/2010/main" val="430816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Prostokąt 7"/>
          <p:cNvSpPr/>
          <p:nvPr userDrawn="1"/>
        </p:nvSpPr>
        <p:spPr>
          <a:xfrm>
            <a:off x="0" y="6237316"/>
            <a:ext cx="9144000" cy="620687"/>
          </a:xfrm>
          <a:prstGeom prst="rect">
            <a:avLst/>
          </a:prstGeom>
          <a:solidFill>
            <a:srgbClr val="4A4A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dirty="0">
              <a:solidFill>
                <a:prstClr val="white"/>
              </a:solidFill>
            </a:endParaRPr>
          </a:p>
        </p:txBody>
      </p:sp>
      <p:sp>
        <p:nvSpPr>
          <p:cNvPr id="3" name="Symbol zastępczy tekstu 2"/>
          <p:cNvSpPr>
            <a:spLocks noGrp="1"/>
          </p:cNvSpPr>
          <p:nvPr>
            <p:ph type="body" idx="1"/>
          </p:nvPr>
        </p:nvSpPr>
        <p:spPr>
          <a:xfrm>
            <a:off x="457200" y="908719"/>
            <a:ext cx="8229600" cy="5220000"/>
          </a:xfrm>
          <a:prstGeom prst="rect">
            <a:avLst/>
          </a:prstGeom>
        </p:spPr>
        <p:txBody>
          <a:bodyPr vert="horz" lIns="91440" tIns="45720" rIns="9144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daty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bg1"/>
                </a:solidFill>
                <a:latin typeface="+mn-lt"/>
                <a:cs typeface="Lucida Sans Unicode" panose="020B0602030504020204" pitchFamily="34" charset="0"/>
              </a:defRPr>
            </a:lvl1pPr>
          </a:lstStyle>
          <a:p>
            <a:fld id="{00835F28-65E5-4DD1-94A9-813946572CC9}" type="datetime1">
              <a:rPr lang="pl-PL" smtClean="0">
                <a:solidFill>
                  <a:prstClr val="white"/>
                </a:solidFill>
              </a:rPr>
              <a:t>2021-06-24</a:t>
            </a:fld>
            <a:endParaRPr lang="pl-PL">
              <a:solidFill>
                <a:prstClr val="white"/>
              </a:solidFill>
            </a:endParaRPr>
          </a:p>
        </p:txBody>
      </p:sp>
      <p:sp>
        <p:nvSpPr>
          <p:cNvPr id="5" name="Symbol zastępczy stopki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bg1"/>
                </a:solidFill>
                <a:latin typeface="+mn-lt"/>
                <a:cs typeface="Lucida Sans Unicode" panose="020B0602030504020204" pitchFamily="34" charset="0"/>
              </a:defRPr>
            </a:lvl1pPr>
          </a:lstStyle>
          <a:p>
            <a:endParaRPr lang="pl-PL" dirty="0">
              <a:solidFill>
                <a:prstClr val="white"/>
              </a:solidFill>
            </a:endParaRPr>
          </a:p>
        </p:txBody>
      </p:sp>
      <p:sp>
        <p:nvSpPr>
          <p:cNvPr id="6" name="Symbol zastępczy numeru slajdu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bg1"/>
                </a:solidFill>
                <a:latin typeface="+mn-lt"/>
                <a:cs typeface="Lucida Sans Unicode" panose="020B0602030504020204" pitchFamily="34" charset="0"/>
              </a:defRPr>
            </a:lvl1pPr>
          </a:lstStyle>
          <a:p>
            <a:fld id="{B1B0FD38-A6DF-4930-B8F4-4D74F29B167D}" type="slidenum">
              <a:rPr lang="pl-PL" smtClean="0">
                <a:solidFill>
                  <a:prstClr val="white"/>
                </a:solidFill>
              </a:rPr>
              <a:pPr/>
              <a:t>‹#›</a:t>
            </a:fld>
            <a:endParaRPr lang="pl-PL">
              <a:solidFill>
                <a:prstClr val="white"/>
              </a:solidFill>
            </a:endParaRPr>
          </a:p>
        </p:txBody>
      </p:sp>
      <p:pic>
        <p:nvPicPr>
          <p:cNvPr id="10" name="Picture 3" descr="D:\przemek\Documents\odbiorcy energii\vid\forumco2.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977602" y="0"/>
            <a:ext cx="1167567" cy="27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D:\przemek\Documents\odbiorcy energii\vid\foeeig.pn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 y="0"/>
            <a:ext cx="806757" cy="270000"/>
          </a:xfrm>
          <a:prstGeom prst="rect">
            <a:avLst/>
          </a:prstGeom>
          <a:noFill/>
          <a:extLst>
            <a:ext uri="{909E8E84-426E-40DD-AFC4-6F175D3DCCD1}">
              <a14:hiddenFill xmlns:a14="http://schemas.microsoft.com/office/drawing/2010/main">
                <a:solidFill>
                  <a:srgbClr val="FFFFFF"/>
                </a:solidFill>
              </a14:hiddenFill>
            </a:ext>
          </a:extLst>
        </p:spPr>
      </p:pic>
      <p:sp>
        <p:nvSpPr>
          <p:cNvPr id="14" name="Symbol zastępczy tytułu 1"/>
          <p:cNvSpPr>
            <a:spLocks noGrp="1"/>
          </p:cNvSpPr>
          <p:nvPr>
            <p:ph type="title"/>
          </p:nvPr>
        </p:nvSpPr>
        <p:spPr>
          <a:xfrm>
            <a:off x="0" y="270000"/>
            <a:ext cx="9144000" cy="540000"/>
          </a:xfrm>
          <a:prstGeom prst="rect">
            <a:avLst/>
          </a:prstGeom>
          <a:solidFill>
            <a:srgbClr val="5E9F42"/>
          </a:solidFill>
        </p:spPr>
        <p:txBody>
          <a:bodyPr vert="horz" lIns="91440" tIns="45720" rIns="91440" bIns="45720" rtlCol="0" anchor="ctr">
            <a:normAutofit/>
          </a:bodyPr>
          <a:lstStyle/>
          <a:p>
            <a:r>
              <a:rPr lang="pl-PL" dirty="0"/>
              <a:t>Kliknij, aby edytować styl</a:t>
            </a:r>
          </a:p>
        </p:txBody>
      </p:sp>
    </p:spTree>
    <p:extLst>
      <p:ext uri="{BB962C8B-B14F-4D97-AF65-F5344CB8AC3E}">
        <p14:creationId xmlns:p14="http://schemas.microsoft.com/office/powerpoint/2010/main" val="4267532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defTabSz="914377" rtl="0" eaLnBrk="1" latinLnBrk="0" hangingPunct="1">
        <a:spcBef>
          <a:spcPct val="0"/>
        </a:spcBef>
        <a:buNone/>
        <a:defRPr sz="2000" b="1" kern="1200">
          <a:solidFill>
            <a:schemeClr val="bg1"/>
          </a:solidFill>
          <a:latin typeface="Lucida Fax" panose="02060602050505020204" pitchFamily="18" charset="0"/>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6000" r="-6000"/>
          </a:stretch>
        </a:blipFill>
        <a:effectLst/>
      </p:bgPr>
    </p:bg>
    <p:spTree>
      <p:nvGrpSpPr>
        <p:cNvPr id="1" name=""/>
        <p:cNvGrpSpPr/>
        <p:nvPr/>
      </p:nvGrpSpPr>
      <p:grpSpPr>
        <a:xfrm>
          <a:off x="0" y="0"/>
          <a:ext cx="0" cy="0"/>
          <a:chOff x="0" y="0"/>
          <a:chExt cx="0" cy="0"/>
        </a:xfrm>
      </p:grpSpPr>
      <p:pic>
        <p:nvPicPr>
          <p:cNvPr id="4" name="Obraz 3" descr="C:\Users\przem\AppData\Local\Microsoft\Windows\INetCache\Content.Word\foeei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99" y="116634"/>
            <a:ext cx="1607820" cy="534035"/>
          </a:xfrm>
          <a:prstGeom prst="rect">
            <a:avLst/>
          </a:prstGeom>
          <a:noFill/>
          <a:ln>
            <a:noFill/>
          </a:ln>
        </p:spPr>
      </p:pic>
      <p:sp>
        <p:nvSpPr>
          <p:cNvPr id="10" name="Tytuł 1"/>
          <p:cNvSpPr txBox="1">
            <a:spLocks/>
          </p:cNvSpPr>
          <p:nvPr/>
        </p:nvSpPr>
        <p:spPr>
          <a:xfrm>
            <a:off x="685800" y="1700808"/>
            <a:ext cx="7772400" cy="4032448"/>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2000" b="1" kern="1200">
                <a:solidFill>
                  <a:schemeClr val="bg1"/>
                </a:solidFill>
                <a:latin typeface="Lucida Fax" panose="02060602050505020204" pitchFamily="18" charset="0"/>
                <a:ea typeface="+mj-ea"/>
                <a:cs typeface="+mj-cs"/>
              </a:defRPr>
            </a:lvl1pPr>
          </a:lstStyle>
          <a:p>
            <a:pPr>
              <a:spcAft>
                <a:spcPts val="1800"/>
              </a:spcAft>
            </a:pPr>
            <a:r>
              <a:rPr lang="pl-PL" sz="2800" dirty="0">
                <a:solidFill>
                  <a:srgbClr val="008000"/>
                </a:solidFill>
                <a:latin typeface="Calibri" panose="020F0502020204030204" pitchFamily="34" charset="0"/>
              </a:rPr>
              <a:t>NISKOEMISYJNA TRANSFORMACJA ENERGETYCZNA</a:t>
            </a:r>
            <a:r>
              <a:rPr lang="pl-PL" sz="2400" b="0" dirty="0">
                <a:solidFill>
                  <a:srgbClr val="008000"/>
                </a:solidFill>
                <a:latin typeface="Calibri" panose="020F0502020204030204" pitchFamily="34" charset="0"/>
              </a:rPr>
              <a:t> </a:t>
            </a:r>
          </a:p>
          <a:p>
            <a:pPr>
              <a:spcAft>
                <a:spcPts val="1800"/>
              </a:spcAft>
            </a:pPr>
            <a:r>
              <a:rPr lang="pl-PL" sz="2400" b="0" dirty="0">
                <a:solidFill>
                  <a:srgbClr val="008000"/>
                </a:solidFill>
                <a:latin typeface="Calibri" panose="020F0502020204030204" pitchFamily="34" charset="0"/>
              </a:rPr>
              <a:t>w energochłonnym zakładzie przemysłowym.</a:t>
            </a:r>
          </a:p>
        </p:txBody>
      </p:sp>
      <p:sp>
        <p:nvSpPr>
          <p:cNvPr id="11" name="pole tekstowe 10"/>
          <p:cNvSpPr txBox="1"/>
          <p:nvPr/>
        </p:nvSpPr>
        <p:spPr>
          <a:xfrm>
            <a:off x="221688" y="6453338"/>
            <a:ext cx="5646456" cy="338554"/>
          </a:xfrm>
          <a:prstGeom prst="rect">
            <a:avLst/>
          </a:prstGeom>
          <a:noFill/>
        </p:spPr>
        <p:txBody>
          <a:bodyPr wrap="square" rtlCol="0">
            <a:spAutoFit/>
          </a:bodyPr>
          <a:lstStyle/>
          <a:p>
            <a:r>
              <a:rPr lang="pl-PL" sz="1600" b="1" dirty="0">
                <a:solidFill>
                  <a:srgbClr val="008000"/>
                </a:solidFill>
                <a:latin typeface="Calibri" panose="020F0502020204030204" pitchFamily="34" charset="0"/>
                <a:cs typeface="Calibri" panose="020F0502020204030204" pitchFamily="34" charset="0"/>
              </a:rPr>
              <a:t>H</a:t>
            </a:r>
            <a:r>
              <a:rPr lang="pl-PL" sz="1600" b="1" dirty="0">
                <a:latin typeface="Calibri" panose="020F0502020204030204" pitchFamily="34" charset="0"/>
                <a:cs typeface="Calibri" panose="020F0502020204030204" pitchFamily="34" charset="0"/>
              </a:rPr>
              <a:t>enryk </a:t>
            </a:r>
            <a:r>
              <a:rPr lang="pl-PL" sz="1600" b="1" dirty="0">
                <a:solidFill>
                  <a:srgbClr val="008000"/>
                </a:solidFill>
                <a:latin typeface="Calibri" panose="020F0502020204030204" pitchFamily="34" charset="0"/>
                <a:cs typeface="Calibri" panose="020F0502020204030204" pitchFamily="34" charset="0"/>
              </a:rPr>
              <a:t>K</a:t>
            </a:r>
            <a:r>
              <a:rPr lang="pl-PL" sz="1600" b="1" dirty="0">
                <a:latin typeface="Calibri" panose="020F0502020204030204" pitchFamily="34" charset="0"/>
                <a:cs typeface="Calibri" panose="020F0502020204030204" pitchFamily="34" charset="0"/>
              </a:rPr>
              <a:t>aliś </a:t>
            </a:r>
            <a:r>
              <a:rPr lang="pl-PL" sz="1600" b="1" dirty="0">
                <a:solidFill>
                  <a:srgbClr val="008000"/>
                </a:solidFill>
                <a:latin typeface="Calibri" panose="020F0502020204030204" pitchFamily="34" charset="0"/>
                <a:cs typeface="Calibri" panose="020F0502020204030204" pitchFamily="34" charset="0"/>
              </a:rPr>
              <a:t>F</a:t>
            </a:r>
            <a:r>
              <a:rPr lang="pl-PL" sz="1600" b="1" dirty="0">
                <a:latin typeface="Calibri" panose="020F0502020204030204" pitchFamily="34" charset="0"/>
                <a:cs typeface="Calibri" panose="020F0502020204030204" pitchFamily="34" charset="0"/>
              </a:rPr>
              <a:t>orum </a:t>
            </a:r>
            <a:r>
              <a:rPr lang="pl-PL" sz="1600" b="1" dirty="0">
                <a:solidFill>
                  <a:srgbClr val="008000"/>
                </a:solidFill>
                <a:latin typeface="Calibri" panose="020F0502020204030204" pitchFamily="34" charset="0"/>
                <a:cs typeface="Calibri" panose="020F0502020204030204" pitchFamily="34" charset="0"/>
              </a:rPr>
              <a:t>E</a:t>
            </a:r>
            <a:r>
              <a:rPr lang="pl-PL" sz="1600" b="1" dirty="0">
                <a:latin typeface="Calibri" panose="020F0502020204030204" pitchFamily="34" charset="0"/>
                <a:cs typeface="Calibri" panose="020F0502020204030204" pitchFamily="34" charset="0"/>
              </a:rPr>
              <a:t>nergetyki </a:t>
            </a:r>
            <a:r>
              <a:rPr lang="pl-PL" sz="1600" b="1" dirty="0">
                <a:solidFill>
                  <a:srgbClr val="008000"/>
                </a:solidFill>
                <a:latin typeface="Calibri" panose="020F0502020204030204" pitchFamily="34" charset="0"/>
                <a:cs typeface="Calibri" panose="020F0502020204030204" pitchFamily="34" charset="0"/>
              </a:rPr>
              <a:t>R</a:t>
            </a:r>
            <a:r>
              <a:rPr lang="pl-PL" sz="1600" b="1" dirty="0">
                <a:latin typeface="Calibri" panose="020F0502020204030204" pitchFamily="34" charset="0"/>
                <a:cs typeface="Calibri" panose="020F0502020204030204" pitchFamily="34" charset="0"/>
              </a:rPr>
              <a:t>ozproszonej </a:t>
            </a:r>
            <a:r>
              <a:rPr lang="pl-PL" sz="1600" b="1" dirty="0">
                <a:solidFill>
                  <a:srgbClr val="008000"/>
                </a:solidFill>
                <a:latin typeface="Calibri" panose="020F0502020204030204" pitchFamily="34" charset="0"/>
                <a:cs typeface="Calibri" panose="020F0502020204030204" pitchFamily="34" charset="0"/>
              </a:rPr>
              <a:t>25.06.2021 r.</a:t>
            </a:r>
          </a:p>
        </p:txBody>
      </p:sp>
    </p:spTree>
    <p:extLst>
      <p:ext uri="{BB962C8B-B14F-4D97-AF65-F5344CB8AC3E}">
        <p14:creationId xmlns:p14="http://schemas.microsoft.com/office/powerpoint/2010/main" val="1122775909"/>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0" y="6237312"/>
            <a:ext cx="9144000" cy="620688"/>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i="1">
                <a:solidFill>
                  <a:prstClr val="white"/>
                </a:solidFill>
                <a:latin typeface="Calibri" panose="020F0502020204030204" pitchFamily="34" charset="0"/>
                <a:ea typeface="+mj-ea"/>
                <a:cs typeface="Calibri" panose="020F0502020204030204" pitchFamily="34" charset="0"/>
              </a:rPr>
              <a:t>Niskoemisyjna transformacja energetyki przemysłowej – </a:t>
            </a:r>
            <a:r>
              <a:rPr lang="pl-PL" sz="1600" b="1" i="1">
                <a:solidFill>
                  <a:srgbClr val="FFFF00"/>
                </a:solidFill>
                <a:latin typeface="Calibri" panose="020F0502020204030204" pitchFamily="34" charset="0"/>
                <a:ea typeface="+mj-ea"/>
                <a:cs typeface="Calibri" panose="020F0502020204030204" pitchFamily="34" charset="0"/>
              </a:rPr>
              <a:t>POTENCJAŁ.</a:t>
            </a:r>
            <a:endParaRPr lang="pl-PL"/>
          </a:p>
        </p:txBody>
      </p:sp>
      <p:pic>
        <p:nvPicPr>
          <p:cNvPr id="28" name="Obraz 27" descr="C:\Users\przem\AppData\Local\Microsoft\Windows\INetCache\Content.Word\foeei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02" y="116635"/>
            <a:ext cx="799809" cy="259433"/>
          </a:xfrm>
          <a:prstGeom prst="rect">
            <a:avLst/>
          </a:prstGeom>
          <a:noFill/>
          <a:ln>
            <a:noFill/>
          </a:ln>
        </p:spPr>
      </p:pic>
      <p:pic>
        <p:nvPicPr>
          <p:cNvPr id="9" name="Obraz 8">
            <a:extLst>
              <a:ext uri="{FF2B5EF4-FFF2-40B4-BE49-F238E27FC236}">
                <a16:creationId xmlns:a16="http://schemas.microsoft.com/office/drawing/2014/main" id="{39AC520D-5771-4150-B400-8599FE5D06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331641" y="225250"/>
            <a:ext cx="6289476" cy="5121107"/>
          </a:xfrm>
          <a:prstGeom prst="rect">
            <a:avLst/>
          </a:prstGeom>
          <a:noFill/>
        </p:spPr>
      </p:pic>
      <p:sp>
        <p:nvSpPr>
          <p:cNvPr id="10" name="pole tekstowe 9">
            <a:extLst>
              <a:ext uri="{FF2B5EF4-FFF2-40B4-BE49-F238E27FC236}">
                <a16:creationId xmlns:a16="http://schemas.microsoft.com/office/drawing/2014/main" id="{76BF5B22-945A-4205-81A9-45EA0513471F}"/>
              </a:ext>
            </a:extLst>
          </p:cNvPr>
          <p:cNvSpPr txBox="1"/>
          <p:nvPr/>
        </p:nvSpPr>
        <p:spPr>
          <a:xfrm>
            <a:off x="243802" y="5405520"/>
            <a:ext cx="8720689" cy="821059"/>
          </a:xfrm>
          <a:prstGeom prst="rect">
            <a:avLst/>
          </a:prstGeom>
          <a:solidFill>
            <a:schemeClr val="accent3">
              <a:lumMod val="40000"/>
              <a:lumOff val="60000"/>
            </a:schemeClr>
          </a:solidFill>
        </p:spPr>
        <p:txBody>
          <a:bodyPr wrap="square">
            <a:spAutoFit/>
          </a:bodyPr>
          <a:lstStyle/>
          <a:p>
            <a:pPr algn="just">
              <a:lnSpc>
                <a:spcPct val="115000"/>
              </a:lnSpc>
              <a:spcAft>
                <a:spcPts val="600"/>
              </a:spcAft>
              <a:buSzPts val="1100"/>
            </a:pPr>
            <a:r>
              <a:rPr lang="pl-PL" sz="1400" i="1" dirty="0">
                <a:latin typeface="Calibri" panose="020F0502020204030204" pitchFamily="34" charset="0"/>
                <a:ea typeface="Times New Roman" panose="02020603050405020304" pitchFamily="18" charset="0"/>
                <a:cs typeface="Calibri" panose="020F0502020204030204" pitchFamily="34" charset="0"/>
              </a:rPr>
              <a:t>Budowa odnawialnej energetyki przemysłowej w Polsce, pozwoli na zwiększenie produkcji energii elektrycznej z OZE                 o nie mniej niż </a:t>
            </a:r>
            <a:r>
              <a:rPr lang="pl-PL" sz="1400" b="1" i="1" dirty="0">
                <a:solidFill>
                  <a:srgbClr val="C00000"/>
                </a:solidFill>
                <a:latin typeface="Calibri" panose="020F0502020204030204" pitchFamily="34" charset="0"/>
                <a:ea typeface="Times New Roman" panose="02020603050405020304" pitchFamily="18" charset="0"/>
                <a:cs typeface="Calibri" panose="020F0502020204030204" pitchFamily="34" charset="0"/>
              </a:rPr>
              <a:t>6,8 TWh/rok </a:t>
            </a:r>
            <a:r>
              <a:rPr lang="pl-PL" sz="1400" i="1" dirty="0">
                <a:latin typeface="Calibri" panose="020F0502020204030204" pitchFamily="34" charset="0"/>
                <a:ea typeface="Times New Roman" panose="02020603050405020304" pitchFamily="18" charset="0"/>
                <a:cs typeface="Calibri" panose="020F0502020204030204" pitchFamily="34" charset="0"/>
              </a:rPr>
              <a:t>do poziomu około </a:t>
            </a:r>
            <a:r>
              <a:rPr lang="pl-PL" sz="1400" b="1" i="1" dirty="0">
                <a:solidFill>
                  <a:srgbClr val="C00000"/>
                </a:solidFill>
                <a:latin typeface="Calibri" panose="020F0502020204030204" pitchFamily="34" charset="0"/>
                <a:ea typeface="Times New Roman" panose="02020603050405020304" pitchFamily="18" charset="0"/>
                <a:cs typeface="Calibri" panose="020F0502020204030204" pitchFamily="34" charset="0"/>
              </a:rPr>
              <a:t>36 TWh/rok</a:t>
            </a:r>
            <a:r>
              <a:rPr lang="pl-PL" sz="1400" i="1" dirty="0">
                <a:latin typeface="Calibri" panose="020F0502020204030204" pitchFamily="34" charset="0"/>
                <a:ea typeface="Times New Roman" panose="02020603050405020304" pitchFamily="18" charset="0"/>
                <a:cs typeface="Calibri" panose="020F0502020204030204" pitchFamily="34" charset="0"/>
              </a:rPr>
              <a:t>, co oznacza zwiększeniu udziału energii produkowanej          z odnawialnych źródeł energii w krajowym zużyciu końcowym brutto do </a:t>
            </a:r>
            <a:r>
              <a:rPr lang="pl-PL" sz="1400" b="1" i="1" dirty="0">
                <a:solidFill>
                  <a:srgbClr val="C00000"/>
                </a:solidFill>
                <a:latin typeface="Calibri" panose="020F0502020204030204" pitchFamily="34" charset="0"/>
                <a:ea typeface="Times New Roman" panose="02020603050405020304" pitchFamily="18" charset="0"/>
                <a:cs typeface="Calibri" panose="020F0502020204030204" pitchFamily="34" charset="0"/>
              </a:rPr>
              <a:t>20,8%</a:t>
            </a:r>
            <a:r>
              <a:rPr lang="pl-PL" sz="1400" i="1" dirty="0">
                <a:latin typeface="Calibri" panose="020F0502020204030204" pitchFamily="34" charset="0"/>
                <a:ea typeface="Times New Roman" panose="02020603050405020304" pitchFamily="18" charset="0"/>
                <a:cs typeface="Calibri" panose="020F0502020204030204" pitchFamily="34" charset="0"/>
              </a:rPr>
              <a:t>, czyli o </a:t>
            </a:r>
            <a:r>
              <a:rPr lang="pl-PL" sz="1400" b="1" i="1" dirty="0">
                <a:solidFill>
                  <a:srgbClr val="C00000"/>
                </a:solidFill>
                <a:latin typeface="Calibri" panose="020F0502020204030204" pitchFamily="34" charset="0"/>
                <a:ea typeface="Times New Roman" panose="02020603050405020304" pitchFamily="18" charset="0"/>
                <a:cs typeface="Calibri" panose="020F0502020204030204" pitchFamily="34" charset="0"/>
              </a:rPr>
              <a:t>4%</a:t>
            </a:r>
            <a:r>
              <a:rPr lang="pl-PL" sz="1400" i="1" dirty="0">
                <a:latin typeface="Calibri" panose="020F0502020204030204" pitchFamily="34" charset="0"/>
                <a:ea typeface="Times New Roman" panose="02020603050405020304" pitchFamily="18" charset="0"/>
                <a:cs typeface="Calibri" panose="020F0502020204030204" pitchFamily="34" charset="0"/>
              </a:rPr>
              <a:t>.</a:t>
            </a:r>
            <a:endParaRPr lang="pl-PL" sz="1400" dirty="0">
              <a:latin typeface="Calibri" panose="020F0502020204030204" pitchFamily="34" charset="0"/>
              <a:ea typeface="Times New Roman" panose="02020603050405020304" pitchFamily="18" charset="0"/>
              <a:cs typeface="Calibri" panose="020F0502020204030204" pitchFamily="34" charset="0"/>
            </a:endParaRPr>
          </a:p>
        </p:txBody>
      </p:sp>
      <p:sp>
        <p:nvSpPr>
          <p:cNvPr id="2" name="Symbol zastępczy numeru slajdu 1">
            <a:extLst>
              <a:ext uri="{FF2B5EF4-FFF2-40B4-BE49-F238E27FC236}">
                <a16:creationId xmlns:a16="http://schemas.microsoft.com/office/drawing/2014/main" id="{C3CBC2E3-B3ED-40FB-9E26-40A3576CE2CE}"/>
              </a:ext>
            </a:extLst>
          </p:cNvPr>
          <p:cNvSpPr>
            <a:spLocks noGrp="1"/>
          </p:cNvSpPr>
          <p:nvPr>
            <p:ph type="sldNum" sz="quarter" idx="12"/>
          </p:nvPr>
        </p:nvSpPr>
        <p:spPr>
          <a:xfrm>
            <a:off x="7010400" y="6484045"/>
            <a:ext cx="2133600" cy="365125"/>
          </a:xfrm>
        </p:spPr>
        <p:txBody>
          <a:bodyPr/>
          <a:lstStyle/>
          <a:p>
            <a:fld id="{B1B0FD38-A6DF-4930-B8F4-4D74F29B167D}" type="slidenum">
              <a:rPr lang="pl-PL" smtClean="0">
                <a:solidFill>
                  <a:prstClr val="white"/>
                </a:solidFill>
              </a:rPr>
              <a:pPr/>
              <a:t>10</a:t>
            </a:fld>
            <a:endParaRPr lang="pl-PL" dirty="0">
              <a:solidFill>
                <a:prstClr val="white"/>
              </a:solidFill>
            </a:endParaRPr>
          </a:p>
        </p:txBody>
      </p:sp>
    </p:spTree>
    <p:extLst>
      <p:ext uri="{BB962C8B-B14F-4D97-AF65-F5344CB8AC3E}">
        <p14:creationId xmlns:p14="http://schemas.microsoft.com/office/powerpoint/2010/main" val="2857082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6000" r="-6000"/>
          </a:stretch>
        </a:blipFill>
        <a:effectLst/>
      </p:bgPr>
    </p:bg>
    <p:spTree>
      <p:nvGrpSpPr>
        <p:cNvPr id="1" name=""/>
        <p:cNvGrpSpPr/>
        <p:nvPr/>
      </p:nvGrpSpPr>
      <p:grpSpPr>
        <a:xfrm>
          <a:off x="0" y="0"/>
          <a:ext cx="0" cy="0"/>
          <a:chOff x="0" y="0"/>
          <a:chExt cx="0" cy="0"/>
        </a:xfrm>
      </p:grpSpPr>
      <p:pic>
        <p:nvPicPr>
          <p:cNvPr id="4" name="Obraz 3" descr="C:\Users\przem\AppData\Local\Microsoft\Windows\INetCache\Content.Word\foeei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99" y="116634"/>
            <a:ext cx="1607820" cy="534035"/>
          </a:xfrm>
          <a:prstGeom prst="rect">
            <a:avLst/>
          </a:prstGeom>
          <a:noFill/>
          <a:ln>
            <a:noFill/>
          </a:ln>
        </p:spPr>
      </p:pic>
      <p:sp>
        <p:nvSpPr>
          <p:cNvPr id="5" name="Symbol zastępczy zawartości 1">
            <a:extLst>
              <a:ext uri="{FF2B5EF4-FFF2-40B4-BE49-F238E27FC236}">
                <a16:creationId xmlns:a16="http://schemas.microsoft.com/office/drawing/2014/main" id="{CAAC3ACD-0B68-4669-8201-6BAE8BED3289}"/>
              </a:ext>
            </a:extLst>
          </p:cNvPr>
          <p:cNvSpPr>
            <a:spLocks noGrp="1"/>
          </p:cNvSpPr>
          <p:nvPr>
            <p:ph idx="1"/>
          </p:nvPr>
        </p:nvSpPr>
        <p:spPr>
          <a:xfrm>
            <a:off x="1115619" y="3789040"/>
            <a:ext cx="7078509" cy="1656184"/>
          </a:xfrm>
        </p:spPr>
        <p:txBody>
          <a:bodyPr anchor="ctr" anchorCtr="0">
            <a:noAutofit/>
          </a:bodyPr>
          <a:lstStyle/>
          <a:p>
            <a:pPr marL="0" indent="0">
              <a:spcAft>
                <a:spcPts val="600"/>
              </a:spcAft>
              <a:buNone/>
            </a:pPr>
            <a:r>
              <a:rPr lang="pl-PL" sz="2800" b="1" dirty="0">
                <a:solidFill>
                  <a:srgbClr val="006600"/>
                </a:solidFill>
                <a:latin typeface="Calibri" panose="020F0502020204030204" pitchFamily="34" charset="0"/>
                <a:cs typeface="Calibri" panose="020F0502020204030204" pitchFamily="34" charset="0"/>
              </a:rPr>
              <a:t>BARIERY ROZWOJU </a:t>
            </a:r>
          </a:p>
        </p:txBody>
      </p:sp>
      <p:sp>
        <p:nvSpPr>
          <p:cNvPr id="2" name="Symbol zastępczy numeru slajdu 1">
            <a:extLst>
              <a:ext uri="{FF2B5EF4-FFF2-40B4-BE49-F238E27FC236}">
                <a16:creationId xmlns:a16="http://schemas.microsoft.com/office/drawing/2014/main" id="{62A8FD20-018E-4E0A-A73C-1A260DE997F6}"/>
              </a:ext>
            </a:extLst>
          </p:cNvPr>
          <p:cNvSpPr>
            <a:spLocks noGrp="1"/>
          </p:cNvSpPr>
          <p:nvPr>
            <p:ph type="sldNum" sz="quarter" idx="12"/>
          </p:nvPr>
        </p:nvSpPr>
        <p:spPr/>
        <p:txBody>
          <a:bodyPr/>
          <a:lstStyle/>
          <a:p>
            <a:fld id="{B1B0FD38-A6DF-4930-B8F4-4D74F29B167D}" type="slidenum">
              <a:rPr lang="pl-PL" smtClean="0">
                <a:solidFill>
                  <a:prstClr val="white"/>
                </a:solidFill>
              </a:rPr>
              <a:pPr/>
              <a:t>11</a:t>
            </a:fld>
            <a:endParaRPr lang="pl-PL">
              <a:solidFill>
                <a:prstClr val="white"/>
              </a:solidFill>
            </a:endParaRPr>
          </a:p>
        </p:txBody>
      </p:sp>
    </p:spTree>
    <p:extLst>
      <p:ext uri="{BB962C8B-B14F-4D97-AF65-F5344CB8AC3E}">
        <p14:creationId xmlns:p14="http://schemas.microsoft.com/office/powerpoint/2010/main" val="3523912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0" y="6237312"/>
            <a:ext cx="9144000" cy="620688"/>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descr="C:\Users\przem\AppData\Local\Microsoft\Windows\INetCache\Content.Word\foeei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02" y="116635"/>
            <a:ext cx="799809" cy="259433"/>
          </a:xfrm>
          <a:prstGeom prst="rect">
            <a:avLst/>
          </a:prstGeom>
          <a:noFill/>
          <a:ln>
            <a:noFill/>
          </a:ln>
        </p:spPr>
      </p:pic>
      <p:sp>
        <p:nvSpPr>
          <p:cNvPr id="14" name="Tytuł 2">
            <a:extLst>
              <a:ext uri="{FF2B5EF4-FFF2-40B4-BE49-F238E27FC236}">
                <a16:creationId xmlns:a16="http://schemas.microsoft.com/office/drawing/2014/main" id="{D729FB77-5E09-47A9-A05A-4241CB9C4940}"/>
              </a:ext>
            </a:extLst>
          </p:cNvPr>
          <p:cNvSpPr>
            <a:spLocks noGrp="1"/>
          </p:cNvSpPr>
          <p:nvPr>
            <p:ph type="title"/>
          </p:nvPr>
        </p:nvSpPr>
        <p:spPr>
          <a:xfrm>
            <a:off x="0" y="6257988"/>
            <a:ext cx="9144000" cy="540000"/>
          </a:xfrm>
          <a:noFill/>
        </p:spPr>
        <p:txBody>
          <a:bodyPr>
            <a:noAutofit/>
          </a:bodyPr>
          <a:lstStyle/>
          <a:p>
            <a:r>
              <a:rPr lang="pl-PL" sz="1600" i="1" dirty="0">
                <a:latin typeface="Calibri" panose="020F0502020204030204" pitchFamily="34" charset="0"/>
                <a:cs typeface="Calibri" panose="020F0502020204030204" pitchFamily="34" charset="0"/>
              </a:rPr>
              <a:t>Bariery rozwoju rozproszonych przemysłowych źródeł energii – </a:t>
            </a:r>
            <a:r>
              <a:rPr lang="pl-PL" sz="1600" i="1" dirty="0">
                <a:solidFill>
                  <a:srgbClr val="FFFF00"/>
                </a:solidFill>
                <a:latin typeface="Calibri" panose="020F0502020204030204" pitchFamily="34" charset="0"/>
                <a:cs typeface="Calibri" panose="020F0502020204030204" pitchFamily="34" charset="0"/>
              </a:rPr>
              <a:t>BRAK WSPÓŁPRACY REGIONALNEJ.</a:t>
            </a:r>
            <a:endParaRPr lang="pl-PL" sz="1600" i="1" dirty="0">
              <a:latin typeface="Calibri" panose="020F0502020204030204" pitchFamily="34" charset="0"/>
              <a:cs typeface="Calibri" panose="020F0502020204030204" pitchFamily="34" charset="0"/>
            </a:endParaRPr>
          </a:p>
        </p:txBody>
      </p:sp>
      <p:sp>
        <p:nvSpPr>
          <p:cNvPr id="7" name="pole tekstowe 6">
            <a:extLst>
              <a:ext uri="{FF2B5EF4-FFF2-40B4-BE49-F238E27FC236}">
                <a16:creationId xmlns:a16="http://schemas.microsoft.com/office/drawing/2014/main" id="{7FB9D7E2-C8A5-45EE-B564-2F0A3F27918E}"/>
              </a:ext>
            </a:extLst>
          </p:cNvPr>
          <p:cNvSpPr txBox="1"/>
          <p:nvPr/>
        </p:nvSpPr>
        <p:spPr>
          <a:xfrm>
            <a:off x="243800" y="464758"/>
            <a:ext cx="8656403" cy="5957465"/>
          </a:xfrm>
          <a:prstGeom prst="rect">
            <a:avLst/>
          </a:prstGeom>
          <a:noFill/>
        </p:spPr>
        <p:txBody>
          <a:bodyPr wrap="square">
            <a:spAutoFit/>
          </a:bodyPr>
          <a:lstStyle/>
          <a:p>
            <a:pPr marL="285744" indent="-285744" algn="just">
              <a:lnSpc>
                <a:spcPct val="110000"/>
              </a:lnSpc>
              <a:spcAft>
                <a:spcPts val="600"/>
              </a:spcAft>
              <a:buFont typeface="Wingdings" panose="05000000000000000000" pitchFamily="2" charset="2"/>
              <a:buChar char="q"/>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Środki na finansowanie niskoemisyjnej transformacji energetyki przemysłowej</a:t>
            </a:r>
          </a:p>
          <a:p>
            <a:pPr marL="442902" indent="-174621" algn="just">
              <a:spcAft>
                <a:spcPts val="300"/>
              </a:spcAft>
              <a:buFont typeface="Wingdings" panose="05000000000000000000" pitchFamily="2" charset="2"/>
              <a:buChar cha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przemysłowe zakłady produkcyjne funkcjonują na rynkach globalnych i muszą sprostać europejskiej                                i światowej konkurencji.</a:t>
            </a:r>
          </a:p>
          <a:p>
            <a:pPr marL="442902" indent="-174621" algn="just">
              <a:spcAft>
                <a:spcPts val="300"/>
              </a:spcAft>
              <a:buFont typeface="Wingdings" panose="05000000000000000000" pitchFamily="2" charset="2"/>
              <a:buChar cha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środki finansowe winny przeznaczać przede wszystkim na unowocześnienie technologii produkcji, poprawę szeroko rozumianej efektywności swojej działalności.    </a:t>
            </a:r>
          </a:p>
          <a:p>
            <a:pPr marL="442902" indent="-174621" algn="just">
              <a:spcAft>
                <a:spcPts val="600"/>
              </a:spcAft>
              <a:buFont typeface="Wingdings" panose="05000000000000000000" pitchFamily="2" charset="2"/>
              <a:buChar cha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Niskoemisyjna Transformacja Energetyczna, będąca elementem niskoemisyjnej transformacji przemysłowej, jako elementy polityki klimatycznej i energetycznej UE, winny być finansowane </a:t>
            </a: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ze środków zewnętrznych pochodzących z dedykowanych programów krajowych i unijnych</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285744" indent="-285744" algn="just">
              <a:lnSpc>
                <a:spcPct val="110000"/>
              </a:lnSpc>
              <a:spcAft>
                <a:spcPts val="300"/>
              </a:spcAft>
              <a:buFont typeface="Wingdings" panose="05000000000000000000" pitchFamily="2" charset="2"/>
              <a:buChar char="q"/>
            </a:pPr>
            <a:r>
              <a:rPr lang="pl-PL" sz="1400" b="1" dirty="0">
                <a:solidFill>
                  <a:prstClr val="black"/>
                </a:solidFill>
                <a:latin typeface="Calibri" panose="020F0502020204030204" pitchFamily="34" charset="0"/>
                <a:cs typeface="Calibri" panose="020F0502020204030204" pitchFamily="34" charset="0"/>
              </a:rPr>
              <a:t>Najważniejsze bariery regulacyjne</a:t>
            </a:r>
          </a:p>
          <a:p>
            <a:pPr marL="442902" indent="-174621" algn="just">
              <a:lnSpc>
                <a:spcPct val="110000"/>
              </a:lnSpc>
              <a:spcAft>
                <a:spcPts val="300"/>
              </a:spcAft>
              <a:buFont typeface="Wingdings" panose="05000000000000000000" pitchFamily="2" charset="2"/>
              <a:buChar char="§"/>
            </a:pPr>
            <a:r>
              <a:rPr lang="pl-PL" sz="1400" dirty="0">
                <a:latin typeface="Calibri" panose="020F0502020204030204" pitchFamily="34" charset="0"/>
                <a:cs typeface="Calibri" panose="020F0502020204030204" pitchFamily="34" charset="0"/>
              </a:rPr>
              <a:t>powstrzymanie możliwości </a:t>
            </a:r>
            <a:r>
              <a:rPr lang="pl-PL" sz="1400" b="1" dirty="0">
                <a:latin typeface="Calibri" panose="020F0502020204030204" pitchFamily="34" charset="0"/>
                <a:cs typeface="Calibri" panose="020F0502020204030204" pitchFamily="34" charset="0"/>
              </a:rPr>
              <a:t>budowy</a:t>
            </a:r>
            <a:r>
              <a:rPr lang="pl-PL" sz="1400" dirty="0">
                <a:latin typeface="Calibri" panose="020F0502020204030204" pitchFamily="34" charset="0"/>
                <a:cs typeface="Calibri" panose="020F0502020204030204" pitchFamily="34" charset="0"/>
              </a:rPr>
              <a:t> Przemysłowej Energetyki Odnawialnej między innymi poprzez:</a:t>
            </a:r>
          </a:p>
          <a:p>
            <a:pPr marL="720707" indent="-185734" algn="just">
              <a:lnSpc>
                <a:spcPct val="110000"/>
              </a:lnSpc>
              <a:spcAft>
                <a:spcPts val="300"/>
              </a:spcAft>
              <a:buFont typeface="Calibri" panose="020F0502020204030204" pitchFamily="34" charset="0"/>
              <a:buChar char="-"/>
            </a:pPr>
            <a:r>
              <a:rPr lang="pl-PL" sz="1400" dirty="0">
                <a:latin typeface="Calibri" panose="020F0502020204030204" pitchFamily="34" charset="0"/>
                <a:cs typeface="Calibri" panose="020F0502020204030204" pitchFamily="34" charset="0"/>
              </a:rPr>
              <a:t>objęcie ograniczeniami w lokowaniu źródeł OZE terenów przemysłowych </a:t>
            </a:r>
            <a:r>
              <a:rPr lang="pl-PL" sz="1400" i="1" dirty="0">
                <a:latin typeface="Calibri" panose="020F0502020204030204" pitchFamily="34" charset="0"/>
                <a:cs typeface="Calibri" panose="020F0502020204030204" pitchFamily="34" charset="0"/>
              </a:rPr>
              <a:t>(zasada 10H)</a:t>
            </a:r>
            <a:r>
              <a:rPr lang="pl-PL" sz="1400" dirty="0">
                <a:latin typeface="Calibri" panose="020F0502020204030204" pitchFamily="34" charset="0"/>
                <a:cs typeface="Calibri" panose="020F0502020204030204" pitchFamily="34" charset="0"/>
              </a:rPr>
              <a:t>,</a:t>
            </a:r>
          </a:p>
          <a:p>
            <a:pPr marL="720707" indent="-185734" algn="just">
              <a:lnSpc>
                <a:spcPct val="110000"/>
              </a:lnSpc>
              <a:spcAft>
                <a:spcPts val="300"/>
              </a:spcAft>
              <a:buFont typeface="Calibri" panose="020F0502020204030204" pitchFamily="34" charset="0"/>
              <a:buChar char="-"/>
            </a:pPr>
            <a:r>
              <a:rPr lang="pl-PL" sz="1400" dirty="0">
                <a:latin typeface="Calibri" panose="020F0502020204030204" pitchFamily="34" charset="0"/>
                <a:cs typeface="Calibri" panose="020F0502020204030204" pitchFamily="34" charset="0"/>
              </a:rPr>
              <a:t>obowiązującą w polskim porządku prawnym definicję „linii bezpośredniej” oraz rygorystyczne i oderwane od realiów warunki jej ustanawiania </a:t>
            </a:r>
            <a:r>
              <a:rPr lang="pl-PL" sz="1400" i="1" dirty="0">
                <a:latin typeface="Calibri" panose="020F0502020204030204" pitchFamily="34" charset="0"/>
                <a:cs typeface="Calibri" panose="020F0502020204030204" pitchFamily="34" charset="0"/>
              </a:rPr>
              <a:t>(rola Prezesa URE)</a:t>
            </a:r>
            <a:r>
              <a:rPr lang="pl-PL" sz="1400" dirty="0">
                <a:latin typeface="Calibri" panose="020F0502020204030204" pitchFamily="34" charset="0"/>
                <a:cs typeface="Calibri" panose="020F0502020204030204" pitchFamily="34" charset="0"/>
              </a:rPr>
              <a:t>,</a:t>
            </a:r>
          </a:p>
          <a:p>
            <a:pPr marL="442902" indent="-174621" algn="just">
              <a:lnSpc>
                <a:spcPct val="110000"/>
              </a:lnSpc>
              <a:spcAft>
                <a:spcPts val="600"/>
              </a:spcAft>
              <a:buFont typeface="Wingdings" panose="05000000000000000000" pitchFamily="2" charset="2"/>
              <a:buChar char="§"/>
            </a:pPr>
            <a:r>
              <a:rPr lang="pl-PL" sz="1400" dirty="0">
                <a:latin typeface="Calibri" panose="020F0502020204030204" pitchFamily="34" charset="0"/>
                <a:cs typeface="Calibri" panose="020F0502020204030204" pitchFamily="34" charset="0"/>
              </a:rPr>
              <a:t>zablokowanie niskoemisyjnej transformacji </a:t>
            </a:r>
            <a:r>
              <a:rPr lang="pl-PL" sz="1400" b="1" dirty="0">
                <a:latin typeface="Calibri" panose="020F0502020204030204" pitchFamily="34" charset="0"/>
                <a:cs typeface="Calibri" panose="020F0502020204030204" pitchFamily="34" charset="0"/>
              </a:rPr>
              <a:t>istniejącej</a:t>
            </a:r>
            <a:r>
              <a:rPr lang="pl-PL" sz="1400" dirty="0">
                <a:latin typeface="Calibri" panose="020F0502020204030204" pitchFamily="34" charset="0"/>
                <a:cs typeface="Calibri" panose="020F0502020204030204" pitchFamily="34" charset="0"/>
              </a:rPr>
              <a:t> energetyki przemysłowej poprzez wyłączenie                               z możliwości korzystania z systemu wsparcia rozwoju wysokosprawnej kogeneracji, instalacji przemysłowych.</a:t>
            </a:r>
          </a:p>
          <a:p>
            <a:pPr marL="268281" indent="-268281" algn="just">
              <a:lnSpc>
                <a:spcPct val="110000"/>
              </a:lnSpc>
              <a:spcAft>
                <a:spcPts val="300"/>
              </a:spcAft>
              <a:buFont typeface="Wingdings" panose="05000000000000000000" pitchFamily="2" charset="2"/>
              <a:buChar char="q"/>
            </a:pPr>
            <a:r>
              <a:rPr lang="pl-PL" sz="1400" b="1" dirty="0">
                <a:latin typeface="Calibri" panose="020F0502020204030204" pitchFamily="34" charset="0"/>
                <a:cs typeface="Calibri" panose="020F0502020204030204" pitchFamily="34" charset="0"/>
              </a:rPr>
              <a:t>Nieuwzględnianie potencjału energetyki przemysłowej w mechanizmach zapewniania wystarczalności mocy                       w KSE</a:t>
            </a:r>
            <a:r>
              <a:rPr lang="pl-PL" sz="1400" dirty="0">
                <a:latin typeface="Calibri" panose="020F0502020204030204" pitchFamily="34" charset="0"/>
                <a:cs typeface="Calibri" panose="020F0502020204030204" pitchFamily="34" charset="0"/>
              </a:rPr>
              <a:t>,</a:t>
            </a:r>
          </a:p>
          <a:p>
            <a:pPr marL="442902" indent="-174621" algn="just">
              <a:lnSpc>
                <a:spcPct val="110000"/>
              </a:lnSpc>
              <a:buFont typeface="Wingdings" panose="05000000000000000000" pitchFamily="2" charset="2"/>
              <a:buChar char="§"/>
            </a:pPr>
            <a:r>
              <a:rPr lang="pl-PL" sz="1400" dirty="0">
                <a:latin typeface="Calibri" panose="020F0502020204030204" pitchFamily="34" charset="0"/>
                <a:cs typeface="Calibri" panose="020F0502020204030204" pitchFamily="34" charset="0"/>
              </a:rPr>
              <a:t>brak energetyki przemysłowej w Polityce Energetycznej Polski do 2040 r.,</a:t>
            </a:r>
          </a:p>
          <a:p>
            <a:pPr marL="442902" indent="-174621" algn="just">
              <a:lnSpc>
                <a:spcPct val="110000"/>
              </a:lnSpc>
              <a:spcAft>
                <a:spcPts val="300"/>
              </a:spcAft>
              <a:buFont typeface="Wingdings" panose="05000000000000000000" pitchFamily="2" charset="2"/>
              <a:buChar char="§"/>
            </a:pPr>
            <a:r>
              <a:rPr lang="pl-PL" sz="1400" dirty="0">
                <a:latin typeface="Calibri" panose="020F0502020204030204" pitchFamily="34" charset="0"/>
                <a:cs typeface="Calibri" panose="020F0502020204030204" pitchFamily="34" charset="0"/>
              </a:rPr>
              <a:t>ograniczenie roli odbiorców przemysłowych </a:t>
            </a:r>
            <a:r>
              <a:rPr lang="pl-PL" sz="1400" i="1" dirty="0">
                <a:latin typeface="Calibri" panose="020F0502020204030204" pitchFamily="34" charset="0"/>
                <a:cs typeface="Calibri" panose="020F0502020204030204" pitchFamily="34" charset="0"/>
              </a:rPr>
              <a:t>(a więc i energetyki przemysłowej) </a:t>
            </a:r>
            <a:r>
              <a:rPr lang="pl-PL" sz="1400" dirty="0">
                <a:latin typeface="Calibri" panose="020F0502020204030204" pitchFamily="34" charset="0"/>
                <a:cs typeface="Calibri" panose="020F0502020204030204" pitchFamily="34" charset="0"/>
              </a:rPr>
              <a:t>do wykorzystywania sterowalnych odbiorów i usług opartych na zarządzanie popytem,</a:t>
            </a:r>
          </a:p>
          <a:p>
            <a:pPr marL="442902" indent="-174621" algn="just">
              <a:lnSpc>
                <a:spcPct val="110000"/>
              </a:lnSpc>
              <a:spcAft>
                <a:spcPts val="300"/>
              </a:spcAft>
              <a:buFont typeface="Wingdings" panose="05000000000000000000" pitchFamily="2" charset="2"/>
              <a:buChar char="§"/>
            </a:pPr>
            <a:r>
              <a:rPr lang="pl-PL" sz="1400" dirty="0">
                <a:latin typeface="Calibri" panose="020F0502020204030204" pitchFamily="34" charset="0"/>
                <a:cs typeface="Calibri" panose="020F0502020204030204" pitchFamily="34" charset="0"/>
              </a:rPr>
              <a:t>ograniczony zakres energetycznej współpracy przemysłu z administracją terenową, oraz niewielki jego udział                    w zaspokajaniu potrzeb energetycznych lokalnych społeczności.</a:t>
            </a:r>
          </a:p>
          <a:p>
            <a:pPr marL="534975" indent="-266693" algn="just">
              <a:lnSpc>
                <a:spcPct val="110000"/>
              </a:lnSpc>
              <a:spcAft>
                <a:spcPts val="300"/>
              </a:spcAft>
              <a:buFont typeface="Wingdings" panose="05000000000000000000" pitchFamily="2" charset="2"/>
              <a:buChar char="§"/>
            </a:pPr>
            <a:endParaRPr lang="pl-PL" sz="1400" dirty="0">
              <a:latin typeface="Calibri" panose="020F0502020204030204" pitchFamily="34" charset="0"/>
              <a:cs typeface="Calibri" panose="020F0502020204030204" pitchFamily="34" charset="0"/>
            </a:endParaRPr>
          </a:p>
        </p:txBody>
      </p:sp>
      <p:sp>
        <p:nvSpPr>
          <p:cNvPr id="2" name="Symbol zastępczy numeru slajdu 1">
            <a:extLst>
              <a:ext uri="{FF2B5EF4-FFF2-40B4-BE49-F238E27FC236}">
                <a16:creationId xmlns:a16="http://schemas.microsoft.com/office/drawing/2014/main" id="{952E6F74-5FCA-4387-8987-C2A7DC7ADA53}"/>
              </a:ext>
            </a:extLst>
          </p:cNvPr>
          <p:cNvSpPr>
            <a:spLocks noGrp="1"/>
          </p:cNvSpPr>
          <p:nvPr>
            <p:ph type="sldNum" sz="quarter" idx="12"/>
          </p:nvPr>
        </p:nvSpPr>
        <p:spPr>
          <a:xfrm>
            <a:off x="7010400" y="6492877"/>
            <a:ext cx="2133600" cy="365125"/>
          </a:xfrm>
        </p:spPr>
        <p:txBody>
          <a:bodyPr/>
          <a:lstStyle/>
          <a:p>
            <a:fld id="{B1B0FD38-A6DF-4930-B8F4-4D74F29B167D}" type="slidenum">
              <a:rPr lang="pl-PL" smtClean="0">
                <a:solidFill>
                  <a:prstClr val="white"/>
                </a:solidFill>
              </a:rPr>
              <a:pPr/>
              <a:t>12</a:t>
            </a:fld>
            <a:endParaRPr lang="pl-PL" dirty="0">
              <a:solidFill>
                <a:prstClr val="white"/>
              </a:solidFill>
            </a:endParaRPr>
          </a:p>
        </p:txBody>
      </p:sp>
    </p:spTree>
    <p:extLst>
      <p:ext uri="{BB962C8B-B14F-4D97-AF65-F5344CB8AC3E}">
        <p14:creationId xmlns:p14="http://schemas.microsoft.com/office/powerpoint/2010/main" val="1086102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6000" r="-6000"/>
          </a:stretch>
        </a:blipFill>
        <a:effectLst/>
      </p:bgPr>
    </p:bg>
    <p:spTree>
      <p:nvGrpSpPr>
        <p:cNvPr id="1" name=""/>
        <p:cNvGrpSpPr/>
        <p:nvPr/>
      </p:nvGrpSpPr>
      <p:grpSpPr>
        <a:xfrm>
          <a:off x="0" y="0"/>
          <a:ext cx="0" cy="0"/>
          <a:chOff x="0" y="0"/>
          <a:chExt cx="0" cy="0"/>
        </a:xfrm>
      </p:grpSpPr>
      <p:pic>
        <p:nvPicPr>
          <p:cNvPr id="4" name="Obraz 3" descr="C:\Users\przem\AppData\Local\Microsoft\Windows\INetCache\Content.Word\foeei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99" y="116634"/>
            <a:ext cx="1607820" cy="534035"/>
          </a:xfrm>
          <a:prstGeom prst="rect">
            <a:avLst/>
          </a:prstGeom>
          <a:noFill/>
          <a:ln>
            <a:noFill/>
          </a:ln>
        </p:spPr>
      </p:pic>
      <p:sp>
        <p:nvSpPr>
          <p:cNvPr id="5" name="Symbol zastępczy zawartości 1">
            <a:extLst>
              <a:ext uri="{FF2B5EF4-FFF2-40B4-BE49-F238E27FC236}">
                <a16:creationId xmlns:a16="http://schemas.microsoft.com/office/drawing/2014/main" id="{CAAC3ACD-0B68-4669-8201-6BAE8BED3289}"/>
              </a:ext>
            </a:extLst>
          </p:cNvPr>
          <p:cNvSpPr>
            <a:spLocks noGrp="1"/>
          </p:cNvSpPr>
          <p:nvPr>
            <p:ph idx="1"/>
          </p:nvPr>
        </p:nvSpPr>
        <p:spPr>
          <a:xfrm>
            <a:off x="431540" y="4077072"/>
            <a:ext cx="8280920" cy="1656184"/>
          </a:xfrm>
        </p:spPr>
        <p:txBody>
          <a:bodyPr anchor="ctr" anchorCtr="0">
            <a:noAutofit/>
          </a:bodyPr>
          <a:lstStyle/>
          <a:p>
            <a:pPr marL="0" indent="0">
              <a:spcAft>
                <a:spcPts val="600"/>
              </a:spcAft>
              <a:buNone/>
            </a:pPr>
            <a:r>
              <a:rPr lang="pl-PL" sz="2800" b="1" dirty="0">
                <a:solidFill>
                  <a:srgbClr val="006600"/>
                </a:solidFill>
                <a:latin typeface="Calibri" panose="020F0502020204030204" pitchFamily="34" charset="0"/>
                <a:cs typeface="Calibri" panose="020F0502020204030204" pitchFamily="34" charset="0"/>
              </a:rPr>
              <a:t>POSTULOWANE ZMIANY LEGISLACYJNE/REGULACYJNE  </a:t>
            </a:r>
          </a:p>
        </p:txBody>
      </p:sp>
      <p:sp>
        <p:nvSpPr>
          <p:cNvPr id="2" name="Symbol zastępczy numeru slajdu 1">
            <a:extLst>
              <a:ext uri="{FF2B5EF4-FFF2-40B4-BE49-F238E27FC236}">
                <a16:creationId xmlns:a16="http://schemas.microsoft.com/office/drawing/2014/main" id="{6ACFE186-EDFA-416A-8886-48BFB6FF6838}"/>
              </a:ext>
            </a:extLst>
          </p:cNvPr>
          <p:cNvSpPr>
            <a:spLocks noGrp="1"/>
          </p:cNvSpPr>
          <p:nvPr>
            <p:ph type="sldNum" sz="quarter" idx="12"/>
          </p:nvPr>
        </p:nvSpPr>
        <p:spPr/>
        <p:txBody>
          <a:bodyPr/>
          <a:lstStyle/>
          <a:p>
            <a:fld id="{B1B0FD38-A6DF-4930-B8F4-4D74F29B167D}" type="slidenum">
              <a:rPr lang="pl-PL" smtClean="0">
                <a:solidFill>
                  <a:prstClr val="white"/>
                </a:solidFill>
              </a:rPr>
              <a:pPr/>
              <a:t>13</a:t>
            </a:fld>
            <a:endParaRPr lang="pl-PL">
              <a:solidFill>
                <a:prstClr val="white"/>
              </a:solidFill>
            </a:endParaRPr>
          </a:p>
        </p:txBody>
      </p:sp>
    </p:spTree>
    <p:extLst>
      <p:ext uri="{BB962C8B-B14F-4D97-AF65-F5344CB8AC3E}">
        <p14:creationId xmlns:p14="http://schemas.microsoft.com/office/powerpoint/2010/main" val="1694072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0" y="6237312"/>
            <a:ext cx="9144000" cy="620688"/>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descr="C:\Users\przem\AppData\Local\Microsoft\Windows\INetCache\Content.Word\foeei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02" y="116635"/>
            <a:ext cx="799809" cy="259433"/>
          </a:xfrm>
          <a:prstGeom prst="rect">
            <a:avLst/>
          </a:prstGeom>
          <a:noFill/>
          <a:ln>
            <a:noFill/>
          </a:ln>
        </p:spPr>
      </p:pic>
      <p:sp>
        <p:nvSpPr>
          <p:cNvPr id="14" name="Tytuł 2">
            <a:extLst>
              <a:ext uri="{FF2B5EF4-FFF2-40B4-BE49-F238E27FC236}">
                <a16:creationId xmlns:a16="http://schemas.microsoft.com/office/drawing/2014/main" id="{D729FB77-5E09-47A9-A05A-4241CB9C4940}"/>
              </a:ext>
            </a:extLst>
          </p:cNvPr>
          <p:cNvSpPr>
            <a:spLocks noGrp="1"/>
          </p:cNvSpPr>
          <p:nvPr>
            <p:ph type="title"/>
          </p:nvPr>
        </p:nvSpPr>
        <p:spPr>
          <a:xfrm>
            <a:off x="0" y="6257988"/>
            <a:ext cx="9144000" cy="540000"/>
          </a:xfrm>
          <a:noFill/>
        </p:spPr>
        <p:txBody>
          <a:bodyPr>
            <a:noAutofit/>
          </a:bodyPr>
          <a:lstStyle/>
          <a:p>
            <a:r>
              <a:rPr lang="pl-PL" sz="1600" i="1" dirty="0">
                <a:latin typeface="Calibri" panose="020F0502020204030204" pitchFamily="34" charset="0"/>
                <a:cs typeface="Calibri" panose="020F0502020204030204" pitchFamily="34" charset="0"/>
              </a:rPr>
              <a:t>Zmiany legislacyjne  – </a:t>
            </a:r>
            <a:r>
              <a:rPr lang="pl-PL" sz="1600" i="1" dirty="0">
                <a:solidFill>
                  <a:srgbClr val="FFFF00"/>
                </a:solidFill>
                <a:latin typeface="Calibri" panose="020F0502020204030204" pitchFamily="34" charset="0"/>
                <a:cs typeface="Calibri" panose="020F0502020204030204" pitchFamily="34" charset="0"/>
              </a:rPr>
              <a:t>WARUNKI BUDOWY ODNAWIALNEJ ENERGETYKI PRZEMYSŁOWEJ.</a:t>
            </a:r>
            <a:endParaRPr lang="pl-PL" sz="1600" i="1" dirty="0">
              <a:latin typeface="Calibri" panose="020F0502020204030204" pitchFamily="34" charset="0"/>
              <a:cs typeface="Calibri" panose="020F0502020204030204" pitchFamily="34" charset="0"/>
            </a:endParaRPr>
          </a:p>
        </p:txBody>
      </p:sp>
      <p:sp>
        <p:nvSpPr>
          <p:cNvPr id="8" name="pole tekstowe 7">
            <a:extLst>
              <a:ext uri="{FF2B5EF4-FFF2-40B4-BE49-F238E27FC236}">
                <a16:creationId xmlns:a16="http://schemas.microsoft.com/office/drawing/2014/main" id="{5BC0F49A-300F-43DB-847E-EB64CE7109CE}"/>
              </a:ext>
            </a:extLst>
          </p:cNvPr>
          <p:cNvSpPr txBox="1"/>
          <p:nvPr/>
        </p:nvSpPr>
        <p:spPr>
          <a:xfrm>
            <a:off x="243799" y="517239"/>
            <a:ext cx="8496944" cy="5578900"/>
          </a:xfrm>
          <a:prstGeom prst="rect">
            <a:avLst/>
          </a:prstGeom>
          <a:noFill/>
        </p:spPr>
        <p:txBody>
          <a:bodyPr wrap="square">
            <a:spAutoFit/>
          </a:bodyPr>
          <a:lstStyle/>
          <a:p>
            <a:pPr marL="268281" indent="-268281" algn="just">
              <a:lnSpc>
                <a:spcPct val="120000"/>
              </a:lnSpc>
              <a:spcAft>
                <a:spcPts val="300"/>
              </a:spcAft>
              <a:buFont typeface="+mj-lt"/>
              <a:buAutoNum type="arabicPeriod"/>
            </a:pPr>
            <a:r>
              <a:rPr lang="pl-PL" sz="1400" dirty="0">
                <a:latin typeface="Calibri" panose="020F0502020204030204" pitchFamily="34" charset="0"/>
                <a:cs typeface="Calibri" panose="020F0502020204030204" pitchFamily="34" charset="0"/>
              </a:rPr>
              <a:t>Nowelizacja „</a:t>
            </a:r>
            <a:r>
              <a:rPr lang="pl-PL" sz="1400" i="1" dirty="0">
                <a:latin typeface="Calibri" panose="020F0502020204030204" pitchFamily="34" charset="0"/>
                <a:cs typeface="Calibri" panose="020F0502020204030204" pitchFamily="34" charset="0"/>
              </a:rPr>
              <a:t>Ustawy </a:t>
            </a:r>
            <a:r>
              <a:rPr lang="pl-PL" sz="1400" b="1" i="1" dirty="0">
                <a:solidFill>
                  <a:srgbClr val="C00000"/>
                </a:solidFill>
                <a:latin typeface="Calibri" panose="020F0502020204030204" pitchFamily="34" charset="0"/>
                <a:cs typeface="Calibri" panose="020F0502020204030204" pitchFamily="34" charset="0"/>
              </a:rPr>
              <a:t>o systemie rekompensat </a:t>
            </a:r>
            <a:r>
              <a:rPr lang="pl-PL" sz="1400" i="1" dirty="0">
                <a:latin typeface="Calibri" panose="020F0502020204030204" pitchFamily="34" charset="0"/>
                <a:cs typeface="Calibri" panose="020F0502020204030204" pitchFamily="34" charset="0"/>
              </a:rPr>
              <a:t>dla sektorów i podsektorów energochłonnych”</a:t>
            </a:r>
            <a:r>
              <a:rPr lang="pl-PL" sz="1400" dirty="0">
                <a:latin typeface="Calibri" panose="020F0502020204030204" pitchFamily="34" charset="0"/>
                <a:cs typeface="Calibri" panose="020F0502020204030204" pitchFamily="34" charset="0"/>
              </a:rPr>
              <a:t>,</a:t>
            </a:r>
          </a:p>
          <a:p>
            <a:pPr marL="534975" indent="-266693" algn="just">
              <a:lnSpc>
                <a:spcPct val="110000"/>
              </a:lnSpc>
              <a:spcAft>
                <a:spcPts val="300"/>
              </a:spcAft>
              <a:buFont typeface="+mj-lt"/>
              <a:buAutoNum type="arabicParenR"/>
            </a:pPr>
            <a:r>
              <a:rPr lang="pl-PL" sz="1400" b="1" dirty="0">
                <a:latin typeface="Calibri" panose="020F0502020204030204" pitchFamily="34" charset="0"/>
                <a:cs typeface="Calibri" panose="020F0502020204030204" pitchFamily="34" charset="0"/>
              </a:rPr>
              <a:t>zwiększenie rocznych budżetów Funduszu Rekompensat</a:t>
            </a:r>
            <a:r>
              <a:rPr lang="pl-PL" sz="1400" dirty="0">
                <a:latin typeface="Calibri" panose="020F0502020204030204" pitchFamily="34" charset="0"/>
                <a:cs typeface="Calibri" panose="020F0502020204030204" pitchFamily="34" charset="0"/>
              </a:rPr>
              <a:t>, do poziomu adekwatnego do rosnących cen EUA, </a:t>
            </a:r>
          </a:p>
          <a:p>
            <a:pPr marL="534975" indent="-266693" algn="just">
              <a:lnSpc>
                <a:spcPct val="110000"/>
              </a:lnSpc>
              <a:spcAft>
                <a:spcPts val="1200"/>
              </a:spcAft>
              <a:buFont typeface="+mj-lt"/>
              <a:buAutoNum type="arabicParenR"/>
            </a:pPr>
            <a:r>
              <a:rPr lang="pl-PL" sz="1400" b="1" dirty="0">
                <a:latin typeface="Calibri" panose="020F0502020204030204" pitchFamily="34" charset="0"/>
                <a:cs typeface="Calibri" panose="020F0502020204030204" pitchFamily="34" charset="0"/>
              </a:rPr>
              <a:t>zwiększenie intensywności pomocy </a:t>
            </a:r>
            <a:r>
              <a:rPr lang="pl-PL" sz="1400" i="1" dirty="0">
                <a:latin typeface="Calibri" panose="020F0502020204030204" pitchFamily="34" charset="0"/>
                <a:cs typeface="Calibri" panose="020F0502020204030204" pitchFamily="34" charset="0"/>
              </a:rPr>
              <a:t>(w ramach Systemu Rekompensat)</a:t>
            </a:r>
            <a:r>
              <a:rPr lang="pl-PL" sz="1400" b="1" dirty="0">
                <a:latin typeface="Calibri" panose="020F0502020204030204" pitchFamily="34" charset="0"/>
                <a:cs typeface="Calibri" panose="020F0502020204030204" pitchFamily="34" charset="0"/>
              </a:rPr>
              <a:t> </a:t>
            </a:r>
            <a:r>
              <a:rPr lang="pl-PL" sz="1400" dirty="0">
                <a:latin typeface="Calibri" panose="020F0502020204030204" pitchFamily="34" charset="0"/>
                <a:cs typeface="Calibri" panose="020F0502020204030204" pitchFamily="34" charset="0"/>
              </a:rPr>
              <a:t>poprzez ograniczenie kosztów pośrednich emisji pokrywanych na poziomie przedsiębiorstwa do </a:t>
            </a:r>
            <a:r>
              <a:rPr lang="pl-PL" sz="1400" b="1" dirty="0">
                <a:solidFill>
                  <a:srgbClr val="C00000"/>
                </a:solidFill>
                <a:latin typeface="Calibri" panose="020F0502020204030204" pitchFamily="34" charset="0"/>
                <a:cs typeface="Calibri" panose="020F0502020204030204" pitchFamily="34" charset="0"/>
              </a:rPr>
              <a:t>1,5 % wartości</a:t>
            </a:r>
            <a:r>
              <a:rPr lang="pl-PL" sz="1400" dirty="0">
                <a:latin typeface="Calibri" panose="020F0502020204030204" pitchFamily="34" charset="0"/>
                <a:cs typeface="Calibri" panose="020F0502020204030204" pitchFamily="34" charset="0"/>
              </a:rPr>
              <a:t> dodanej brutto </a:t>
            </a:r>
            <a:r>
              <a:rPr lang="pl-PL" sz="1400" i="1" dirty="0">
                <a:latin typeface="Calibri" panose="020F0502020204030204" pitchFamily="34" charset="0"/>
                <a:cs typeface="Calibri" panose="020F0502020204030204" pitchFamily="34" charset="0"/>
              </a:rPr>
              <a:t>(</a:t>
            </a:r>
            <a:r>
              <a:rPr lang="pl-PL" sz="1400" b="1" i="1" dirty="0">
                <a:solidFill>
                  <a:srgbClr val="C00000"/>
                </a:solidFill>
                <a:latin typeface="Calibri" panose="020F0502020204030204" pitchFamily="34" charset="0"/>
                <a:cs typeface="Calibri" panose="020F0502020204030204" pitchFamily="34" charset="0"/>
              </a:rPr>
              <a:t>GVA</a:t>
            </a:r>
            <a:r>
              <a:rPr lang="pl-PL" sz="1400" i="1" dirty="0">
                <a:latin typeface="Calibri" panose="020F0502020204030204" pitchFamily="34" charset="0"/>
                <a:cs typeface="Calibri" panose="020F0502020204030204" pitchFamily="34" charset="0"/>
              </a:rPr>
              <a:t>).</a:t>
            </a:r>
            <a:endParaRPr lang="pl-PL" sz="1400" b="1" dirty="0">
              <a:latin typeface="Calibri" panose="020F0502020204030204" pitchFamily="34" charset="0"/>
              <a:cs typeface="Calibri" panose="020F0502020204030204" pitchFamily="34" charset="0"/>
            </a:endParaRPr>
          </a:p>
          <a:p>
            <a:pPr marL="268281" indent="-268281" algn="just">
              <a:lnSpc>
                <a:spcPct val="110000"/>
              </a:lnSpc>
              <a:spcAft>
                <a:spcPts val="600"/>
              </a:spcAft>
              <a:buFont typeface="+mj-lt"/>
              <a:buAutoNum type="arabicPeriod" startAt="2"/>
            </a:pPr>
            <a:r>
              <a:rPr lang="pl-PL" sz="1400" dirty="0">
                <a:latin typeface="Calibri" panose="020F0502020204030204" pitchFamily="34" charset="0"/>
                <a:cs typeface="Calibri" panose="020F0502020204030204" pitchFamily="34" charset="0"/>
              </a:rPr>
              <a:t>Nowelizacja Ustaw: (1) </a:t>
            </a:r>
            <a:r>
              <a:rPr lang="pl-PL" sz="1400" i="1" dirty="0">
                <a:latin typeface="Calibri" panose="020F0502020204030204" pitchFamily="34" charset="0"/>
                <a:cs typeface="Calibri" panose="020F0502020204030204" pitchFamily="34" charset="0"/>
              </a:rPr>
              <a:t>Ust. PE</a:t>
            </a:r>
            <a:r>
              <a:rPr lang="pl-PL" sz="1400" dirty="0">
                <a:latin typeface="Calibri" panose="020F0502020204030204" pitchFamily="34" charset="0"/>
                <a:cs typeface="Calibri" panose="020F0502020204030204" pitchFamily="34" charset="0"/>
              </a:rPr>
              <a:t>, (2) </a:t>
            </a:r>
            <a:r>
              <a:rPr lang="pl-PL" sz="1400" i="1" dirty="0">
                <a:latin typeface="Calibri" panose="020F0502020204030204" pitchFamily="34" charset="0"/>
                <a:cs typeface="Calibri" panose="020F0502020204030204" pitchFamily="34" charset="0"/>
              </a:rPr>
              <a:t>Ustawy o OZE</a:t>
            </a:r>
            <a:r>
              <a:rPr lang="pl-PL" sz="1400" dirty="0">
                <a:latin typeface="Calibri" panose="020F0502020204030204" pitchFamily="34" charset="0"/>
                <a:cs typeface="Calibri" panose="020F0502020204030204" pitchFamily="34" charset="0"/>
              </a:rPr>
              <a:t>, (3) </a:t>
            </a:r>
            <a:r>
              <a:rPr lang="pl-PL" sz="1400" i="1" dirty="0">
                <a:latin typeface="Calibri" panose="020F0502020204030204" pitchFamily="34" charset="0"/>
                <a:cs typeface="Calibri" panose="020F0502020204030204" pitchFamily="34" charset="0"/>
              </a:rPr>
              <a:t>Ust. o inwestycjach w zakresie elektrowni wiatrowych</a:t>
            </a:r>
            <a:r>
              <a:rPr lang="pl-PL" sz="1400" dirty="0">
                <a:latin typeface="Calibri" panose="020F0502020204030204" pitchFamily="34" charset="0"/>
                <a:cs typeface="Calibri" panose="020F0502020204030204" pitchFamily="34" charset="0"/>
              </a:rPr>
              <a:t>,  (4) </a:t>
            </a:r>
            <a:r>
              <a:rPr lang="pl-PL" sz="1400" i="1" dirty="0">
                <a:latin typeface="Calibri" panose="020F0502020204030204" pitchFamily="34" charset="0"/>
                <a:cs typeface="Calibri" panose="020F0502020204030204" pitchFamily="34" charset="0"/>
              </a:rPr>
              <a:t>Ust. Prawo Budowlane,</a:t>
            </a:r>
            <a:r>
              <a:rPr lang="pl-PL" sz="1400" dirty="0">
                <a:latin typeface="Calibri" panose="020F0502020204030204" pitchFamily="34" charset="0"/>
                <a:cs typeface="Calibri" panose="020F0502020204030204" pitchFamily="34" charset="0"/>
              </a:rPr>
              <a:t> oraz zmiana regulacji dotyczących zagospodarowania przestrzennego,</a:t>
            </a:r>
          </a:p>
          <a:p>
            <a:pPr marL="534975" indent="-266693" algn="just">
              <a:lnSpc>
                <a:spcPct val="110000"/>
              </a:lnSpc>
              <a:spcAft>
                <a:spcPts val="300"/>
              </a:spcAft>
              <a:buFont typeface="+mj-lt"/>
              <a:buAutoNum type="arabicParenR"/>
            </a:pPr>
            <a:r>
              <a:rPr lang="pl-PL" sz="1400" dirty="0">
                <a:latin typeface="Calibri" panose="020F0502020204030204" pitchFamily="34" charset="0"/>
                <a:cs typeface="Calibri" panose="020F0502020204030204" pitchFamily="34" charset="0"/>
              </a:rPr>
              <a:t>wprowadzenie możliwości określania w planach miejscowych, odległości elektrowni wiatrowej od budynku mieszkalnego (1) większej niż zasięg jej oddziaływań, jednak </a:t>
            </a:r>
            <a:r>
              <a:rPr lang="pl-PL" sz="1400" b="1" dirty="0">
                <a:latin typeface="Calibri" panose="020F0502020204030204" pitchFamily="34" charset="0"/>
                <a:cs typeface="Calibri" panose="020F0502020204030204" pitchFamily="34" charset="0"/>
              </a:rPr>
              <a:t>nie mniejszej niż 500 metrów</a:t>
            </a:r>
            <a:r>
              <a:rPr lang="pl-PL" sz="1400" dirty="0">
                <a:latin typeface="Calibri" panose="020F0502020204030204" pitchFamily="34" charset="0"/>
                <a:cs typeface="Calibri" panose="020F0502020204030204" pitchFamily="34" charset="0"/>
              </a:rPr>
              <a:t>,</a:t>
            </a:r>
          </a:p>
          <a:p>
            <a:pPr marL="534975" indent="-266693" algn="just">
              <a:lnSpc>
                <a:spcPct val="110000"/>
              </a:lnSpc>
              <a:spcAft>
                <a:spcPts val="300"/>
              </a:spcAft>
              <a:buFont typeface="+mj-lt"/>
              <a:buAutoNum type="arabicParenR"/>
            </a:pPr>
            <a:r>
              <a:rPr lang="pl-PL" sz="1400" b="1" dirty="0">
                <a:latin typeface="Calibri" panose="020F0502020204030204" pitchFamily="34" charset="0"/>
                <a:cs typeface="Calibri" panose="020F0502020204030204" pitchFamily="34" charset="0"/>
              </a:rPr>
              <a:t>wyłączenia z regulowania ustawą odległościową </a:t>
            </a:r>
            <a:r>
              <a:rPr lang="pl-PL" sz="1400" dirty="0">
                <a:latin typeface="Calibri" panose="020F0502020204030204" pitchFamily="34" charset="0"/>
                <a:cs typeface="Calibri" panose="020F0502020204030204" pitchFamily="34" charset="0"/>
              </a:rPr>
              <a:t>inwestycji w  elektrownie wiatrowe, </a:t>
            </a:r>
            <a:r>
              <a:rPr lang="pl-PL" sz="1400" b="1" dirty="0">
                <a:solidFill>
                  <a:srgbClr val="C00000"/>
                </a:solidFill>
                <a:latin typeface="Calibri" panose="020F0502020204030204" pitchFamily="34" charset="0"/>
                <a:cs typeface="Calibri" panose="020F0502020204030204" pitchFamily="34" charset="0"/>
              </a:rPr>
              <a:t>na obszarach, na których zlokalizowany jest przemysł</a:t>
            </a:r>
            <a:r>
              <a:rPr lang="pl-PL" sz="1400" dirty="0">
                <a:latin typeface="Calibri" panose="020F0502020204030204" pitchFamily="34" charset="0"/>
                <a:cs typeface="Calibri" panose="020F0502020204030204" pitchFamily="34" charset="0"/>
              </a:rPr>
              <a:t>: (1) „</a:t>
            </a:r>
            <a:r>
              <a:rPr lang="pl-PL" sz="1400" i="1" dirty="0">
                <a:latin typeface="Calibri" panose="020F0502020204030204" pitchFamily="34" charset="0"/>
                <a:cs typeface="Calibri" panose="020F0502020204030204" pitchFamily="34" charset="0"/>
              </a:rPr>
              <a:t>terenów zabudowy techniczno-produkcyjnej</a:t>
            </a:r>
            <a:r>
              <a:rPr lang="pl-PL" sz="1400" dirty="0">
                <a:latin typeface="Calibri" panose="020F0502020204030204" pitchFamily="34" charset="0"/>
                <a:cs typeface="Calibri" panose="020F0502020204030204" pitchFamily="34" charset="0"/>
              </a:rPr>
              <a:t>” (2) „</a:t>
            </a:r>
            <a:r>
              <a:rPr lang="pl-PL" sz="1400" i="1" dirty="0">
                <a:latin typeface="Calibri" panose="020F0502020204030204" pitchFamily="34" charset="0"/>
                <a:cs typeface="Calibri" panose="020F0502020204030204" pitchFamily="34" charset="0"/>
              </a:rPr>
              <a:t>terenów obiektów produkcyjnych składów i magazynów</a:t>
            </a:r>
            <a:r>
              <a:rPr lang="pl-PL" sz="1400" dirty="0">
                <a:latin typeface="Calibri" panose="020F0502020204030204" pitchFamily="34" charset="0"/>
                <a:cs typeface="Calibri" panose="020F0502020204030204" pitchFamily="34" charset="0"/>
              </a:rPr>
              <a:t>”, (3) </a:t>
            </a:r>
            <a:r>
              <a:rPr lang="pl-PL" sz="1400" i="1" dirty="0">
                <a:latin typeface="Calibri" panose="020F0502020204030204" pitchFamily="34" charset="0"/>
                <a:cs typeface="Calibri" panose="020F0502020204030204" pitchFamily="34" charset="0"/>
              </a:rPr>
              <a:t>obszarów i terenów górniczych </a:t>
            </a:r>
            <a:r>
              <a:rPr lang="pl-PL" sz="1400" dirty="0">
                <a:latin typeface="Calibri" panose="020F0502020204030204" pitchFamily="34" charset="0"/>
                <a:cs typeface="Calibri" panose="020F0502020204030204" pitchFamily="34" charset="0"/>
              </a:rPr>
              <a:t>oraz (4) „</a:t>
            </a:r>
            <a:r>
              <a:rPr lang="pl-PL" sz="1400" i="1" dirty="0">
                <a:latin typeface="Calibri" panose="020F0502020204030204" pitchFamily="34" charset="0"/>
                <a:cs typeface="Calibri" panose="020F0502020204030204" pitchFamily="34" charset="0"/>
              </a:rPr>
              <a:t>terenów infrastruktury technicznej</a:t>
            </a:r>
            <a:r>
              <a:rPr lang="pl-PL" sz="1400" dirty="0">
                <a:latin typeface="Calibri" panose="020F0502020204030204" pitchFamily="34" charset="0"/>
                <a:cs typeface="Calibri" panose="020F0502020204030204" pitchFamily="34" charset="0"/>
              </a:rPr>
              <a:t>”, </a:t>
            </a:r>
          </a:p>
          <a:p>
            <a:pPr marL="534975" indent="-266693" algn="just">
              <a:lnSpc>
                <a:spcPct val="110000"/>
              </a:lnSpc>
              <a:spcAft>
                <a:spcPts val="300"/>
              </a:spcAft>
              <a:buFont typeface="+mj-lt"/>
              <a:buAutoNum type="arabicParenR"/>
            </a:pPr>
            <a:r>
              <a:rPr lang="pl-PL" sz="1400" b="1" dirty="0">
                <a:latin typeface="Calibri" panose="020F0502020204030204" pitchFamily="34" charset="0"/>
                <a:cs typeface="Calibri" panose="020F0502020204030204" pitchFamily="34" charset="0"/>
              </a:rPr>
              <a:t>wprowadzenie</a:t>
            </a:r>
            <a:r>
              <a:rPr lang="pl-PL" sz="1400" dirty="0">
                <a:latin typeface="Calibri" panose="020F0502020204030204" pitchFamily="34" charset="0"/>
                <a:cs typeface="Calibri" panose="020F0502020204030204" pitchFamily="34" charset="0"/>
              </a:rPr>
              <a:t> zgodnej z  Dyrektywą PE i Rady w sprawie promowania stosowania energii ze źródeł odnawialnych </a:t>
            </a:r>
            <a:r>
              <a:rPr lang="pl-PL" sz="1400" i="1" dirty="0">
                <a:latin typeface="Calibri" panose="020F0502020204030204" pitchFamily="34" charset="0"/>
                <a:cs typeface="Calibri" panose="020F0502020204030204" pitchFamily="34" charset="0"/>
              </a:rPr>
              <a:t>(RED II), </a:t>
            </a:r>
            <a:r>
              <a:rPr lang="pl-PL" sz="1400" b="1" dirty="0">
                <a:latin typeface="Calibri" panose="020F0502020204030204" pitchFamily="34" charset="0"/>
                <a:cs typeface="Calibri" panose="020F0502020204030204" pitchFamily="34" charset="0"/>
              </a:rPr>
              <a:t>definicji:</a:t>
            </a:r>
            <a:r>
              <a:rPr lang="pl-PL" sz="1400" i="1" dirty="0">
                <a:latin typeface="Calibri" panose="020F0502020204030204" pitchFamily="34" charset="0"/>
                <a:cs typeface="Calibri" panose="020F0502020204030204" pitchFamily="34" charset="0"/>
              </a:rPr>
              <a:t> </a:t>
            </a:r>
            <a:r>
              <a:rPr lang="pl-PL" sz="1400" dirty="0">
                <a:latin typeface="Calibri" panose="020F0502020204030204" pitchFamily="34" charset="0"/>
                <a:cs typeface="Calibri" panose="020F0502020204030204" pitchFamily="34" charset="0"/>
              </a:rPr>
              <a:t>(1)</a:t>
            </a:r>
            <a:r>
              <a:rPr lang="pl-PL" sz="1400" i="1" dirty="0">
                <a:latin typeface="Calibri" panose="020F0502020204030204" pitchFamily="34" charset="0"/>
                <a:cs typeface="Calibri" panose="020F0502020204030204" pitchFamily="34" charset="0"/>
              </a:rPr>
              <a:t> „Linii bezpośredniej”,</a:t>
            </a:r>
            <a:r>
              <a:rPr lang="pl-PL" sz="1400" dirty="0">
                <a:latin typeface="Calibri" panose="020F0502020204030204" pitchFamily="34" charset="0"/>
                <a:cs typeface="Calibri" panose="020F0502020204030204" pitchFamily="34" charset="0"/>
              </a:rPr>
              <a:t> (2) „</a:t>
            </a:r>
            <a:r>
              <a:rPr lang="pl-PL" sz="1400" i="1" dirty="0">
                <a:latin typeface="Calibri" panose="020F0502020204030204" pitchFamily="34" charset="0"/>
                <a:cs typeface="Calibri" panose="020F0502020204030204" pitchFamily="34" charset="0"/>
              </a:rPr>
              <a:t>wydzielonej jednostki wytarzania energii elektrycznej”, </a:t>
            </a:r>
            <a:r>
              <a:rPr lang="pl-PL" sz="1400" dirty="0">
                <a:latin typeface="Calibri" panose="020F0502020204030204" pitchFamily="34" charset="0"/>
                <a:cs typeface="Calibri" panose="020F0502020204030204" pitchFamily="34" charset="0"/>
              </a:rPr>
              <a:t>(3) </a:t>
            </a:r>
            <a:r>
              <a:rPr lang="pl-PL" sz="1400" i="1" dirty="0">
                <a:latin typeface="Calibri" panose="020F0502020204030204" pitchFamily="34" charset="0"/>
                <a:cs typeface="Calibri" panose="020F0502020204030204" pitchFamily="34" charset="0"/>
              </a:rPr>
              <a:t>umowy sprzedaży energii elektrycznej z OZE, </a:t>
            </a:r>
          </a:p>
          <a:p>
            <a:pPr marL="534975" indent="-266693" algn="just">
              <a:lnSpc>
                <a:spcPct val="110000"/>
              </a:lnSpc>
              <a:spcAft>
                <a:spcPts val="300"/>
              </a:spcAft>
              <a:buFont typeface="+mj-lt"/>
              <a:buAutoNum type="arabicParenR"/>
            </a:pPr>
            <a:r>
              <a:rPr lang="pl-PL" sz="1400" dirty="0">
                <a:latin typeface="Calibri" panose="020F0502020204030204" pitchFamily="34" charset="0"/>
                <a:cs typeface="Calibri" panose="020F0502020204030204" pitchFamily="34" charset="0"/>
              </a:rPr>
              <a:t>skrócenie procedur </a:t>
            </a:r>
            <a:r>
              <a:rPr lang="pl-PL" sz="1400" b="1" dirty="0">
                <a:latin typeface="Calibri" panose="020F0502020204030204" pitchFamily="34" charset="0"/>
                <a:cs typeface="Calibri" panose="020F0502020204030204" pitchFamily="34" charset="0"/>
              </a:rPr>
              <a:t>wydawania decyzji i zezwoleń administracyjnych warunkujących</a:t>
            </a:r>
            <a:r>
              <a:rPr lang="pl-PL" sz="1400" dirty="0">
                <a:latin typeface="Calibri" panose="020F0502020204030204" pitchFamily="34" charset="0"/>
                <a:cs typeface="Calibri" panose="020F0502020204030204" pitchFamily="34" charset="0"/>
              </a:rPr>
              <a:t> realizację inwestycji w OZE, </a:t>
            </a:r>
            <a:r>
              <a:rPr lang="pl-PL" sz="1400" b="1" dirty="0">
                <a:solidFill>
                  <a:srgbClr val="C00000"/>
                </a:solidFill>
                <a:latin typeface="Calibri" panose="020F0502020204030204" pitchFamily="34" charset="0"/>
                <a:cs typeface="Calibri" panose="020F0502020204030204" pitchFamily="34" charset="0"/>
              </a:rPr>
              <a:t>do 2 lat</a:t>
            </a:r>
            <a:r>
              <a:rPr lang="pl-PL" sz="1400" dirty="0">
                <a:latin typeface="Calibri" panose="020F0502020204030204" pitchFamily="34" charset="0"/>
                <a:cs typeface="Calibri" panose="020F0502020204030204" pitchFamily="34" charset="0"/>
              </a:rPr>
              <a:t>,</a:t>
            </a:r>
          </a:p>
          <a:p>
            <a:pPr marL="534975" indent="-266693" algn="just">
              <a:lnSpc>
                <a:spcPct val="110000"/>
              </a:lnSpc>
              <a:spcAft>
                <a:spcPts val="300"/>
              </a:spcAft>
              <a:buFont typeface="+mj-lt"/>
              <a:buAutoNum type="arabicParenR"/>
            </a:pPr>
            <a:r>
              <a:rPr lang="pl-PL" sz="1400" dirty="0">
                <a:latin typeface="Calibri" panose="020F0502020204030204" pitchFamily="34" charset="0"/>
                <a:cs typeface="Calibri" panose="020F0502020204030204" pitchFamily="34" charset="0"/>
              </a:rPr>
              <a:t>zrównanie uprawnień podmiotów korzystających ze statusu linii bezpośredniej z posiadanymi przez Autoproducentów,</a:t>
            </a:r>
          </a:p>
          <a:p>
            <a:pPr marL="534975" indent="-266693" algn="just">
              <a:lnSpc>
                <a:spcPct val="110000"/>
              </a:lnSpc>
              <a:spcAft>
                <a:spcPts val="300"/>
              </a:spcAft>
              <a:buFont typeface="+mj-lt"/>
              <a:buAutoNum type="arabicParenR"/>
            </a:pPr>
            <a:r>
              <a:rPr lang="pl-PL" sz="1400" dirty="0">
                <a:latin typeface="Calibri" panose="020F0502020204030204" pitchFamily="34" charset="0"/>
                <a:cs typeface="Calibri" panose="020F0502020204030204" pitchFamily="34" charset="0"/>
              </a:rPr>
              <a:t>likwidacja obowiązku uwzględniania miejscowych planów zagospodarowania przestrzennego </a:t>
            </a:r>
            <a:r>
              <a:rPr lang="pl-PL" sz="1400" i="1" dirty="0">
                <a:latin typeface="Calibri" panose="020F0502020204030204" pitchFamily="34" charset="0"/>
                <a:cs typeface="Calibri" panose="020F0502020204030204" pitchFamily="34" charset="0"/>
              </a:rPr>
              <a:t>(warunków zabudowy i zagospodarowania terenu)</a:t>
            </a:r>
            <a:r>
              <a:rPr lang="pl-PL" sz="1400" dirty="0">
                <a:latin typeface="Calibri" panose="020F0502020204030204" pitchFamily="34" charset="0"/>
                <a:cs typeface="Calibri" panose="020F0502020204030204" pitchFamily="34" charset="0"/>
              </a:rPr>
              <a:t> do lokowania masztów służących do pomiarów wietrzności.</a:t>
            </a:r>
          </a:p>
        </p:txBody>
      </p:sp>
      <p:sp>
        <p:nvSpPr>
          <p:cNvPr id="2" name="Symbol zastępczy numeru slajdu 1">
            <a:extLst>
              <a:ext uri="{FF2B5EF4-FFF2-40B4-BE49-F238E27FC236}">
                <a16:creationId xmlns:a16="http://schemas.microsoft.com/office/drawing/2014/main" id="{E1C856FC-BA28-4B3A-BD23-D1D64DC73B01}"/>
              </a:ext>
            </a:extLst>
          </p:cNvPr>
          <p:cNvSpPr>
            <a:spLocks noGrp="1"/>
          </p:cNvSpPr>
          <p:nvPr>
            <p:ph type="sldNum" sz="quarter" idx="12"/>
          </p:nvPr>
        </p:nvSpPr>
        <p:spPr>
          <a:xfrm>
            <a:off x="7010400" y="6479021"/>
            <a:ext cx="2133600" cy="365125"/>
          </a:xfrm>
        </p:spPr>
        <p:txBody>
          <a:bodyPr/>
          <a:lstStyle/>
          <a:p>
            <a:fld id="{B1B0FD38-A6DF-4930-B8F4-4D74F29B167D}" type="slidenum">
              <a:rPr lang="pl-PL" smtClean="0">
                <a:solidFill>
                  <a:prstClr val="white"/>
                </a:solidFill>
              </a:rPr>
              <a:pPr/>
              <a:t>14</a:t>
            </a:fld>
            <a:endParaRPr lang="pl-PL" dirty="0">
              <a:solidFill>
                <a:prstClr val="white"/>
              </a:solidFill>
            </a:endParaRPr>
          </a:p>
        </p:txBody>
      </p:sp>
    </p:spTree>
    <p:extLst>
      <p:ext uri="{BB962C8B-B14F-4D97-AF65-F5344CB8AC3E}">
        <p14:creationId xmlns:p14="http://schemas.microsoft.com/office/powerpoint/2010/main" val="3130913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6000" r="-6000"/>
          </a:stretch>
        </a:blipFill>
        <a:effectLst/>
      </p:bgPr>
    </p:bg>
    <p:spTree>
      <p:nvGrpSpPr>
        <p:cNvPr id="1" name=""/>
        <p:cNvGrpSpPr/>
        <p:nvPr/>
      </p:nvGrpSpPr>
      <p:grpSpPr>
        <a:xfrm>
          <a:off x="0" y="0"/>
          <a:ext cx="0" cy="0"/>
          <a:chOff x="0" y="0"/>
          <a:chExt cx="0" cy="0"/>
        </a:xfrm>
      </p:grpSpPr>
      <p:pic>
        <p:nvPicPr>
          <p:cNvPr id="4" name="Obraz 3" descr="C:\Users\przem\AppData\Local\Microsoft\Windows\INetCache\Content.Word\foeei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99" y="116634"/>
            <a:ext cx="1607820" cy="534035"/>
          </a:xfrm>
          <a:prstGeom prst="rect">
            <a:avLst/>
          </a:prstGeom>
          <a:noFill/>
          <a:ln>
            <a:noFill/>
          </a:ln>
        </p:spPr>
      </p:pic>
      <p:sp>
        <p:nvSpPr>
          <p:cNvPr id="6" name="Symbol zastępczy zawartości 1">
            <a:extLst>
              <a:ext uri="{FF2B5EF4-FFF2-40B4-BE49-F238E27FC236}">
                <a16:creationId xmlns:a16="http://schemas.microsoft.com/office/drawing/2014/main" id="{34F7E99E-E13D-468B-B349-014AC009DDBF}"/>
              </a:ext>
            </a:extLst>
          </p:cNvPr>
          <p:cNvSpPr txBox="1">
            <a:spLocks/>
          </p:cNvSpPr>
          <p:nvPr/>
        </p:nvSpPr>
        <p:spPr>
          <a:xfrm>
            <a:off x="467544" y="2132859"/>
            <a:ext cx="8229600" cy="36004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pl-PL" sz="5400" dirty="0">
              <a:solidFill>
                <a:srgbClr val="002060"/>
              </a:solidFill>
            </a:endParaRPr>
          </a:p>
          <a:p>
            <a:pPr marL="0" indent="0" algn="ctr">
              <a:buNone/>
            </a:pPr>
            <a:r>
              <a:rPr lang="pl-PL" sz="4000" dirty="0">
                <a:solidFill>
                  <a:srgbClr val="006600"/>
                </a:solidFill>
                <a:latin typeface="Calibri" panose="020F0502020204030204" pitchFamily="34" charset="0"/>
                <a:cs typeface="Calibri" panose="020F0502020204030204" pitchFamily="34" charset="0"/>
              </a:rPr>
              <a:t>DZIĘKUJĘ ZA UWAGĘ</a:t>
            </a:r>
          </a:p>
          <a:p>
            <a:endParaRPr lang="pl-PL" dirty="0">
              <a:solidFill>
                <a:srgbClr val="006600"/>
              </a:solidFill>
            </a:endParaRPr>
          </a:p>
          <a:p>
            <a:endParaRPr lang="pl-PL" dirty="0">
              <a:solidFill>
                <a:srgbClr val="006600"/>
              </a:solidFill>
            </a:endParaRPr>
          </a:p>
          <a:p>
            <a:endParaRPr lang="pl-PL" dirty="0">
              <a:solidFill>
                <a:srgbClr val="006600"/>
              </a:solidFill>
            </a:endParaRPr>
          </a:p>
          <a:p>
            <a:endParaRPr lang="pl-PL" dirty="0">
              <a:solidFill>
                <a:srgbClr val="006600"/>
              </a:solidFill>
            </a:endParaRPr>
          </a:p>
          <a:p>
            <a:pPr marL="0" indent="0" algn="ctr">
              <a:buNone/>
            </a:pPr>
            <a:r>
              <a:rPr lang="pl-PL" sz="1600" dirty="0">
                <a:solidFill>
                  <a:srgbClr val="006600"/>
                </a:solidFill>
              </a:rPr>
              <a:t>Henryk </a:t>
            </a:r>
            <a:r>
              <a:rPr lang="pl-PL" sz="1600" dirty="0" err="1">
                <a:solidFill>
                  <a:srgbClr val="006600"/>
                </a:solidFill>
              </a:rPr>
              <a:t>Kaliś</a:t>
            </a:r>
            <a:endParaRPr lang="pl-PL" sz="1600" dirty="0">
              <a:solidFill>
                <a:srgbClr val="006600"/>
              </a:solidFill>
            </a:endParaRPr>
          </a:p>
          <a:p>
            <a:pPr marL="0" indent="0" algn="ctr">
              <a:buNone/>
            </a:pPr>
            <a:r>
              <a:rPr lang="pl-PL" sz="1600" dirty="0">
                <a:solidFill>
                  <a:srgbClr val="006600"/>
                </a:solidFill>
              </a:rPr>
              <a:t>Przewodniczący </a:t>
            </a:r>
            <a:r>
              <a:rPr lang="pl-PL" sz="1600" dirty="0" err="1">
                <a:solidFill>
                  <a:srgbClr val="006600"/>
                </a:solidFill>
              </a:rPr>
              <a:t>FOEEiG</a:t>
            </a:r>
            <a:endParaRPr lang="pl-PL" sz="1600" dirty="0">
              <a:solidFill>
                <a:srgbClr val="006600"/>
              </a:solidFill>
            </a:endParaRPr>
          </a:p>
        </p:txBody>
      </p:sp>
      <p:sp>
        <p:nvSpPr>
          <p:cNvPr id="2" name="Symbol zastępczy numeru slajdu 1">
            <a:extLst>
              <a:ext uri="{FF2B5EF4-FFF2-40B4-BE49-F238E27FC236}">
                <a16:creationId xmlns:a16="http://schemas.microsoft.com/office/drawing/2014/main" id="{32B277E9-0F33-4317-872E-9F4CDB777D4F}"/>
              </a:ext>
            </a:extLst>
          </p:cNvPr>
          <p:cNvSpPr>
            <a:spLocks noGrp="1"/>
          </p:cNvSpPr>
          <p:nvPr>
            <p:ph type="sldNum" sz="quarter" idx="12"/>
          </p:nvPr>
        </p:nvSpPr>
        <p:spPr/>
        <p:txBody>
          <a:bodyPr/>
          <a:lstStyle/>
          <a:p>
            <a:fld id="{B1B0FD38-A6DF-4930-B8F4-4D74F29B167D}" type="slidenum">
              <a:rPr lang="pl-PL" smtClean="0">
                <a:solidFill>
                  <a:prstClr val="white"/>
                </a:solidFill>
              </a:rPr>
              <a:pPr/>
              <a:t>15</a:t>
            </a:fld>
            <a:endParaRPr lang="pl-PL">
              <a:solidFill>
                <a:prstClr val="white"/>
              </a:solidFill>
            </a:endParaRPr>
          </a:p>
        </p:txBody>
      </p:sp>
    </p:spTree>
    <p:extLst>
      <p:ext uri="{BB962C8B-B14F-4D97-AF65-F5344CB8AC3E}">
        <p14:creationId xmlns:p14="http://schemas.microsoft.com/office/powerpoint/2010/main" val="4074124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6000" r="-6000"/>
          </a:stretch>
        </a:blipFill>
        <a:effectLst/>
      </p:bgPr>
    </p:bg>
    <p:spTree>
      <p:nvGrpSpPr>
        <p:cNvPr id="1" name=""/>
        <p:cNvGrpSpPr/>
        <p:nvPr/>
      </p:nvGrpSpPr>
      <p:grpSpPr>
        <a:xfrm>
          <a:off x="0" y="0"/>
          <a:ext cx="0" cy="0"/>
          <a:chOff x="0" y="0"/>
          <a:chExt cx="0" cy="0"/>
        </a:xfrm>
      </p:grpSpPr>
      <p:pic>
        <p:nvPicPr>
          <p:cNvPr id="4" name="Obraz 3" descr="C:\Users\przem\AppData\Local\Microsoft\Windows\INetCache\Content.Word\foeei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99" y="116634"/>
            <a:ext cx="1607820" cy="534035"/>
          </a:xfrm>
          <a:prstGeom prst="rect">
            <a:avLst/>
          </a:prstGeom>
          <a:noFill/>
          <a:ln>
            <a:noFill/>
          </a:ln>
        </p:spPr>
      </p:pic>
      <p:sp>
        <p:nvSpPr>
          <p:cNvPr id="5" name="Symbol zastępczy zawartości 1">
            <a:extLst>
              <a:ext uri="{FF2B5EF4-FFF2-40B4-BE49-F238E27FC236}">
                <a16:creationId xmlns:a16="http://schemas.microsoft.com/office/drawing/2014/main" id="{CAAC3ACD-0B68-4669-8201-6BAE8BED3289}"/>
              </a:ext>
            </a:extLst>
          </p:cNvPr>
          <p:cNvSpPr>
            <a:spLocks noGrp="1"/>
          </p:cNvSpPr>
          <p:nvPr>
            <p:ph idx="1"/>
          </p:nvPr>
        </p:nvSpPr>
        <p:spPr>
          <a:xfrm>
            <a:off x="1115619" y="3789040"/>
            <a:ext cx="7078509" cy="1656184"/>
          </a:xfrm>
        </p:spPr>
        <p:txBody>
          <a:bodyPr anchor="ctr" anchorCtr="0">
            <a:noAutofit/>
          </a:bodyPr>
          <a:lstStyle/>
          <a:p>
            <a:pPr marL="0" indent="0">
              <a:spcAft>
                <a:spcPts val="600"/>
              </a:spcAft>
              <a:buNone/>
            </a:pPr>
            <a:r>
              <a:rPr lang="pl-PL" sz="2800" b="1" dirty="0">
                <a:solidFill>
                  <a:srgbClr val="006600"/>
                </a:solidFill>
                <a:latin typeface="Calibri" panose="020F0502020204030204" pitchFamily="34" charset="0"/>
                <a:cs typeface="Calibri" panose="020F0502020204030204" pitchFamily="34" charset="0"/>
              </a:rPr>
              <a:t>PROBLEMY I WYZWANIA </a:t>
            </a:r>
          </a:p>
        </p:txBody>
      </p:sp>
    </p:spTree>
    <p:extLst>
      <p:ext uri="{BB962C8B-B14F-4D97-AF65-F5344CB8AC3E}">
        <p14:creationId xmlns:p14="http://schemas.microsoft.com/office/powerpoint/2010/main" val="3367012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0" y="6237312"/>
            <a:ext cx="9144000" cy="620688"/>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descr="C:\Users\przem\AppData\Local\Microsoft\Windows\INetCache\Content.Word\foeei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02" y="116635"/>
            <a:ext cx="799809" cy="259433"/>
          </a:xfrm>
          <a:prstGeom prst="rect">
            <a:avLst/>
          </a:prstGeom>
          <a:noFill/>
          <a:ln>
            <a:noFill/>
          </a:ln>
        </p:spPr>
      </p:pic>
      <p:sp>
        <p:nvSpPr>
          <p:cNvPr id="14" name="Tytuł 2">
            <a:extLst>
              <a:ext uri="{FF2B5EF4-FFF2-40B4-BE49-F238E27FC236}">
                <a16:creationId xmlns:a16="http://schemas.microsoft.com/office/drawing/2014/main" id="{D729FB77-5E09-47A9-A05A-4241CB9C4940}"/>
              </a:ext>
            </a:extLst>
          </p:cNvPr>
          <p:cNvSpPr>
            <a:spLocks noGrp="1"/>
          </p:cNvSpPr>
          <p:nvPr>
            <p:ph type="title"/>
          </p:nvPr>
        </p:nvSpPr>
        <p:spPr>
          <a:xfrm>
            <a:off x="0" y="6257988"/>
            <a:ext cx="9144000" cy="540000"/>
          </a:xfrm>
          <a:noFill/>
        </p:spPr>
        <p:txBody>
          <a:bodyPr>
            <a:noAutofit/>
          </a:bodyPr>
          <a:lstStyle/>
          <a:p>
            <a:r>
              <a:rPr lang="pl-PL" sz="1600" i="1" dirty="0">
                <a:latin typeface="Calibri" panose="020F0502020204030204" pitchFamily="34" charset="0"/>
                <a:cs typeface="Calibri" panose="020F0502020204030204" pitchFamily="34" charset="0"/>
              </a:rPr>
              <a:t>PROBLEMY I WYZWANIA – </a:t>
            </a:r>
            <a:r>
              <a:rPr lang="pl-PL" sz="1600" i="1" dirty="0">
                <a:solidFill>
                  <a:srgbClr val="FFFF00"/>
                </a:solidFill>
                <a:latin typeface="Calibri" panose="020F0502020204030204" pitchFamily="34" charset="0"/>
                <a:cs typeface="Calibri" panose="020F0502020204030204" pitchFamily="34" charset="0"/>
              </a:rPr>
              <a:t>ZAGROŻENIE DLA PERSPEKTYW FUNKCJONOWANIA.</a:t>
            </a:r>
            <a:endParaRPr lang="pl-PL" sz="1600" i="1" dirty="0">
              <a:latin typeface="Calibri" panose="020F0502020204030204" pitchFamily="34" charset="0"/>
              <a:cs typeface="Calibri" panose="020F0502020204030204" pitchFamily="34" charset="0"/>
            </a:endParaRPr>
          </a:p>
        </p:txBody>
      </p:sp>
      <p:sp>
        <p:nvSpPr>
          <p:cNvPr id="7" name="pole tekstowe 6">
            <a:extLst>
              <a:ext uri="{FF2B5EF4-FFF2-40B4-BE49-F238E27FC236}">
                <a16:creationId xmlns:a16="http://schemas.microsoft.com/office/drawing/2014/main" id="{7FB9D7E2-C8A5-45EE-B564-2F0A3F27918E}"/>
              </a:ext>
            </a:extLst>
          </p:cNvPr>
          <p:cNvSpPr txBox="1"/>
          <p:nvPr/>
        </p:nvSpPr>
        <p:spPr>
          <a:xfrm>
            <a:off x="251610" y="528014"/>
            <a:ext cx="8656403" cy="5595827"/>
          </a:xfrm>
          <a:prstGeom prst="rect">
            <a:avLst/>
          </a:prstGeom>
          <a:noFill/>
        </p:spPr>
        <p:txBody>
          <a:bodyPr wrap="square">
            <a:spAutoFit/>
          </a:bodyPr>
          <a:lstStyle/>
          <a:p>
            <a:pPr marL="285744" indent="-285744" algn="just">
              <a:lnSpc>
                <a:spcPct val="110000"/>
              </a:lnSpc>
              <a:spcAft>
                <a:spcPts val="300"/>
              </a:spcAft>
              <a:buFont typeface="Wingdings" panose="05000000000000000000" pitchFamily="2" charset="2"/>
              <a:buChar char="q"/>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PROBLEMY POLSKIEGO PRZEMYSŁU</a:t>
            </a:r>
          </a:p>
          <a:p>
            <a:pPr marL="534975" indent="-174621" algn="just">
              <a:lnSpc>
                <a:spcPct val="110000"/>
              </a:lnSpc>
              <a:spcAft>
                <a:spcPts val="300"/>
              </a:spcAft>
              <a:buSzPct val="90000"/>
              <a:buFont typeface="+mj-lt"/>
              <a:buAutoNum type="arabicParen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wysokie ceny uprawnień do emisji CO</a:t>
            </a:r>
            <a:r>
              <a:rPr lang="pl-PL" sz="1400" baseline="-25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2</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pl-PL"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(EUA),</a:t>
            </a:r>
          </a:p>
          <a:p>
            <a:pPr marL="534975" indent="-174621" algn="just">
              <a:lnSpc>
                <a:spcPct val="110000"/>
              </a:lnSpc>
              <a:spcAft>
                <a:spcPts val="300"/>
              </a:spcAft>
              <a:buSzPct val="90000"/>
              <a:buFont typeface="+mj-lt"/>
              <a:buAutoNum type="arabicParen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wzrost kosztów produkcji spowodowany wzrostem cen gazu, energii elektrycznej i cieplnej,</a:t>
            </a:r>
          </a:p>
          <a:p>
            <a:pPr marL="534975" indent="-174621" algn="just">
              <a:lnSpc>
                <a:spcPct val="110000"/>
              </a:lnSpc>
              <a:spcAft>
                <a:spcPts val="300"/>
              </a:spcAft>
              <a:buSzPct val="90000"/>
              <a:buFont typeface="+mj-lt"/>
              <a:buAutoNum type="arabicParen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import wyrobów i usług, nie spełniających europejskich standardów technicznych i jakościowych, i nie obciążonych kosztami europejskiej polityki z krajów trzecich </a:t>
            </a:r>
            <a:r>
              <a:rPr lang="pl-PL"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(polskie firmy tracą konkurencyjność z powodu braku możliwości egzekwowania takich samych wymagań od firm spoza Polski/UE)</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534975" indent="-174621" algn="just">
              <a:lnSpc>
                <a:spcPct val="110000"/>
              </a:lnSpc>
              <a:spcAft>
                <a:spcPts val="600"/>
              </a:spcAft>
              <a:buSzPct val="90000"/>
              <a:buFont typeface="+mj-lt"/>
              <a:buAutoNum type="arabicParen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duże wahania cen na rynkach międzynarodowych.</a:t>
            </a:r>
          </a:p>
          <a:p>
            <a:pPr marL="285744" indent="-285744" algn="just">
              <a:lnSpc>
                <a:spcPct val="110000"/>
              </a:lnSpc>
              <a:spcAft>
                <a:spcPts val="300"/>
              </a:spcAft>
              <a:buFont typeface="Wingdings" panose="05000000000000000000" pitchFamily="2" charset="2"/>
              <a:buChar char="q"/>
            </a:pPr>
            <a:r>
              <a:rPr lang="pl-PL" sz="1400" b="1" dirty="0">
                <a:solidFill>
                  <a:prstClr val="black"/>
                </a:solidFill>
                <a:latin typeface="Calibri" panose="020F0502020204030204" pitchFamily="34" charset="0"/>
                <a:cs typeface="Calibri" panose="020F0502020204030204" pitchFamily="34" charset="0"/>
              </a:rPr>
              <a:t>ZAGROŻENIA DLA PERSPEKTYW FUNKCJONOWANIA ENERGOCHŁONNYCH BRANŻ POLSKIEGO PRZEMYSŁU</a:t>
            </a:r>
          </a:p>
          <a:p>
            <a:pPr marL="534975" indent="-174621" algn="just">
              <a:lnSpc>
                <a:spcPct val="110000"/>
              </a:lnSpc>
              <a:spcAft>
                <a:spcPts val="300"/>
              </a:spcAft>
              <a:buFont typeface="Wingdings" panose="05000000000000000000" pitchFamily="2" charset="2"/>
              <a:buChar char="§"/>
            </a:pPr>
            <a:r>
              <a:rPr lang="pl-PL" sz="1400" dirty="0">
                <a:solidFill>
                  <a:srgbClr val="C00000"/>
                </a:solidFill>
                <a:latin typeface="Calibri" panose="020F0502020204030204" pitchFamily="34" charset="0"/>
                <a:cs typeface="Calibri" panose="020F0502020204030204" pitchFamily="34" charset="0"/>
              </a:rPr>
              <a:t>niedoszacowane roczne </a:t>
            </a:r>
            <a:r>
              <a:rPr lang="pl-PL" sz="1400" b="1" dirty="0">
                <a:solidFill>
                  <a:srgbClr val="C00000"/>
                </a:solidFill>
                <a:latin typeface="Calibri" panose="020F0502020204030204" pitchFamily="34" charset="0"/>
                <a:cs typeface="Calibri" panose="020F0502020204030204" pitchFamily="34" charset="0"/>
              </a:rPr>
              <a:t>budżety Funduszu Rekompensat </a:t>
            </a:r>
            <a:r>
              <a:rPr lang="pl-PL" sz="1400" i="1" dirty="0">
                <a:latin typeface="Calibri" panose="020F0502020204030204" pitchFamily="34" charset="0"/>
                <a:cs typeface="Calibri" panose="020F0502020204030204" pitchFamily="34" charset="0"/>
              </a:rPr>
              <a:t>(FR) </a:t>
            </a:r>
            <a:r>
              <a:rPr lang="pl-PL" sz="1400" dirty="0">
                <a:solidFill>
                  <a:prstClr val="black"/>
                </a:solidFill>
                <a:latin typeface="Calibri" panose="020F0502020204030204" pitchFamily="34" charset="0"/>
                <a:cs typeface="Calibri" panose="020F0502020204030204" pitchFamily="34" charset="0"/>
              </a:rPr>
              <a:t>określone w „</a:t>
            </a:r>
            <a:r>
              <a:rPr lang="pl-PL" sz="1400" i="1" dirty="0">
                <a:solidFill>
                  <a:prstClr val="black"/>
                </a:solidFill>
                <a:latin typeface="Calibri" panose="020F0502020204030204" pitchFamily="34" charset="0"/>
                <a:cs typeface="Calibri" panose="020F0502020204030204" pitchFamily="34" charset="0"/>
              </a:rPr>
              <a:t>Ustawie o systemie rekompensat dla sektorów i podsektorów energochłonnych</a:t>
            </a:r>
            <a:r>
              <a:rPr lang="pl-PL" sz="1400" dirty="0">
                <a:solidFill>
                  <a:prstClr val="black"/>
                </a:solidFill>
                <a:latin typeface="Calibri" panose="020F0502020204030204" pitchFamily="34" charset="0"/>
                <a:cs typeface="Calibri" panose="020F0502020204030204" pitchFamily="34" charset="0"/>
              </a:rPr>
              <a:t>”, w konsekwencji w kolejnych latach wysokość przyznawanych zakładom przemysłowym rekompensat kosztów pośrednich emisji </a:t>
            </a:r>
            <a:r>
              <a:rPr lang="pl-PL" sz="1400" b="1" dirty="0">
                <a:solidFill>
                  <a:prstClr val="black"/>
                </a:solidFill>
                <a:latin typeface="Calibri" panose="020F0502020204030204" pitchFamily="34" charset="0"/>
                <a:cs typeface="Calibri" panose="020F0502020204030204" pitchFamily="34" charset="0"/>
              </a:rPr>
              <a:t>będzie niewystarczająca</a:t>
            </a:r>
            <a:r>
              <a:rPr lang="pl-PL" sz="1400" dirty="0">
                <a:solidFill>
                  <a:prstClr val="black"/>
                </a:solidFill>
                <a:latin typeface="Calibri" panose="020F0502020204030204" pitchFamily="34" charset="0"/>
                <a:cs typeface="Calibri" panose="020F0502020204030204" pitchFamily="34" charset="0"/>
              </a:rPr>
              <a:t>,</a:t>
            </a:r>
          </a:p>
          <a:p>
            <a:pPr marL="534975" indent="-174621" algn="just">
              <a:lnSpc>
                <a:spcPct val="110000"/>
              </a:lnSpc>
              <a:spcAft>
                <a:spcPts val="300"/>
              </a:spcAft>
              <a:buFont typeface="Wingdings" panose="05000000000000000000" pitchFamily="2" charset="2"/>
              <a:buChar char="§"/>
            </a:pPr>
            <a:r>
              <a:rPr lang="pl-PL" sz="1400" b="1" dirty="0">
                <a:solidFill>
                  <a:srgbClr val="C00000"/>
                </a:solidFill>
                <a:latin typeface="Calibri" panose="020F0502020204030204" pitchFamily="34" charset="0"/>
                <a:cs typeface="Calibri" panose="020F0502020204030204" pitchFamily="34" charset="0"/>
              </a:rPr>
              <a:t>powstrzymanie rozwoju Przemysłowej Energetyki Odnawialnej </a:t>
            </a:r>
            <a:r>
              <a:rPr lang="pl-PL" sz="1400" dirty="0">
                <a:solidFill>
                  <a:prstClr val="black"/>
                </a:solidFill>
                <a:latin typeface="Calibri" panose="020F0502020204030204" pitchFamily="34" charset="0"/>
                <a:cs typeface="Calibri" panose="020F0502020204030204" pitchFamily="34" charset="0"/>
              </a:rPr>
              <a:t>między innymi poprzez objęcie ograniczeniami w lokowaniu źródeł OZE terenów przemysłowych,</a:t>
            </a:r>
          </a:p>
          <a:p>
            <a:pPr marL="534975" indent="-174621" algn="just">
              <a:lnSpc>
                <a:spcPct val="110000"/>
              </a:lnSpc>
              <a:spcAft>
                <a:spcPts val="300"/>
              </a:spcAft>
              <a:buFont typeface="Wingdings" panose="05000000000000000000" pitchFamily="2" charset="2"/>
              <a:buChar char="§"/>
            </a:pPr>
            <a:r>
              <a:rPr lang="pl-PL" sz="1400" b="1" dirty="0">
                <a:solidFill>
                  <a:srgbClr val="C00000"/>
                </a:solidFill>
                <a:latin typeface="Calibri" panose="020F0502020204030204" pitchFamily="34" charset="0"/>
                <a:cs typeface="Calibri" panose="020F0502020204030204" pitchFamily="34" charset="0"/>
              </a:rPr>
              <a:t>regulacyjne zablokowanie niskoemisyjnej transformacji energetyki przemysłowej</a:t>
            </a:r>
            <a:r>
              <a:rPr lang="pl-PL" sz="1400" dirty="0">
                <a:latin typeface="Calibri" panose="020F0502020204030204" pitchFamily="34" charset="0"/>
                <a:cs typeface="Calibri" panose="020F0502020204030204" pitchFamily="34" charset="0"/>
              </a:rPr>
              <a:t>,</a:t>
            </a:r>
            <a:endParaRPr lang="pl-PL" sz="1400" b="1" dirty="0">
              <a:solidFill>
                <a:srgbClr val="C00000"/>
              </a:solidFill>
              <a:latin typeface="Calibri" panose="020F0502020204030204" pitchFamily="34" charset="0"/>
              <a:cs typeface="Calibri" panose="020F0502020204030204" pitchFamily="34" charset="0"/>
            </a:endParaRPr>
          </a:p>
          <a:p>
            <a:pPr marL="534975" indent="-174621" algn="just">
              <a:lnSpc>
                <a:spcPct val="110000"/>
              </a:lnSpc>
              <a:spcAft>
                <a:spcPts val="300"/>
              </a:spcAft>
              <a:buFont typeface="Wingdings" panose="05000000000000000000" pitchFamily="2" charset="2"/>
              <a:buChar char="§"/>
            </a:pPr>
            <a:r>
              <a:rPr lang="pl-PL" sz="1400" b="1" dirty="0">
                <a:solidFill>
                  <a:srgbClr val="C00000"/>
                </a:solidFill>
                <a:latin typeface="Calibri" panose="020F0502020204030204" pitchFamily="34" charset="0"/>
                <a:cs typeface="Calibri" panose="020F0502020204030204" pitchFamily="34" charset="0"/>
              </a:rPr>
              <a:t>osłabienie sektora energetycznego</a:t>
            </a:r>
            <a:r>
              <a:rPr lang="pl-PL" sz="1400" dirty="0">
                <a:solidFill>
                  <a:prstClr val="black"/>
                </a:solidFill>
                <a:latin typeface="Calibri" panose="020F0502020204030204" pitchFamily="34" charset="0"/>
                <a:cs typeface="Calibri" panose="020F0502020204030204" pitchFamily="34" charset="0"/>
              </a:rPr>
              <a:t> finansowaniem infrastruktury wydobywczej,</a:t>
            </a:r>
          </a:p>
          <a:p>
            <a:pPr marL="534975" indent="-174621" algn="just">
              <a:lnSpc>
                <a:spcPct val="110000"/>
              </a:lnSpc>
              <a:spcAft>
                <a:spcPts val="300"/>
              </a:spcAft>
              <a:buFont typeface="Wingdings" panose="05000000000000000000" pitchFamily="2" charset="2"/>
              <a:buChar char="§"/>
            </a:pPr>
            <a:r>
              <a:rPr lang="pl-PL" sz="1400" b="1" dirty="0">
                <a:solidFill>
                  <a:srgbClr val="C00000"/>
                </a:solidFill>
                <a:latin typeface="Calibri" panose="020F0502020204030204" pitchFamily="34" charset="0"/>
                <a:cs typeface="Calibri" panose="020F0502020204030204" pitchFamily="34" charset="0"/>
              </a:rPr>
              <a:t>system wsparcia rozwoju energetyki odnawialnej</a:t>
            </a:r>
            <a:r>
              <a:rPr lang="pl-PL" sz="1400" dirty="0">
                <a:solidFill>
                  <a:prstClr val="black"/>
                </a:solidFill>
                <a:latin typeface="Calibri" panose="020F0502020204030204" pitchFamily="34" charset="0"/>
                <a:cs typeface="Calibri" panose="020F0502020204030204" pitchFamily="34" charset="0"/>
              </a:rPr>
              <a:t>, który w obecnym kształcie nie gwarantuje rozwoju najtańszych z dostępnych technologii produkcji energii elektrycznej w OZE </a:t>
            </a:r>
            <a:r>
              <a:rPr lang="pl-PL" sz="1400" i="1" dirty="0">
                <a:solidFill>
                  <a:prstClr val="black"/>
                </a:solidFill>
                <a:latin typeface="Calibri" panose="020F0502020204030204" pitchFamily="34" charset="0"/>
                <a:cs typeface="Calibri" panose="020F0502020204030204" pitchFamily="34" charset="0"/>
              </a:rPr>
              <a:t>(lądowe fermy wiatrowe),</a:t>
            </a:r>
          </a:p>
          <a:p>
            <a:pPr marL="534975" indent="-174621" algn="just">
              <a:lnSpc>
                <a:spcPct val="110000"/>
              </a:lnSpc>
              <a:spcAft>
                <a:spcPts val="300"/>
              </a:spcAft>
              <a:buFont typeface="Wingdings" panose="05000000000000000000" pitchFamily="2" charset="2"/>
              <a:buChar char="§"/>
            </a:pPr>
            <a:r>
              <a:rPr lang="pl-PL" sz="1400" b="1" dirty="0">
                <a:solidFill>
                  <a:srgbClr val="C00000"/>
                </a:solidFill>
                <a:latin typeface="Calibri" panose="020F0502020204030204" pitchFamily="34" charset="0"/>
                <a:cs typeface="Calibri" panose="020F0502020204030204" pitchFamily="34" charset="0"/>
              </a:rPr>
              <a:t>brak alternatywnych </a:t>
            </a:r>
            <a:r>
              <a:rPr lang="pl-PL" sz="1400" dirty="0">
                <a:solidFill>
                  <a:prstClr val="black"/>
                </a:solidFill>
                <a:latin typeface="Calibri" panose="020F0502020204030204" pitchFamily="34" charset="0"/>
                <a:cs typeface="Calibri" panose="020F0502020204030204" pitchFamily="34" charset="0"/>
              </a:rPr>
              <a:t>do węglowych, </a:t>
            </a:r>
            <a:r>
              <a:rPr lang="pl-PL" sz="1400" b="1" dirty="0">
                <a:solidFill>
                  <a:srgbClr val="C00000"/>
                </a:solidFill>
                <a:latin typeface="Calibri" panose="020F0502020204030204" pitchFamily="34" charset="0"/>
                <a:cs typeface="Calibri" panose="020F0502020204030204" pitchFamily="34" charset="0"/>
              </a:rPr>
              <a:t>technologii systemowej</a:t>
            </a:r>
            <a:r>
              <a:rPr lang="pl-PL" sz="1400" dirty="0">
                <a:solidFill>
                  <a:prstClr val="black"/>
                </a:solidFill>
                <a:latin typeface="Calibri" panose="020F0502020204030204" pitchFamily="34" charset="0"/>
                <a:cs typeface="Calibri" panose="020F0502020204030204" pitchFamily="34" charset="0"/>
              </a:rPr>
              <a:t> produkcji energii elektrycznej po kosztach umożliwiających polskiemu przemysłowi konkurowanie na rynku europejskim i rynkach światowych,</a:t>
            </a:r>
          </a:p>
          <a:p>
            <a:pPr marL="534975" indent="-174621" algn="just">
              <a:lnSpc>
                <a:spcPct val="110000"/>
              </a:lnSpc>
              <a:spcAft>
                <a:spcPts val="300"/>
              </a:spcAft>
              <a:buFont typeface="Wingdings" panose="05000000000000000000" pitchFamily="2" charset="2"/>
              <a:buChar char="§"/>
            </a:pPr>
            <a:r>
              <a:rPr lang="pl-PL" sz="1400" dirty="0">
                <a:solidFill>
                  <a:prstClr val="black"/>
                </a:solidFill>
                <a:latin typeface="Calibri" panose="020F0502020204030204" pitchFamily="34" charset="0"/>
                <a:cs typeface="Calibri" panose="020F0502020204030204" pitchFamily="34" charset="0"/>
              </a:rPr>
              <a:t>prognozowane już na koniec 2022 r</a:t>
            </a:r>
            <a:r>
              <a:rPr lang="pl-PL" sz="1400" b="1" dirty="0">
                <a:solidFill>
                  <a:srgbClr val="C00000"/>
                </a:solidFill>
                <a:latin typeface="Calibri" panose="020F0502020204030204" pitchFamily="34" charset="0"/>
                <a:cs typeface="Calibri" panose="020F0502020204030204" pitchFamily="34" charset="0"/>
              </a:rPr>
              <a:t>. niedobory rezerw mocy w KSE</a:t>
            </a:r>
            <a:r>
              <a:rPr lang="pl-PL" sz="1400" dirty="0">
                <a:solidFill>
                  <a:prstClr val="black"/>
                </a:solidFill>
                <a:latin typeface="Calibri" panose="020F0502020204030204" pitchFamily="34" charset="0"/>
                <a:cs typeface="Calibri" panose="020F0502020204030204" pitchFamily="34" charset="0"/>
              </a:rPr>
              <a:t>,</a:t>
            </a:r>
            <a:r>
              <a:rPr lang="pl-PL" sz="1400" dirty="0">
                <a:latin typeface="Calibri" panose="020F0502020204030204" pitchFamily="34" charset="0"/>
                <a:cs typeface="Calibri" panose="020F0502020204030204" pitchFamily="34" charset="0"/>
              </a:rPr>
              <a:t> </a:t>
            </a:r>
          </a:p>
          <a:p>
            <a:pPr marL="534975" indent="-174621" algn="just">
              <a:lnSpc>
                <a:spcPct val="110000"/>
              </a:lnSpc>
              <a:spcAft>
                <a:spcPts val="300"/>
              </a:spcAft>
              <a:buFont typeface="Wingdings" panose="05000000000000000000" pitchFamily="2" charset="2"/>
              <a:buChar char="§"/>
            </a:pPr>
            <a:r>
              <a:rPr lang="pl-PL" sz="1400" dirty="0">
                <a:latin typeface="Calibri" panose="020F0502020204030204" pitchFamily="34" charset="0"/>
                <a:cs typeface="Calibri" panose="020F0502020204030204" pitchFamily="34" charset="0"/>
              </a:rPr>
              <a:t>szereg nowych regulacji UE, które spowodują kolejne wzrosty kosztów energii.</a:t>
            </a:r>
            <a:endParaRPr lang="pl-PL" sz="1400" i="1" dirty="0">
              <a:solidFill>
                <a:prstClr val="black"/>
              </a:solidFill>
              <a:latin typeface="Calibri" panose="020F0502020204030204" pitchFamily="34" charset="0"/>
              <a:cs typeface="Calibri" panose="020F0502020204030204" pitchFamily="34" charset="0"/>
            </a:endParaRPr>
          </a:p>
        </p:txBody>
      </p:sp>
      <p:sp>
        <p:nvSpPr>
          <p:cNvPr id="2" name="Symbol zastępczy numeru slajdu 1">
            <a:extLst>
              <a:ext uri="{FF2B5EF4-FFF2-40B4-BE49-F238E27FC236}">
                <a16:creationId xmlns:a16="http://schemas.microsoft.com/office/drawing/2014/main" id="{7A1B96DC-B998-4CB0-B7C3-2C377E6BBF3D}"/>
              </a:ext>
            </a:extLst>
          </p:cNvPr>
          <p:cNvSpPr>
            <a:spLocks noGrp="1"/>
          </p:cNvSpPr>
          <p:nvPr>
            <p:ph type="sldNum" sz="quarter" idx="12"/>
          </p:nvPr>
        </p:nvSpPr>
        <p:spPr>
          <a:xfrm>
            <a:off x="6993733" y="6462872"/>
            <a:ext cx="2133600" cy="365125"/>
          </a:xfrm>
        </p:spPr>
        <p:txBody>
          <a:bodyPr/>
          <a:lstStyle/>
          <a:p>
            <a:fld id="{B1B0FD38-A6DF-4930-B8F4-4D74F29B167D}" type="slidenum">
              <a:rPr lang="pl-PL" smtClean="0">
                <a:solidFill>
                  <a:prstClr val="white"/>
                </a:solidFill>
              </a:rPr>
              <a:pPr/>
              <a:t>3</a:t>
            </a:fld>
            <a:endParaRPr lang="pl-PL" dirty="0">
              <a:solidFill>
                <a:prstClr val="white"/>
              </a:solidFill>
            </a:endParaRPr>
          </a:p>
        </p:txBody>
      </p:sp>
    </p:spTree>
    <p:extLst>
      <p:ext uri="{BB962C8B-B14F-4D97-AF65-F5344CB8AC3E}">
        <p14:creationId xmlns:p14="http://schemas.microsoft.com/office/powerpoint/2010/main" val="3211928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6000" r="-6000"/>
          </a:stretch>
        </a:blipFill>
        <a:effectLst/>
      </p:bgPr>
    </p:bg>
    <p:spTree>
      <p:nvGrpSpPr>
        <p:cNvPr id="1" name=""/>
        <p:cNvGrpSpPr/>
        <p:nvPr/>
      </p:nvGrpSpPr>
      <p:grpSpPr>
        <a:xfrm>
          <a:off x="0" y="0"/>
          <a:ext cx="0" cy="0"/>
          <a:chOff x="0" y="0"/>
          <a:chExt cx="0" cy="0"/>
        </a:xfrm>
      </p:grpSpPr>
      <p:pic>
        <p:nvPicPr>
          <p:cNvPr id="4" name="Obraz 3" descr="C:\Users\przem\AppData\Local\Microsoft\Windows\INetCache\Content.Word\foeei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99" y="116634"/>
            <a:ext cx="1607820" cy="534035"/>
          </a:xfrm>
          <a:prstGeom prst="rect">
            <a:avLst/>
          </a:prstGeom>
          <a:noFill/>
          <a:ln>
            <a:noFill/>
          </a:ln>
        </p:spPr>
      </p:pic>
      <p:sp>
        <p:nvSpPr>
          <p:cNvPr id="5" name="Symbol zastępczy zawartości 1">
            <a:extLst>
              <a:ext uri="{FF2B5EF4-FFF2-40B4-BE49-F238E27FC236}">
                <a16:creationId xmlns:a16="http://schemas.microsoft.com/office/drawing/2014/main" id="{CAAC3ACD-0B68-4669-8201-6BAE8BED3289}"/>
              </a:ext>
            </a:extLst>
          </p:cNvPr>
          <p:cNvSpPr>
            <a:spLocks noGrp="1"/>
          </p:cNvSpPr>
          <p:nvPr>
            <p:ph idx="1"/>
          </p:nvPr>
        </p:nvSpPr>
        <p:spPr>
          <a:xfrm>
            <a:off x="1115619" y="3789040"/>
            <a:ext cx="7078509" cy="1656184"/>
          </a:xfrm>
        </p:spPr>
        <p:txBody>
          <a:bodyPr anchor="ctr" anchorCtr="0">
            <a:noAutofit/>
          </a:bodyPr>
          <a:lstStyle/>
          <a:p>
            <a:pPr marL="0" indent="0">
              <a:spcAft>
                <a:spcPts val="600"/>
              </a:spcAft>
              <a:buNone/>
            </a:pPr>
            <a:r>
              <a:rPr lang="pl-PL" sz="2800" b="1" dirty="0">
                <a:solidFill>
                  <a:srgbClr val="006600"/>
                </a:solidFill>
                <a:latin typeface="Calibri" panose="020F0502020204030204" pitchFamily="34" charset="0"/>
                <a:cs typeface="Calibri" panose="020F0502020204030204" pitchFamily="34" charset="0"/>
              </a:rPr>
              <a:t>PRZYJĘTE ROZWIĄZANIA</a:t>
            </a:r>
          </a:p>
          <a:p>
            <a:pPr>
              <a:spcAft>
                <a:spcPts val="600"/>
              </a:spcAft>
              <a:buFont typeface="Symbol" panose="05050102010706020507" pitchFamily="18" charset="2"/>
              <a:buChar char="-"/>
            </a:pPr>
            <a:r>
              <a:rPr lang="pl-PL" sz="1800" dirty="0">
                <a:solidFill>
                  <a:srgbClr val="006600"/>
                </a:solidFill>
                <a:latin typeface="Calibri" panose="020F0502020204030204" pitchFamily="34" charset="0"/>
                <a:cs typeface="Calibri" panose="020F0502020204030204" pitchFamily="34" charset="0"/>
              </a:rPr>
              <a:t>niskoemisyjna transformacja energetyczna w przemyśle </a:t>
            </a:r>
          </a:p>
        </p:txBody>
      </p:sp>
      <p:sp>
        <p:nvSpPr>
          <p:cNvPr id="2" name="Symbol zastępczy numeru slajdu 1">
            <a:extLst>
              <a:ext uri="{FF2B5EF4-FFF2-40B4-BE49-F238E27FC236}">
                <a16:creationId xmlns:a16="http://schemas.microsoft.com/office/drawing/2014/main" id="{63A880ED-73A3-44BE-904B-3C965A21AA13}"/>
              </a:ext>
            </a:extLst>
          </p:cNvPr>
          <p:cNvSpPr>
            <a:spLocks noGrp="1"/>
          </p:cNvSpPr>
          <p:nvPr>
            <p:ph type="sldNum" sz="quarter" idx="12"/>
          </p:nvPr>
        </p:nvSpPr>
        <p:spPr/>
        <p:txBody>
          <a:bodyPr/>
          <a:lstStyle/>
          <a:p>
            <a:fld id="{B1B0FD38-A6DF-4930-B8F4-4D74F29B167D}" type="slidenum">
              <a:rPr lang="pl-PL" smtClean="0">
                <a:solidFill>
                  <a:prstClr val="white"/>
                </a:solidFill>
              </a:rPr>
              <a:pPr/>
              <a:t>4</a:t>
            </a:fld>
            <a:endParaRPr lang="pl-PL">
              <a:solidFill>
                <a:prstClr val="white"/>
              </a:solidFill>
            </a:endParaRPr>
          </a:p>
        </p:txBody>
      </p:sp>
    </p:spTree>
    <p:extLst>
      <p:ext uri="{BB962C8B-B14F-4D97-AF65-F5344CB8AC3E}">
        <p14:creationId xmlns:p14="http://schemas.microsoft.com/office/powerpoint/2010/main" val="3626415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0" y="6237312"/>
            <a:ext cx="9144000" cy="620688"/>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descr="C:\Users\przem\AppData\Local\Microsoft\Windows\INetCache\Content.Word\foeei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02" y="116635"/>
            <a:ext cx="799809" cy="259433"/>
          </a:xfrm>
          <a:prstGeom prst="rect">
            <a:avLst/>
          </a:prstGeom>
          <a:noFill/>
          <a:ln>
            <a:noFill/>
          </a:ln>
        </p:spPr>
      </p:pic>
      <p:sp>
        <p:nvSpPr>
          <p:cNvPr id="14" name="Tytuł 2">
            <a:extLst>
              <a:ext uri="{FF2B5EF4-FFF2-40B4-BE49-F238E27FC236}">
                <a16:creationId xmlns:a16="http://schemas.microsoft.com/office/drawing/2014/main" id="{D729FB77-5E09-47A9-A05A-4241CB9C4940}"/>
              </a:ext>
            </a:extLst>
          </p:cNvPr>
          <p:cNvSpPr>
            <a:spLocks noGrp="1"/>
          </p:cNvSpPr>
          <p:nvPr>
            <p:ph type="title"/>
          </p:nvPr>
        </p:nvSpPr>
        <p:spPr>
          <a:xfrm>
            <a:off x="0" y="6257988"/>
            <a:ext cx="9144000" cy="540000"/>
          </a:xfrm>
          <a:noFill/>
        </p:spPr>
        <p:txBody>
          <a:bodyPr>
            <a:noAutofit/>
          </a:bodyPr>
          <a:lstStyle/>
          <a:p>
            <a:r>
              <a:rPr lang="pl-PL" sz="1600" i="1" dirty="0">
                <a:latin typeface="Calibri" panose="020F0502020204030204" pitchFamily="34" charset="0"/>
                <a:cs typeface="Calibri" panose="020F0502020204030204" pitchFamily="34" charset="0"/>
              </a:rPr>
              <a:t>Rozwiązanie problemu – </a:t>
            </a:r>
            <a:r>
              <a:rPr lang="pl-PL" sz="1600" i="1" dirty="0">
                <a:solidFill>
                  <a:srgbClr val="FFFF00"/>
                </a:solidFill>
                <a:latin typeface="Calibri" panose="020F0502020204030204" pitchFamily="34" charset="0"/>
                <a:cs typeface="Calibri" panose="020F0502020204030204" pitchFamily="34" charset="0"/>
              </a:rPr>
              <a:t>NISKOEMISYJNA TRANSFORMACJA ENERGETYCZNA.</a:t>
            </a:r>
            <a:endParaRPr lang="pl-PL" sz="1600" i="1" dirty="0">
              <a:latin typeface="Calibri" panose="020F0502020204030204" pitchFamily="34" charset="0"/>
              <a:cs typeface="Calibri" panose="020F0502020204030204" pitchFamily="34" charset="0"/>
            </a:endParaRPr>
          </a:p>
        </p:txBody>
      </p:sp>
      <p:sp>
        <p:nvSpPr>
          <p:cNvPr id="7" name="pole tekstowe 6">
            <a:extLst>
              <a:ext uri="{FF2B5EF4-FFF2-40B4-BE49-F238E27FC236}">
                <a16:creationId xmlns:a16="http://schemas.microsoft.com/office/drawing/2014/main" id="{7FB9D7E2-C8A5-45EE-B564-2F0A3F27918E}"/>
              </a:ext>
            </a:extLst>
          </p:cNvPr>
          <p:cNvSpPr txBox="1"/>
          <p:nvPr/>
        </p:nvSpPr>
        <p:spPr>
          <a:xfrm>
            <a:off x="467546" y="548683"/>
            <a:ext cx="8352929" cy="5518883"/>
          </a:xfrm>
          <a:prstGeom prst="rect">
            <a:avLst/>
          </a:prstGeom>
          <a:noFill/>
        </p:spPr>
        <p:txBody>
          <a:bodyPr wrap="square">
            <a:spAutoFit/>
          </a:bodyPr>
          <a:lstStyle/>
          <a:p>
            <a:pPr algn="just">
              <a:lnSpc>
                <a:spcPct val="110000"/>
              </a:lnSpc>
              <a:spcAft>
                <a:spcPts val="300"/>
              </a:spcAft>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Stworzenie długofalowych perspektyw dla prowadzenia przemysłowej działalności produkcyjnej polskich zakładów przemysłowych, poprzez obniżenie kosztów zużywanej energii, oraz</a:t>
            </a:r>
          </a:p>
          <a:p>
            <a:pPr marL="360354" indent="-184146" algn="just">
              <a:lnSpc>
                <a:spcPct val="110000"/>
              </a:lnSpc>
              <a:spcAft>
                <a:spcPts val="300"/>
              </a:spcAft>
              <a:buFont typeface="Calibri" panose="020F0502020204030204" pitchFamily="34" charset="0"/>
              <a:buChar char="-"/>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poprawę bezpieczeństwa energetycznego, a docelowo uzyskanie samowystarczalności energetycznej, </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opartej o własną infrastrukturę energetyczną, poprzez</a:t>
            </a:r>
            <a:endPar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60354" indent="-184146" algn="just">
              <a:lnSpc>
                <a:spcPct val="110000"/>
              </a:lnSpc>
              <a:spcAft>
                <a:spcPts val="1200"/>
              </a:spcAft>
              <a:buFont typeface="Calibri" panose="020F0502020204030204" pitchFamily="34" charset="0"/>
              <a:buChar char="-"/>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Przeprowadzenie Niskoemisyjnej Transformacji Energetycznej poprzez budowę samobilansującego systemu energetycznego, oraz zintegrowanego zarządzania energią zużywaną oraz produkowaną.</a:t>
            </a:r>
          </a:p>
          <a:p>
            <a:pPr indent="268281" algn="just">
              <a:lnSpc>
                <a:spcPct val="110000"/>
              </a:lnSpc>
              <a:spcAft>
                <a:spcPts val="600"/>
              </a:spcAft>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ETAPY REALIZACJI PROJEKTU.</a:t>
            </a:r>
          </a:p>
          <a:p>
            <a:pPr marL="268281" indent="-268281" algn="just">
              <a:lnSpc>
                <a:spcPct val="110000"/>
              </a:lnSpc>
              <a:spcAft>
                <a:spcPts val="300"/>
              </a:spcAft>
              <a:buFont typeface="+mj-lt"/>
              <a:buAutoNum type="arabicParenR"/>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Opracowanie</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pl-PL" sz="1400" b="1"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Koncepcji</a:t>
            </a:r>
            <a:r>
              <a:rPr lang="pl-PL"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 budowy przemysłowego, samobilansującego obszaru energetycznego</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objętego zintegrowanym zarządzaniem (1) zużyciem energią elektryczną, ciepłem i gazem oraz (2) produkcją ciepła i energii elektrycznej, wykorzystującego magazyny energii elektrycznej i ciepła, sterowalne odbiory oraz/lub technologie wodorowe”, </a:t>
            </a: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określającej</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p>
          <a:p>
            <a:pPr marL="442902" indent="-174621" algn="just">
              <a:lnSpc>
                <a:spcPct val="110000"/>
              </a:lnSpc>
              <a:spcAft>
                <a:spcPts val="300"/>
              </a:spcAft>
              <a:buFont typeface="+mj-lt"/>
              <a:buAutoNum type="alphaLcParenR"/>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parametry</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wybudowanych źródeł odnawialnych, magazynów energii </a:t>
            </a:r>
            <a:r>
              <a:rPr lang="pl-PL"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(cieplnej i elektrycznej)</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elektrolizerów, magazynów wodoru, ogniw paliwowych lub innych urządzeń produkujących energię elektryczną z wodoru,</a:t>
            </a:r>
          </a:p>
          <a:p>
            <a:pPr marL="442902" indent="-174621" algn="just">
              <a:lnSpc>
                <a:spcPct val="110000"/>
              </a:lnSpc>
              <a:spcAft>
                <a:spcPts val="300"/>
              </a:spcAft>
              <a:buFont typeface="+mj-lt"/>
              <a:buAutoNum type="alphaLcParenR"/>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sposób zintegrowanego zarządzania </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ciepłem odpadowym i produkowanym, energią elektryczną pobieraną z sieci KSE, energią elektryczną produkowaną we własnych źródłach odnawialnych i gazowych, oraz </a:t>
            </a:r>
          </a:p>
          <a:p>
            <a:pPr marL="442902" indent="-174621" algn="just">
              <a:lnSpc>
                <a:spcPct val="110000"/>
              </a:lnSpc>
              <a:spcAft>
                <a:spcPts val="300"/>
              </a:spcAft>
              <a:buFont typeface="+mj-lt"/>
              <a:buAutoNum type="alphaLcParenR"/>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wymagania</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dla informatycznego systemu zintegrowanego nadzoru i zarządzania: </a:t>
            </a:r>
          </a:p>
          <a:p>
            <a:pPr marL="628635" indent="-185734" algn="just">
              <a:lnSpc>
                <a:spcPct val="110000"/>
              </a:lnSpc>
              <a:buFont typeface="Calibri" panose="020F0502020204030204" pitchFamily="34" charset="0"/>
              <a:buChar cha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zużyciem energii elektrycznej, ciepła i gazu,</a:t>
            </a:r>
          </a:p>
          <a:p>
            <a:pPr marL="628635" indent="-185734" algn="just">
              <a:lnSpc>
                <a:spcPct val="110000"/>
              </a:lnSpc>
              <a:buFont typeface="Calibri" panose="020F0502020204030204" pitchFamily="34" charset="0"/>
              <a:buChar cha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poborem energii elektrycznej z sieci KSE, </a:t>
            </a:r>
          </a:p>
          <a:p>
            <a:pPr marL="628635" indent="-185734" algn="just">
              <a:lnSpc>
                <a:spcPct val="110000"/>
              </a:lnSpc>
              <a:buFont typeface="Calibri" panose="020F0502020204030204" pitchFamily="34" charset="0"/>
              <a:buChar cha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magazynami energii elektrycznej, ciepła i wodoru, oraz </a:t>
            </a:r>
          </a:p>
          <a:p>
            <a:pPr marL="628635" indent="-185734" algn="just">
              <a:lnSpc>
                <a:spcPct val="110000"/>
              </a:lnSpc>
              <a:spcAft>
                <a:spcPts val="300"/>
              </a:spcAft>
              <a:buFont typeface="Calibri" panose="020F0502020204030204" pitchFamily="34" charset="0"/>
              <a:buChar char="-"/>
            </a:pP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produkcją energii elektrycznej i ciepła.</a:t>
            </a:r>
            <a:endParaRPr lang="pl-PL" sz="1400" b="1" dirty="0">
              <a:solidFill>
                <a:srgbClr val="C00000"/>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2" name="Symbol zastępczy numeru slajdu 1">
            <a:extLst>
              <a:ext uri="{FF2B5EF4-FFF2-40B4-BE49-F238E27FC236}">
                <a16:creationId xmlns:a16="http://schemas.microsoft.com/office/drawing/2014/main" id="{00E1B8F0-B7D4-46A3-91CA-8A9396C9AB05}"/>
              </a:ext>
            </a:extLst>
          </p:cNvPr>
          <p:cNvSpPr>
            <a:spLocks noGrp="1"/>
          </p:cNvSpPr>
          <p:nvPr>
            <p:ph type="sldNum" sz="quarter" idx="12"/>
          </p:nvPr>
        </p:nvSpPr>
        <p:spPr>
          <a:xfrm>
            <a:off x="6986380" y="6492877"/>
            <a:ext cx="2133600" cy="365125"/>
          </a:xfrm>
        </p:spPr>
        <p:txBody>
          <a:bodyPr/>
          <a:lstStyle/>
          <a:p>
            <a:fld id="{B1B0FD38-A6DF-4930-B8F4-4D74F29B167D}" type="slidenum">
              <a:rPr lang="pl-PL" smtClean="0">
                <a:solidFill>
                  <a:prstClr val="white"/>
                </a:solidFill>
              </a:rPr>
              <a:pPr/>
              <a:t>5</a:t>
            </a:fld>
            <a:endParaRPr lang="pl-PL" dirty="0">
              <a:solidFill>
                <a:prstClr val="white"/>
              </a:solidFill>
            </a:endParaRPr>
          </a:p>
        </p:txBody>
      </p:sp>
    </p:spTree>
    <p:extLst>
      <p:ext uri="{BB962C8B-B14F-4D97-AF65-F5344CB8AC3E}">
        <p14:creationId xmlns:p14="http://schemas.microsoft.com/office/powerpoint/2010/main" val="3773305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0" y="6237312"/>
            <a:ext cx="9144000" cy="620688"/>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descr="C:\Users\przem\AppData\Local\Microsoft\Windows\INetCache\Content.Word\foeei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02" y="116635"/>
            <a:ext cx="799809" cy="259433"/>
          </a:xfrm>
          <a:prstGeom prst="rect">
            <a:avLst/>
          </a:prstGeom>
          <a:noFill/>
          <a:ln>
            <a:noFill/>
          </a:ln>
        </p:spPr>
      </p:pic>
      <p:sp>
        <p:nvSpPr>
          <p:cNvPr id="14" name="Tytuł 2">
            <a:extLst>
              <a:ext uri="{FF2B5EF4-FFF2-40B4-BE49-F238E27FC236}">
                <a16:creationId xmlns:a16="http://schemas.microsoft.com/office/drawing/2014/main" id="{D729FB77-5E09-47A9-A05A-4241CB9C4940}"/>
              </a:ext>
            </a:extLst>
          </p:cNvPr>
          <p:cNvSpPr>
            <a:spLocks noGrp="1"/>
          </p:cNvSpPr>
          <p:nvPr>
            <p:ph type="title"/>
          </p:nvPr>
        </p:nvSpPr>
        <p:spPr>
          <a:xfrm>
            <a:off x="0" y="6257988"/>
            <a:ext cx="9144000" cy="540000"/>
          </a:xfrm>
          <a:noFill/>
        </p:spPr>
        <p:txBody>
          <a:bodyPr>
            <a:noAutofit/>
          </a:bodyPr>
          <a:lstStyle/>
          <a:p>
            <a:r>
              <a:rPr lang="pl-PL" sz="1600" i="1" dirty="0">
                <a:latin typeface="Calibri" panose="020F0502020204030204" pitchFamily="34" charset="0"/>
                <a:cs typeface="Calibri" panose="020F0502020204030204" pitchFamily="34" charset="0"/>
              </a:rPr>
              <a:t>Rozwiązanie problemu – </a:t>
            </a:r>
            <a:r>
              <a:rPr lang="pl-PL" sz="1600" i="1" dirty="0">
                <a:solidFill>
                  <a:srgbClr val="FFFF00"/>
                </a:solidFill>
                <a:latin typeface="Calibri" panose="020F0502020204030204" pitchFamily="34" charset="0"/>
                <a:cs typeface="Calibri" panose="020F0502020204030204" pitchFamily="34" charset="0"/>
              </a:rPr>
              <a:t>NISKOEMISYJNA TRANSFORMACJA ENERGETYCZNA.</a:t>
            </a:r>
            <a:endParaRPr lang="pl-PL" sz="1600" i="1" dirty="0">
              <a:latin typeface="Calibri" panose="020F0502020204030204" pitchFamily="34" charset="0"/>
              <a:cs typeface="Calibri" panose="020F0502020204030204" pitchFamily="34" charset="0"/>
            </a:endParaRPr>
          </a:p>
        </p:txBody>
      </p:sp>
      <p:sp>
        <p:nvSpPr>
          <p:cNvPr id="7" name="pole tekstowe 6">
            <a:extLst>
              <a:ext uri="{FF2B5EF4-FFF2-40B4-BE49-F238E27FC236}">
                <a16:creationId xmlns:a16="http://schemas.microsoft.com/office/drawing/2014/main" id="{7FB9D7E2-C8A5-45EE-B564-2F0A3F27918E}"/>
              </a:ext>
            </a:extLst>
          </p:cNvPr>
          <p:cNvSpPr txBox="1"/>
          <p:nvPr/>
        </p:nvSpPr>
        <p:spPr>
          <a:xfrm>
            <a:off x="243800" y="606879"/>
            <a:ext cx="8656403" cy="5399620"/>
          </a:xfrm>
          <a:prstGeom prst="rect">
            <a:avLst/>
          </a:prstGeom>
          <a:noFill/>
        </p:spPr>
        <p:txBody>
          <a:bodyPr wrap="square">
            <a:spAutoFit/>
          </a:bodyPr>
          <a:lstStyle/>
          <a:p>
            <a:pPr marL="268281" indent="-268281" algn="just">
              <a:lnSpc>
                <a:spcPct val="120000"/>
              </a:lnSpc>
              <a:spcAft>
                <a:spcPts val="600"/>
              </a:spcAft>
              <a:buFont typeface="+mj-lt"/>
              <a:buAutoNum type="arabicParenR" startAt="2"/>
            </a:pPr>
            <a:r>
              <a:rPr lang="pl-PL" sz="1400" b="1" dirty="0">
                <a:latin typeface="Calibri" panose="020F0502020204030204" pitchFamily="34" charset="0"/>
                <a:ea typeface="Times New Roman" panose="02020603050405020304" pitchFamily="18" charset="0"/>
                <a:cs typeface="Calibri" panose="020F0502020204030204" pitchFamily="34" charset="0"/>
              </a:rPr>
              <a:t>Budowa przemysłowego systemu energetycznego</a:t>
            </a:r>
            <a:r>
              <a:rPr lang="pl-PL" sz="1400" dirty="0">
                <a:latin typeface="Calibri" panose="020F0502020204030204" pitchFamily="34" charset="0"/>
                <a:ea typeface="Times New Roman" panose="02020603050405020304" pitchFamily="18" charset="0"/>
                <a:cs typeface="Calibri" panose="020F0502020204030204" pitchFamily="34" charset="0"/>
              </a:rPr>
              <a:t> </a:t>
            </a:r>
          </a:p>
          <a:p>
            <a:pPr marL="442902" indent="-174621" algn="just">
              <a:lnSpc>
                <a:spcPct val="120000"/>
              </a:lnSpc>
              <a:spcAft>
                <a:spcPts val="300"/>
              </a:spcAft>
              <a:buFont typeface="Calibri" panose="020F0502020204030204" pitchFamily="34" charset="0"/>
              <a:buChar char="-"/>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wyposażonego</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w: (1) nisko/zero emisyjne źródła energii elektrycznej i ciepła, (2) urządzenia i instalacje umożliwiające magazynowanie energii </a:t>
            </a:r>
            <a:r>
              <a:rPr lang="pl-PL"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(w różnych formach),</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(3) regulacyjne źródła gazowe </a:t>
            </a:r>
            <a:r>
              <a:rPr lang="pl-PL"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(CHP),</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p>
          <a:p>
            <a:pPr marL="442902" indent="-174621" algn="just">
              <a:lnSpc>
                <a:spcPct val="120000"/>
              </a:lnSpc>
              <a:spcAft>
                <a:spcPts val="300"/>
              </a:spcAft>
              <a:buFont typeface="Calibri" panose="020F0502020204030204" pitchFamily="34" charset="0"/>
              <a:buChar char="-"/>
            </a:pPr>
            <a:r>
              <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samobilansującego </a:t>
            </a:r>
            <a:r>
              <a:rPr lang="pl-PL"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(w ramach obszaru energetycznego), </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zmienne zapotrzebowania na energię elektryczną z jej produkcją w źródłach niestabilnych </a:t>
            </a:r>
            <a:r>
              <a:rPr lang="pl-PL"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(wiatraki i PV) </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oraz regulacyjnych </a:t>
            </a:r>
            <a:r>
              <a:rPr lang="pl-PL"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(gazowych), </a:t>
            </a:r>
            <a:r>
              <a:rPr lang="pl-PL" sz="14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zapewniając stały pobór energii elektrycznej z sieci KSE</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534975" indent="-266693" algn="just">
              <a:lnSpc>
                <a:spcPct val="120000"/>
              </a:lnSpc>
              <a:buSzPct val="100000"/>
              <a:buFont typeface="+mj-lt"/>
              <a:buAutoNum type="alphaLcParenR"/>
            </a:pPr>
            <a:r>
              <a:rPr lang="pl-PL" sz="1400" b="1" dirty="0">
                <a:latin typeface="Calibri" panose="020F0502020204030204" pitchFamily="34" charset="0"/>
                <a:ea typeface="Times New Roman" panose="02020603050405020304" pitchFamily="18" charset="0"/>
                <a:cs typeface="Times New Roman" panose="02020603050405020304" pitchFamily="18" charset="0"/>
              </a:rPr>
              <a:t>budowa</a:t>
            </a:r>
            <a:r>
              <a:rPr lang="pl-PL" sz="1400" dirty="0">
                <a:latin typeface="Calibri" panose="020F0502020204030204" pitchFamily="34" charset="0"/>
                <a:ea typeface="Times New Roman" panose="02020603050405020304" pitchFamily="18" charset="0"/>
                <a:cs typeface="Times New Roman" panose="02020603050405020304" pitchFamily="18" charset="0"/>
              </a:rPr>
              <a:t>, na terenach przemysłowych, </a:t>
            </a:r>
            <a:r>
              <a:rPr lang="pl-PL" sz="1400" b="1" dirty="0">
                <a:latin typeface="Calibri" panose="020F0502020204030204" pitchFamily="34" charset="0"/>
                <a:ea typeface="Times New Roman" panose="02020603050405020304" pitchFamily="18" charset="0"/>
                <a:cs typeface="Times New Roman" panose="02020603050405020304" pitchFamily="18" charset="0"/>
              </a:rPr>
              <a:t>odnawialnych źródeł energii</a:t>
            </a:r>
            <a:r>
              <a:rPr lang="pl-PL" sz="1400" dirty="0">
                <a:latin typeface="Calibri" panose="020F0502020204030204" pitchFamily="34" charset="0"/>
                <a:ea typeface="Times New Roman" panose="02020603050405020304" pitchFamily="18" charset="0"/>
                <a:cs typeface="Times New Roman" panose="02020603050405020304" pitchFamily="18" charset="0"/>
              </a:rPr>
              <a:t> fotowoltaicznych i wiatrowych, oraz włączenie ich bezpośrednio do zakładowej sieci elektroenergetycznej, </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marL="720707" indent="-185734" algn="just">
              <a:lnSpc>
                <a:spcPct val="120000"/>
              </a:lnSpc>
              <a:buFont typeface="Calibri" panose="020F0502020204030204" pitchFamily="34" charset="0"/>
              <a:buChar char="-"/>
            </a:pPr>
            <a:r>
              <a:rPr lang="pl-PL" sz="1400" dirty="0">
                <a:latin typeface="Calibri" panose="020F0502020204030204" pitchFamily="34" charset="0"/>
                <a:ea typeface="Times New Roman" panose="02020603050405020304" pitchFamily="18" charset="0"/>
              </a:rPr>
              <a:t>o mocach zainstalowanych uzależnionych od możliwości lokowania takich źródeł, oraz zdolności zakładu produkcyjnego do samobilansowania, </a:t>
            </a:r>
            <a:endParaRPr lang="pl-PL" sz="1600" dirty="0">
              <a:latin typeface="Times New Roman" panose="02020603050405020304" pitchFamily="18" charset="0"/>
              <a:ea typeface="Times New Roman" panose="02020603050405020304" pitchFamily="18" charset="0"/>
            </a:endParaRPr>
          </a:p>
          <a:p>
            <a:pPr marL="720707" indent="-185734" algn="just">
              <a:lnSpc>
                <a:spcPct val="120000"/>
              </a:lnSpc>
              <a:buFont typeface="Calibri" panose="020F0502020204030204" pitchFamily="34" charset="0"/>
              <a:buChar char="-"/>
            </a:pPr>
            <a:r>
              <a:rPr lang="pl-PL" sz="1400" dirty="0">
                <a:latin typeface="Calibri" panose="020F0502020204030204" pitchFamily="34" charset="0"/>
                <a:ea typeface="Times New Roman" panose="02020603050405020304" pitchFamily="18" charset="0"/>
                <a:cs typeface="Times New Roman" panose="02020603050405020304" pitchFamily="18" charset="0"/>
              </a:rPr>
              <a:t>z uwzględnieniem </a:t>
            </a:r>
            <a:r>
              <a:rPr lang="pl-PL" sz="1400" dirty="0">
                <a:latin typeface="Calibri" panose="020F0502020204030204" pitchFamily="34" charset="0"/>
                <a:ea typeface="Times New Roman" panose="02020603050405020304" pitchFamily="18" charset="0"/>
                <a:cs typeface="Calibri" panose="020F0502020204030204" pitchFamily="34" charset="0"/>
              </a:rPr>
              <a:t>złagodzonych, nowelizacją Ustawy o inwestycjach w zakresie lokowania elektrowni wiatrowych </a:t>
            </a:r>
            <a:r>
              <a:rPr lang="pl-PL" sz="1400" i="1" dirty="0">
                <a:latin typeface="Calibri" panose="020F0502020204030204" pitchFamily="34" charset="0"/>
                <a:ea typeface="Times New Roman" panose="02020603050405020304" pitchFamily="18" charset="0"/>
                <a:cs typeface="Calibri" panose="020F0502020204030204" pitchFamily="34" charset="0"/>
              </a:rPr>
              <a:t>(zasada „10H”)</a:t>
            </a:r>
            <a:r>
              <a:rPr lang="pl-PL" sz="1400" dirty="0">
                <a:latin typeface="Calibri" panose="020F0502020204030204" pitchFamily="34" charset="0"/>
                <a:ea typeface="Times New Roman" panose="02020603050405020304" pitchFamily="18" charset="0"/>
                <a:cs typeface="Calibri" panose="020F0502020204030204" pitchFamily="34" charset="0"/>
              </a:rPr>
              <a:t> warunków,</a:t>
            </a:r>
          </a:p>
          <a:p>
            <a:pPr marL="720707" indent="-185734" algn="just">
              <a:lnSpc>
                <a:spcPct val="120000"/>
              </a:lnSpc>
              <a:buFont typeface="Calibri" panose="020F0502020204030204" pitchFamily="34" charset="0"/>
              <a:buChar char="-"/>
            </a:pPr>
            <a:r>
              <a:rPr lang="pl-PL" sz="1400" dirty="0">
                <a:latin typeface="Calibri" panose="020F0502020204030204" pitchFamily="34" charset="0"/>
                <a:ea typeface="Times New Roman" panose="02020603050405020304" pitchFamily="18" charset="0"/>
              </a:rPr>
              <a:t>w przypadku pozyskania atrakcyjnych źródeł finansowania </a:t>
            </a:r>
            <a:r>
              <a:rPr lang="pl-PL" sz="1400" i="1" dirty="0">
                <a:latin typeface="Calibri" panose="020F0502020204030204" pitchFamily="34" charset="0"/>
                <a:ea typeface="Times New Roman" panose="02020603050405020304" pitchFamily="18" charset="0"/>
              </a:rPr>
              <a:t>(z udziałem dotacji)</a:t>
            </a:r>
            <a:r>
              <a:rPr lang="pl-PL" sz="1400" dirty="0">
                <a:latin typeface="Calibri" panose="020F0502020204030204" pitchFamily="34" charset="0"/>
                <a:ea typeface="Times New Roman" panose="02020603050405020304" pitchFamily="18" charset="0"/>
              </a:rPr>
              <a:t>, oraz możliwości zastosowania skutecznych i komercyjnie opłacalnych technologii magazynowania </a:t>
            </a:r>
            <a:r>
              <a:rPr lang="pl-PL" sz="1400" i="1" dirty="0">
                <a:latin typeface="Calibri" panose="020F0502020204030204" pitchFamily="34" charset="0"/>
                <a:ea typeface="Times New Roman" panose="02020603050405020304" pitchFamily="18" charset="0"/>
              </a:rPr>
              <a:t>(energii elektrycznej bądź wodoru)</a:t>
            </a:r>
            <a:r>
              <a:rPr lang="pl-PL" sz="1400" dirty="0">
                <a:latin typeface="Calibri" panose="020F0502020204030204" pitchFamily="34" charset="0"/>
                <a:ea typeface="Times New Roman" panose="02020603050405020304" pitchFamily="18" charset="0"/>
              </a:rPr>
              <a:t>, zwiększenie mocy zainstalowanej w źródłach odnawialnych do poziomu umożliwiającego pokrycie </a:t>
            </a:r>
            <a:r>
              <a:rPr lang="pl-PL" sz="1400" dirty="0">
                <a:latin typeface="Calibri" panose="020F0502020204030204" pitchFamily="34" charset="0"/>
                <a:ea typeface="Times New Roman" panose="02020603050405020304" pitchFamily="18" charset="0"/>
                <a:cs typeface="Calibri" panose="020F0502020204030204" pitchFamily="34" charset="0"/>
              </a:rPr>
              <a:t>100% zapotrzebowania własnego,</a:t>
            </a:r>
          </a:p>
          <a:p>
            <a:pPr marL="720707" indent="-185734" algn="just">
              <a:lnSpc>
                <a:spcPct val="120000"/>
              </a:lnSpc>
              <a:buFont typeface="Calibri" panose="020F0502020204030204" pitchFamily="34" charset="0"/>
              <a:buChar char="-"/>
            </a:pPr>
            <a:r>
              <a:rPr lang="pl-PL" sz="1400" dirty="0">
                <a:latin typeface="Calibri" panose="020F0502020204030204" pitchFamily="34" charset="0"/>
                <a:ea typeface="Times New Roman" panose="02020603050405020304" pitchFamily="18" charset="0"/>
                <a:cs typeface="Calibri" panose="020F0502020204030204" pitchFamily="34" charset="0"/>
              </a:rPr>
              <a:t>na podstawie (1) oceny rocznej produktywności energii elektrycznej z instalacji źródeł pogodowo-zależnych, (2) symulacji godzinowych przebiegów generacji z odnawialnych źródeł energii, (3) </a:t>
            </a:r>
            <a:r>
              <a:rPr lang="pl-PL" sz="1400" dirty="0">
                <a:latin typeface="Calibri" panose="020F0502020204030204" pitchFamily="34" charset="0"/>
                <a:ea typeface="Times New Roman" panose="02020603050405020304" pitchFamily="18" charset="0"/>
              </a:rPr>
              <a:t>koncepcji wykorzystania magazynów energii elektrycznej i ciepła, oraz zastosowania technologii wodorowych do bilansowania zmiennego zapotrzebowania i niestabilnej produkcji energii elektrycznej,</a:t>
            </a:r>
            <a:endPar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2" name="Symbol zastępczy numeru slajdu 1">
            <a:extLst>
              <a:ext uri="{FF2B5EF4-FFF2-40B4-BE49-F238E27FC236}">
                <a16:creationId xmlns:a16="http://schemas.microsoft.com/office/drawing/2014/main" id="{D15FD440-4DA9-4D09-AEF5-FE0435C7C6CF}"/>
              </a:ext>
            </a:extLst>
          </p:cNvPr>
          <p:cNvSpPr>
            <a:spLocks noGrp="1"/>
          </p:cNvSpPr>
          <p:nvPr>
            <p:ph type="sldNum" sz="quarter" idx="12"/>
          </p:nvPr>
        </p:nvSpPr>
        <p:spPr>
          <a:xfrm>
            <a:off x="7010400" y="6462872"/>
            <a:ext cx="2133600" cy="365125"/>
          </a:xfrm>
        </p:spPr>
        <p:txBody>
          <a:bodyPr/>
          <a:lstStyle/>
          <a:p>
            <a:fld id="{B1B0FD38-A6DF-4930-B8F4-4D74F29B167D}" type="slidenum">
              <a:rPr lang="pl-PL" smtClean="0">
                <a:solidFill>
                  <a:prstClr val="white"/>
                </a:solidFill>
              </a:rPr>
              <a:pPr/>
              <a:t>6</a:t>
            </a:fld>
            <a:endParaRPr lang="pl-PL" dirty="0">
              <a:solidFill>
                <a:prstClr val="white"/>
              </a:solidFill>
            </a:endParaRPr>
          </a:p>
        </p:txBody>
      </p:sp>
    </p:spTree>
    <p:extLst>
      <p:ext uri="{BB962C8B-B14F-4D97-AF65-F5344CB8AC3E}">
        <p14:creationId xmlns:p14="http://schemas.microsoft.com/office/powerpoint/2010/main" val="193017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0" y="6237312"/>
            <a:ext cx="9144000" cy="620688"/>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descr="C:\Users\przem\AppData\Local\Microsoft\Windows\INetCache\Content.Word\foeei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02" y="116635"/>
            <a:ext cx="799809" cy="259433"/>
          </a:xfrm>
          <a:prstGeom prst="rect">
            <a:avLst/>
          </a:prstGeom>
          <a:noFill/>
          <a:ln>
            <a:noFill/>
          </a:ln>
        </p:spPr>
      </p:pic>
      <p:sp>
        <p:nvSpPr>
          <p:cNvPr id="14" name="Tytuł 2">
            <a:extLst>
              <a:ext uri="{FF2B5EF4-FFF2-40B4-BE49-F238E27FC236}">
                <a16:creationId xmlns:a16="http://schemas.microsoft.com/office/drawing/2014/main" id="{D729FB77-5E09-47A9-A05A-4241CB9C4940}"/>
              </a:ext>
            </a:extLst>
          </p:cNvPr>
          <p:cNvSpPr>
            <a:spLocks noGrp="1"/>
          </p:cNvSpPr>
          <p:nvPr>
            <p:ph type="title"/>
          </p:nvPr>
        </p:nvSpPr>
        <p:spPr>
          <a:xfrm>
            <a:off x="0" y="6257988"/>
            <a:ext cx="9144000" cy="540000"/>
          </a:xfrm>
          <a:noFill/>
        </p:spPr>
        <p:txBody>
          <a:bodyPr>
            <a:noAutofit/>
          </a:bodyPr>
          <a:lstStyle/>
          <a:p>
            <a:r>
              <a:rPr lang="pl-PL" sz="1600" i="1" dirty="0">
                <a:latin typeface="Calibri" panose="020F0502020204030204" pitchFamily="34" charset="0"/>
                <a:cs typeface="Calibri" panose="020F0502020204030204" pitchFamily="34" charset="0"/>
              </a:rPr>
              <a:t>Rozwiązanie problemu – </a:t>
            </a:r>
            <a:r>
              <a:rPr lang="pl-PL" sz="1600" i="1" dirty="0">
                <a:solidFill>
                  <a:srgbClr val="FFFF00"/>
                </a:solidFill>
                <a:latin typeface="Calibri" panose="020F0502020204030204" pitchFamily="34" charset="0"/>
                <a:cs typeface="Calibri" panose="020F0502020204030204" pitchFamily="34" charset="0"/>
              </a:rPr>
              <a:t>NISKOEMISYJNA TRANSFORMACJA ENERGETYCZNA.</a:t>
            </a:r>
            <a:endParaRPr lang="pl-PL" sz="1600" i="1" dirty="0">
              <a:latin typeface="Calibri" panose="020F0502020204030204" pitchFamily="34" charset="0"/>
              <a:cs typeface="Calibri" panose="020F0502020204030204" pitchFamily="34" charset="0"/>
            </a:endParaRPr>
          </a:p>
        </p:txBody>
      </p:sp>
      <p:sp>
        <p:nvSpPr>
          <p:cNvPr id="7" name="pole tekstowe 6">
            <a:extLst>
              <a:ext uri="{FF2B5EF4-FFF2-40B4-BE49-F238E27FC236}">
                <a16:creationId xmlns:a16="http://schemas.microsoft.com/office/drawing/2014/main" id="{7FB9D7E2-C8A5-45EE-B564-2F0A3F27918E}"/>
              </a:ext>
            </a:extLst>
          </p:cNvPr>
          <p:cNvSpPr txBox="1"/>
          <p:nvPr/>
        </p:nvSpPr>
        <p:spPr>
          <a:xfrm>
            <a:off x="243800" y="568247"/>
            <a:ext cx="8656403" cy="5588518"/>
          </a:xfrm>
          <a:prstGeom prst="rect">
            <a:avLst/>
          </a:prstGeom>
          <a:noFill/>
        </p:spPr>
        <p:txBody>
          <a:bodyPr wrap="square">
            <a:spAutoFit/>
          </a:bodyPr>
          <a:lstStyle/>
          <a:p>
            <a:pPr marL="534975" indent="-266693" algn="just">
              <a:lnSpc>
                <a:spcPct val="115000"/>
              </a:lnSpc>
              <a:buSzPct val="100000"/>
              <a:buFont typeface="+mj-lt"/>
              <a:buAutoNum type="alphaLcParenR" startAt="2"/>
            </a:pPr>
            <a:r>
              <a:rPr lang="pl-PL" sz="1400" b="1" dirty="0">
                <a:latin typeface="Calibri" panose="020F0502020204030204" pitchFamily="34" charset="0"/>
                <a:ea typeface="Times New Roman" panose="02020603050405020304" pitchFamily="18" charset="0"/>
                <a:cs typeface="Times New Roman" panose="02020603050405020304" pitchFamily="18" charset="0"/>
              </a:rPr>
              <a:t>budowa magazynu energii elektrycznej </a:t>
            </a:r>
            <a:r>
              <a:rPr lang="pl-PL" sz="1400" dirty="0">
                <a:latin typeface="Calibri" panose="020F0502020204030204" pitchFamily="34" charset="0"/>
                <a:ea typeface="Times New Roman" panose="02020603050405020304" pitchFamily="18" charset="0"/>
                <a:cs typeface="Times New Roman" panose="02020603050405020304" pitchFamily="18" charset="0"/>
              </a:rPr>
              <a:t>o parametrach określonych w Koncepcji, oraz przyłączenie go do zakładowej sieci elektroenergetycznej,</a:t>
            </a:r>
          </a:p>
          <a:p>
            <a:pPr marL="534975" indent="-266693" algn="just">
              <a:lnSpc>
                <a:spcPct val="115000"/>
              </a:lnSpc>
              <a:buSzPct val="100000"/>
              <a:buFont typeface="+mj-lt"/>
              <a:buAutoNum type="alphaLcParenR" startAt="2"/>
            </a:pPr>
            <a:r>
              <a:rPr lang="pl-PL" sz="1400" b="1" dirty="0">
                <a:latin typeface="Calibri" panose="020F0502020204030204" pitchFamily="34" charset="0"/>
                <a:ea typeface="Times New Roman" panose="02020603050405020304" pitchFamily="18" charset="0"/>
                <a:cs typeface="Times New Roman" panose="02020603050405020304" pitchFamily="18" charset="0"/>
              </a:rPr>
              <a:t>budowa</a:t>
            </a:r>
            <a:r>
              <a:rPr lang="pl-PL" sz="1400" dirty="0">
                <a:latin typeface="Calibri" panose="020F0502020204030204" pitchFamily="34" charset="0"/>
                <a:ea typeface="Times New Roman" panose="02020603050405020304" pitchFamily="18" charset="0"/>
                <a:cs typeface="Times New Roman" panose="02020603050405020304" pitchFamily="18" charset="0"/>
              </a:rPr>
              <a:t>, w zakładzie przemysłowym, w oparciu o wykonaną Koncepcję: </a:t>
            </a:r>
            <a:endParaRPr lang="pl-PL" sz="1600" dirty="0">
              <a:latin typeface="Times New Roman" panose="02020603050405020304" pitchFamily="18" charset="0"/>
              <a:ea typeface="Times New Roman" panose="02020603050405020304" pitchFamily="18" charset="0"/>
              <a:cs typeface="Times New Roman" panose="02020603050405020304" pitchFamily="18" charset="0"/>
            </a:endParaRPr>
          </a:p>
          <a:p>
            <a:pPr marL="720707" indent="-185734" algn="just">
              <a:lnSpc>
                <a:spcPct val="115000"/>
              </a:lnSpc>
              <a:buFontTx/>
              <a:buChar char="-"/>
            </a:pPr>
            <a:r>
              <a:rPr lang="pl-PL" sz="1400" b="1" dirty="0">
                <a:latin typeface="Calibri" panose="020F0502020204030204" pitchFamily="34" charset="0"/>
                <a:ea typeface="Times New Roman" panose="02020603050405020304" pitchFamily="18" charset="0"/>
              </a:rPr>
              <a:t>instalacji do produkcji czystego wodoru,</a:t>
            </a:r>
            <a:endParaRPr lang="pl-PL" sz="1600" b="1" dirty="0">
              <a:latin typeface="Times New Roman" panose="02020603050405020304" pitchFamily="18" charset="0"/>
              <a:ea typeface="Times New Roman" panose="02020603050405020304" pitchFamily="18" charset="0"/>
            </a:endParaRPr>
          </a:p>
          <a:p>
            <a:pPr marL="720707" indent="-185734" algn="just">
              <a:lnSpc>
                <a:spcPct val="115000"/>
              </a:lnSpc>
              <a:buFontTx/>
              <a:buChar char="-"/>
            </a:pPr>
            <a:r>
              <a:rPr lang="pl-PL" sz="1400" b="1" dirty="0">
                <a:latin typeface="Calibri" panose="020F0502020204030204" pitchFamily="34" charset="0"/>
                <a:ea typeface="Times New Roman" panose="02020603050405020304" pitchFamily="18" charset="0"/>
              </a:rPr>
              <a:t>magazynu wodoru, </a:t>
            </a:r>
            <a:endParaRPr lang="pl-PL" sz="1600" b="1" dirty="0">
              <a:latin typeface="Times New Roman" panose="02020603050405020304" pitchFamily="18" charset="0"/>
              <a:ea typeface="Times New Roman" panose="02020603050405020304" pitchFamily="18" charset="0"/>
            </a:endParaRPr>
          </a:p>
          <a:p>
            <a:pPr marL="720707" indent="-185734" algn="just">
              <a:lnSpc>
                <a:spcPct val="115000"/>
              </a:lnSpc>
              <a:spcAft>
                <a:spcPts val="600"/>
              </a:spcAft>
              <a:buFontTx/>
              <a:buChar char="-"/>
            </a:pPr>
            <a:r>
              <a:rPr lang="pl-PL" sz="1400" b="1" dirty="0">
                <a:latin typeface="Calibri" panose="020F0502020204030204" pitchFamily="34" charset="0"/>
                <a:ea typeface="Times New Roman" panose="02020603050405020304" pitchFamily="18" charset="0"/>
              </a:rPr>
              <a:t>źródła energii elektrycznej wykorzystującego wodór jako paliwo</a:t>
            </a:r>
            <a:r>
              <a:rPr lang="pl-PL" sz="1400" dirty="0">
                <a:latin typeface="Calibri" panose="020F0502020204030204" pitchFamily="34" charset="0"/>
                <a:ea typeface="Times New Roman" panose="02020603050405020304" pitchFamily="18" charset="0"/>
              </a:rPr>
              <a:t>. </a:t>
            </a:r>
            <a:endParaRPr lang="pl-PL" sz="1600" dirty="0">
              <a:latin typeface="Times New Roman" panose="02020603050405020304" pitchFamily="18" charset="0"/>
              <a:ea typeface="Times New Roman" panose="02020603050405020304" pitchFamily="18" charset="0"/>
            </a:endParaRPr>
          </a:p>
          <a:p>
            <a:pPr marL="534975" indent="-266693" algn="just">
              <a:lnSpc>
                <a:spcPct val="115000"/>
              </a:lnSpc>
              <a:spcAft>
                <a:spcPts val="600"/>
              </a:spcAft>
              <a:buSzPct val="100000"/>
              <a:buFont typeface="+mj-lt"/>
              <a:buAutoNum type="alphaLcParenR" startAt="4"/>
            </a:pPr>
            <a:r>
              <a:rPr lang="pl-PL" sz="1400" b="1" dirty="0">
                <a:latin typeface="Calibri" panose="020F0502020204030204" pitchFamily="34" charset="0"/>
                <a:ea typeface="Times New Roman" panose="02020603050405020304" pitchFamily="18" charset="0"/>
                <a:cs typeface="Times New Roman" panose="02020603050405020304" pitchFamily="18" charset="0"/>
              </a:rPr>
              <a:t>budowa</a:t>
            </a:r>
            <a:r>
              <a:rPr lang="pl-PL" sz="1400" dirty="0">
                <a:latin typeface="Calibri" panose="020F0502020204030204" pitchFamily="34" charset="0"/>
                <a:ea typeface="Times New Roman" panose="02020603050405020304" pitchFamily="18" charset="0"/>
                <a:cs typeface="Times New Roman" panose="02020603050405020304" pitchFamily="18" charset="0"/>
              </a:rPr>
              <a:t>, w zakładzie przemysłowym, </a:t>
            </a:r>
            <a:r>
              <a:rPr lang="pl-PL" sz="1400" b="1" dirty="0">
                <a:latin typeface="Calibri" panose="020F0502020204030204" pitchFamily="34" charset="0"/>
                <a:ea typeface="Times New Roman" panose="02020603050405020304" pitchFamily="18" charset="0"/>
                <a:cs typeface="Times New Roman" panose="02020603050405020304" pitchFamily="18" charset="0"/>
              </a:rPr>
              <a:t>regulacyjnego źródła energii</a:t>
            </a:r>
            <a:r>
              <a:rPr lang="pl-PL" sz="1400" dirty="0">
                <a:latin typeface="Calibri" panose="020F0502020204030204" pitchFamily="34" charset="0"/>
                <a:ea typeface="Times New Roman" panose="02020603050405020304" pitchFamily="18" charset="0"/>
                <a:cs typeface="Times New Roman" panose="02020603050405020304" pitchFamily="18" charset="0"/>
              </a:rPr>
              <a:t> </a:t>
            </a:r>
            <a:r>
              <a:rPr lang="pl-PL" sz="1400" i="1" dirty="0">
                <a:latin typeface="Calibri" panose="020F0502020204030204" pitchFamily="34" charset="0"/>
                <a:ea typeface="Times New Roman" panose="02020603050405020304" pitchFamily="18" charset="0"/>
                <a:cs typeface="Times New Roman" panose="02020603050405020304" pitchFamily="18" charset="0"/>
              </a:rPr>
              <a:t>(elektrycznej i cieplnej)</a:t>
            </a:r>
            <a:r>
              <a:rPr lang="pl-PL" sz="1400" dirty="0">
                <a:latin typeface="Calibri" panose="020F0502020204030204" pitchFamily="34" charset="0"/>
                <a:ea typeface="Times New Roman" panose="02020603050405020304" pitchFamily="18" charset="0"/>
                <a:cs typeface="Times New Roman" panose="02020603050405020304" pitchFamily="18" charset="0"/>
              </a:rPr>
              <a:t>, </a:t>
            </a:r>
            <a:r>
              <a:rPr lang="pl-PL" sz="1400" b="1" dirty="0">
                <a:latin typeface="Calibri" panose="020F0502020204030204" pitchFamily="34" charset="0"/>
                <a:ea typeface="Times New Roman" panose="02020603050405020304" pitchFamily="18" charset="0"/>
                <a:cs typeface="Times New Roman" panose="02020603050405020304" pitchFamily="18" charset="0"/>
              </a:rPr>
              <a:t>zasilanego gazem </a:t>
            </a:r>
            <a:r>
              <a:rPr lang="pl-PL" sz="1400" dirty="0">
                <a:latin typeface="Calibri" panose="020F0502020204030204" pitchFamily="34" charset="0"/>
                <a:ea typeface="Times New Roman" panose="02020603050405020304" pitchFamily="18" charset="0"/>
                <a:cs typeface="Times New Roman" panose="02020603050405020304" pitchFamily="18" charset="0"/>
              </a:rPr>
              <a:t>ziemnym, w technologii wysokosprawnej kogeneracji,</a:t>
            </a:r>
          </a:p>
          <a:p>
            <a:pPr marL="534975" indent="-266693" algn="just">
              <a:lnSpc>
                <a:spcPct val="115000"/>
              </a:lnSpc>
              <a:buSzPct val="100000"/>
              <a:buFont typeface="+mj-lt"/>
              <a:buAutoNum type="alphaLcParenR" startAt="4"/>
            </a:pPr>
            <a:r>
              <a:rPr lang="pl-PL" sz="1400" b="1" dirty="0">
                <a:latin typeface="Calibri" panose="020F0502020204030204" pitchFamily="34" charset="0"/>
                <a:ea typeface="Times New Roman" panose="02020603050405020304" pitchFamily="18" charset="0"/>
              </a:rPr>
              <a:t>budowa magazynu ciepła </a:t>
            </a:r>
            <a:r>
              <a:rPr lang="pl-PL" sz="1400" dirty="0">
                <a:latin typeface="Calibri" panose="020F0502020204030204" pitchFamily="34" charset="0"/>
                <a:ea typeface="Times New Roman" panose="02020603050405020304" pitchFamily="18" charset="0"/>
              </a:rPr>
              <a:t>w celu</a:t>
            </a:r>
          </a:p>
          <a:p>
            <a:pPr marL="720707" indent="-185734" algn="just">
              <a:lnSpc>
                <a:spcPct val="115000"/>
              </a:lnSpc>
              <a:buSzPct val="100000"/>
              <a:buFont typeface="Calibri" panose="020F0502020204030204" pitchFamily="34" charset="0"/>
              <a:buChar char="-"/>
            </a:pPr>
            <a:r>
              <a:rPr lang="pl-PL" sz="1400" dirty="0">
                <a:latin typeface="Calibri" panose="020F0502020204030204" pitchFamily="34" charset="0"/>
                <a:ea typeface="Times New Roman" panose="02020603050405020304" pitchFamily="18" charset="0"/>
              </a:rPr>
              <a:t>optymalizacji zarządzania ciepłem odpadowym i produkowanym, oraz </a:t>
            </a:r>
            <a:r>
              <a:rPr lang="pl-PL" sz="1400" b="1" dirty="0">
                <a:solidFill>
                  <a:srgbClr val="C00000"/>
                </a:solidFill>
                <a:latin typeface="Calibri" panose="020F0502020204030204" pitchFamily="34" charset="0"/>
                <a:ea typeface="Times New Roman" panose="02020603050405020304" pitchFamily="18" charset="0"/>
              </a:rPr>
              <a:t>dostawami ciepła do lokalnych sieci ciepłowniczych</a:t>
            </a:r>
            <a:r>
              <a:rPr lang="pl-PL" sz="1400" dirty="0">
                <a:latin typeface="Calibri" panose="020F0502020204030204" pitchFamily="34" charset="0"/>
                <a:ea typeface="Times New Roman" panose="02020603050405020304" pitchFamily="18" charset="0"/>
              </a:rPr>
              <a:t>,</a:t>
            </a:r>
          </a:p>
          <a:p>
            <a:pPr marL="720707" indent="-185734" algn="just">
              <a:lnSpc>
                <a:spcPct val="115000"/>
              </a:lnSpc>
              <a:buSzPct val="100000"/>
              <a:buFont typeface="Calibri" panose="020F0502020204030204" pitchFamily="34" charset="0"/>
              <a:buChar char="-"/>
            </a:pPr>
            <a:r>
              <a:rPr lang="pl-PL" sz="1400" dirty="0">
                <a:latin typeface="Calibri" panose="020F0502020204030204" pitchFamily="34" charset="0"/>
                <a:ea typeface="Times New Roman" panose="02020603050405020304" pitchFamily="18" charset="0"/>
              </a:rPr>
              <a:t>stabilizacji produkcji energii elektrycznej, oraz zwiększenia możliwości regulacyjnych gazowego źródła energii elektrycznej,</a:t>
            </a:r>
          </a:p>
          <a:p>
            <a:pPr marL="534973" algn="just">
              <a:lnSpc>
                <a:spcPct val="115000"/>
              </a:lnSpc>
              <a:spcAft>
                <a:spcPts val="600"/>
              </a:spcAft>
              <a:buSzPct val="100000"/>
            </a:pPr>
            <a:r>
              <a:rPr lang="pl-PL" sz="1400" dirty="0">
                <a:latin typeface="Calibri" panose="020F0502020204030204" pitchFamily="34" charset="0"/>
                <a:ea typeface="Times New Roman" panose="02020603050405020304" pitchFamily="18" charset="0"/>
              </a:rPr>
              <a:t>instalacja produkująca energię elektryczną będzie miała możliwość </a:t>
            </a:r>
            <a:r>
              <a:rPr lang="pl-PL" sz="1400" b="1" dirty="0">
                <a:latin typeface="Calibri" panose="020F0502020204030204" pitchFamily="34" charset="0"/>
                <a:ea typeface="Times New Roman" panose="02020603050405020304" pitchFamily="18" charset="0"/>
              </a:rPr>
              <a:t>pracy wyspowej</a:t>
            </a:r>
            <a:r>
              <a:rPr lang="pl-PL" sz="1400" dirty="0">
                <a:latin typeface="Calibri" panose="020F0502020204030204" pitchFamily="34" charset="0"/>
                <a:ea typeface="Times New Roman" panose="02020603050405020304" pitchFamily="18" charset="0"/>
              </a:rPr>
              <a:t>, co poprawi bezpieczeństwo energetyczne zakładu, </a:t>
            </a:r>
            <a:endParaRPr lang="pl-PL" sz="1600" dirty="0">
              <a:latin typeface="Times New Roman" panose="02020603050405020304" pitchFamily="18" charset="0"/>
              <a:ea typeface="Times New Roman" panose="02020603050405020304" pitchFamily="18" charset="0"/>
            </a:endParaRPr>
          </a:p>
          <a:p>
            <a:pPr marL="611173" indent="-342891" algn="just">
              <a:lnSpc>
                <a:spcPct val="115000"/>
              </a:lnSpc>
              <a:spcAft>
                <a:spcPts val="600"/>
              </a:spcAft>
              <a:buSzPct val="100000"/>
              <a:buFont typeface="+mj-lt"/>
              <a:buAutoNum type="alphaLcParenR"/>
            </a:pPr>
            <a:r>
              <a:rPr lang="pl-PL" sz="1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wdrożenie koncepcji informatycznego systemu zintegrowanego nadzoru i zarządzania </a:t>
            </a:r>
            <a:r>
              <a:rPr lang="pl-PL" sz="1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zużyciem energii elektrycznej, ciepła i gazu, (2) poborem energii elektrycznej z sieci KSE, (3) pracą magazynów energii elektrycznej, ciepła i wodoru, oraz (4) produkcją energii elektrycznej i ciepła.</a:t>
            </a:r>
          </a:p>
          <a:p>
            <a:pPr marL="268281" indent="-268281" algn="just">
              <a:lnSpc>
                <a:spcPct val="115000"/>
              </a:lnSpc>
              <a:buSzPct val="100000"/>
              <a:buFont typeface="+mj-lt"/>
              <a:buAutoNum type="arabicParenR" startAt="3"/>
            </a:pPr>
            <a:r>
              <a:rPr lang="pl-PL" sz="14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Utworzenie Przemysłowego Klastra Energii zdolnego do zaspokajania potrzeb cieplnych lokalnych społeczności dostawami ciepła odpadowego</a:t>
            </a:r>
            <a:r>
              <a:rPr lang="pl-PL" sz="1400" dirty="0">
                <a:solidFill>
                  <a:srgbClr val="C00000"/>
                </a:solidFill>
                <a:latin typeface="Calibri" panose="020F0502020204030204" pitchFamily="34" charset="0"/>
                <a:ea typeface="Times New Roman" panose="02020603050405020304" pitchFamily="18" charset="0"/>
                <a:cs typeface="Calibri" panose="020F0502020204030204" pitchFamily="34" charset="0"/>
              </a:rPr>
              <a:t>, oraz umożliwiającego współpracę w zakresie poprawy bezpieczeństwa energetycznego </a:t>
            </a:r>
            <a:r>
              <a:rPr lang="pl-PL" sz="1400" i="1" dirty="0">
                <a:solidFill>
                  <a:srgbClr val="C00000"/>
                </a:solidFill>
                <a:latin typeface="Calibri" panose="020F0502020204030204" pitchFamily="34" charset="0"/>
                <a:ea typeface="Times New Roman" panose="02020603050405020304" pitchFamily="18" charset="0"/>
                <a:cs typeface="Calibri" panose="020F0502020204030204" pitchFamily="34" charset="0"/>
              </a:rPr>
              <a:t>i zarządzania energią </a:t>
            </a:r>
            <a:r>
              <a:rPr lang="pl-PL" sz="1400" dirty="0">
                <a:solidFill>
                  <a:srgbClr val="C00000"/>
                </a:solidFill>
                <a:latin typeface="Calibri" panose="020F0502020204030204" pitchFamily="34" charset="0"/>
                <a:ea typeface="Times New Roman" panose="02020603050405020304" pitchFamily="18" charset="0"/>
                <a:cs typeface="Calibri" panose="020F0502020204030204" pitchFamily="34" charset="0"/>
              </a:rPr>
              <a:t>lokalnych społeczności</a:t>
            </a:r>
            <a:r>
              <a:rPr lang="pl-PL"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p:txBody>
      </p:sp>
      <p:sp>
        <p:nvSpPr>
          <p:cNvPr id="2" name="Symbol zastępczy numeru slajdu 1">
            <a:extLst>
              <a:ext uri="{FF2B5EF4-FFF2-40B4-BE49-F238E27FC236}">
                <a16:creationId xmlns:a16="http://schemas.microsoft.com/office/drawing/2014/main" id="{3706070B-B339-499F-B26A-2F270B553A86}"/>
              </a:ext>
            </a:extLst>
          </p:cNvPr>
          <p:cNvSpPr>
            <a:spLocks noGrp="1"/>
          </p:cNvSpPr>
          <p:nvPr>
            <p:ph type="sldNum" sz="quarter" idx="12"/>
          </p:nvPr>
        </p:nvSpPr>
        <p:spPr>
          <a:xfrm>
            <a:off x="7010400" y="6492877"/>
            <a:ext cx="2133600" cy="365125"/>
          </a:xfrm>
        </p:spPr>
        <p:txBody>
          <a:bodyPr/>
          <a:lstStyle/>
          <a:p>
            <a:fld id="{B1B0FD38-A6DF-4930-B8F4-4D74F29B167D}" type="slidenum">
              <a:rPr lang="pl-PL" smtClean="0">
                <a:solidFill>
                  <a:prstClr val="white"/>
                </a:solidFill>
              </a:rPr>
              <a:pPr/>
              <a:t>7</a:t>
            </a:fld>
            <a:endParaRPr lang="pl-PL" dirty="0">
              <a:solidFill>
                <a:prstClr val="white"/>
              </a:solidFill>
            </a:endParaRPr>
          </a:p>
        </p:txBody>
      </p:sp>
    </p:spTree>
    <p:extLst>
      <p:ext uri="{BB962C8B-B14F-4D97-AF65-F5344CB8AC3E}">
        <p14:creationId xmlns:p14="http://schemas.microsoft.com/office/powerpoint/2010/main" val="2684341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15000"/>
            <a:lum/>
          </a:blip>
          <a:srcRect/>
          <a:stretch>
            <a:fillRect l="-6000" r="-6000"/>
          </a:stretch>
        </a:blipFill>
        <a:effectLst/>
      </p:bgPr>
    </p:bg>
    <p:spTree>
      <p:nvGrpSpPr>
        <p:cNvPr id="1" name=""/>
        <p:cNvGrpSpPr/>
        <p:nvPr/>
      </p:nvGrpSpPr>
      <p:grpSpPr>
        <a:xfrm>
          <a:off x="0" y="0"/>
          <a:ext cx="0" cy="0"/>
          <a:chOff x="0" y="0"/>
          <a:chExt cx="0" cy="0"/>
        </a:xfrm>
      </p:grpSpPr>
      <p:pic>
        <p:nvPicPr>
          <p:cNvPr id="4" name="Obraz 3" descr="C:\Users\przem\AppData\Local\Microsoft\Windows\INetCache\Content.Word\foeeig.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99" y="116634"/>
            <a:ext cx="1607820" cy="534035"/>
          </a:xfrm>
          <a:prstGeom prst="rect">
            <a:avLst/>
          </a:prstGeom>
          <a:noFill/>
          <a:ln>
            <a:noFill/>
          </a:ln>
        </p:spPr>
      </p:pic>
      <p:sp>
        <p:nvSpPr>
          <p:cNvPr id="5" name="Symbol zastępczy zawartości 1">
            <a:extLst>
              <a:ext uri="{FF2B5EF4-FFF2-40B4-BE49-F238E27FC236}">
                <a16:creationId xmlns:a16="http://schemas.microsoft.com/office/drawing/2014/main" id="{CAAC3ACD-0B68-4669-8201-6BAE8BED3289}"/>
              </a:ext>
            </a:extLst>
          </p:cNvPr>
          <p:cNvSpPr>
            <a:spLocks noGrp="1"/>
          </p:cNvSpPr>
          <p:nvPr>
            <p:ph idx="1"/>
          </p:nvPr>
        </p:nvSpPr>
        <p:spPr>
          <a:xfrm>
            <a:off x="1115619" y="3789040"/>
            <a:ext cx="7078509" cy="1656184"/>
          </a:xfrm>
        </p:spPr>
        <p:txBody>
          <a:bodyPr anchor="ctr" anchorCtr="0">
            <a:noAutofit/>
          </a:bodyPr>
          <a:lstStyle/>
          <a:p>
            <a:pPr marL="0" indent="0">
              <a:spcAft>
                <a:spcPts val="600"/>
              </a:spcAft>
              <a:buNone/>
            </a:pPr>
            <a:r>
              <a:rPr lang="pl-PL" sz="2800" b="1" dirty="0">
                <a:solidFill>
                  <a:srgbClr val="006600"/>
                </a:solidFill>
                <a:latin typeface="Calibri" panose="020F0502020204030204" pitchFamily="34" charset="0"/>
                <a:cs typeface="Calibri" panose="020F0502020204030204" pitchFamily="34" charset="0"/>
              </a:rPr>
              <a:t>PERSPEKTYWY, POTENCJAŁ ROZWOJU </a:t>
            </a:r>
          </a:p>
        </p:txBody>
      </p:sp>
      <p:sp>
        <p:nvSpPr>
          <p:cNvPr id="2" name="Symbol zastępczy numeru slajdu 1">
            <a:extLst>
              <a:ext uri="{FF2B5EF4-FFF2-40B4-BE49-F238E27FC236}">
                <a16:creationId xmlns:a16="http://schemas.microsoft.com/office/drawing/2014/main" id="{3B33982D-E6DA-4423-B2AD-5D40FF0251CE}"/>
              </a:ext>
            </a:extLst>
          </p:cNvPr>
          <p:cNvSpPr>
            <a:spLocks noGrp="1"/>
          </p:cNvSpPr>
          <p:nvPr>
            <p:ph type="sldNum" sz="quarter" idx="12"/>
          </p:nvPr>
        </p:nvSpPr>
        <p:spPr/>
        <p:txBody>
          <a:bodyPr/>
          <a:lstStyle/>
          <a:p>
            <a:fld id="{B1B0FD38-A6DF-4930-B8F4-4D74F29B167D}" type="slidenum">
              <a:rPr lang="pl-PL" smtClean="0">
                <a:solidFill>
                  <a:prstClr val="white"/>
                </a:solidFill>
              </a:rPr>
              <a:pPr/>
              <a:t>8</a:t>
            </a:fld>
            <a:endParaRPr lang="pl-PL">
              <a:solidFill>
                <a:prstClr val="white"/>
              </a:solidFill>
            </a:endParaRPr>
          </a:p>
        </p:txBody>
      </p:sp>
    </p:spTree>
    <p:extLst>
      <p:ext uri="{BB962C8B-B14F-4D97-AF65-F5344CB8AC3E}">
        <p14:creationId xmlns:p14="http://schemas.microsoft.com/office/powerpoint/2010/main" val="1351978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0" y="6237312"/>
            <a:ext cx="9144000" cy="620688"/>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descr="C:\Users\przem\AppData\Local\Microsoft\Windows\INetCache\Content.Word\foeei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02" y="116635"/>
            <a:ext cx="799809" cy="259433"/>
          </a:xfrm>
          <a:prstGeom prst="rect">
            <a:avLst/>
          </a:prstGeom>
          <a:noFill/>
          <a:ln>
            <a:noFill/>
          </a:ln>
        </p:spPr>
      </p:pic>
      <p:sp>
        <p:nvSpPr>
          <p:cNvPr id="14" name="Tytuł 2">
            <a:extLst>
              <a:ext uri="{FF2B5EF4-FFF2-40B4-BE49-F238E27FC236}">
                <a16:creationId xmlns:a16="http://schemas.microsoft.com/office/drawing/2014/main" id="{D729FB77-5E09-47A9-A05A-4241CB9C4940}"/>
              </a:ext>
            </a:extLst>
          </p:cNvPr>
          <p:cNvSpPr>
            <a:spLocks noGrp="1"/>
          </p:cNvSpPr>
          <p:nvPr>
            <p:ph type="title"/>
          </p:nvPr>
        </p:nvSpPr>
        <p:spPr>
          <a:xfrm>
            <a:off x="0" y="6257988"/>
            <a:ext cx="9144000" cy="540000"/>
          </a:xfrm>
          <a:noFill/>
        </p:spPr>
        <p:txBody>
          <a:bodyPr>
            <a:noAutofit/>
          </a:bodyPr>
          <a:lstStyle/>
          <a:p>
            <a:r>
              <a:rPr lang="pl-PL" sz="1600" i="1" dirty="0">
                <a:latin typeface="Calibri" panose="020F0502020204030204" pitchFamily="34" charset="0"/>
                <a:cs typeface="Calibri" panose="020F0502020204030204" pitchFamily="34" charset="0"/>
              </a:rPr>
              <a:t>Niskoemisyjna transformacja energetyki przemysłowej – </a:t>
            </a:r>
            <a:r>
              <a:rPr lang="pl-PL" sz="1600" i="1" dirty="0">
                <a:solidFill>
                  <a:srgbClr val="FFFF00"/>
                </a:solidFill>
                <a:latin typeface="Calibri" panose="020F0502020204030204" pitchFamily="34" charset="0"/>
                <a:cs typeface="Calibri" panose="020F0502020204030204" pitchFamily="34" charset="0"/>
              </a:rPr>
              <a:t>POTENCJAŁ.</a:t>
            </a:r>
            <a:endParaRPr lang="pl-PL" sz="1600" i="1" dirty="0">
              <a:latin typeface="Calibri" panose="020F0502020204030204" pitchFamily="34" charset="0"/>
              <a:cs typeface="Calibri" panose="020F0502020204030204" pitchFamily="34" charset="0"/>
            </a:endParaRPr>
          </a:p>
        </p:txBody>
      </p:sp>
      <p:sp>
        <p:nvSpPr>
          <p:cNvPr id="7" name="pole tekstowe 6">
            <a:extLst>
              <a:ext uri="{FF2B5EF4-FFF2-40B4-BE49-F238E27FC236}">
                <a16:creationId xmlns:a16="http://schemas.microsoft.com/office/drawing/2014/main" id="{7FB9D7E2-C8A5-45EE-B564-2F0A3F27918E}"/>
              </a:ext>
            </a:extLst>
          </p:cNvPr>
          <p:cNvSpPr txBox="1"/>
          <p:nvPr/>
        </p:nvSpPr>
        <p:spPr>
          <a:xfrm>
            <a:off x="241026" y="465803"/>
            <a:ext cx="8656403" cy="3959545"/>
          </a:xfrm>
          <a:prstGeom prst="rect">
            <a:avLst/>
          </a:prstGeom>
          <a:noFill/>
        </p:spPr>
        <p:txBody>
          <a:bodyPr wrap="square">
            <a:spAutoFit/>
          </a:bodyPr>
          <a:lstStyle/>
          <a:p>
            <a:pPr algn="just">
              <a:lnSpc>
                <a:spcPct val="115000"/>
              </a:lnSpc>
            </a:pPr>
            <a:r>
              <a:rPr lang="pl-PL" sz="1400" b="1" dirty="0">
                <a:latin typeface="Calibri" panose="020F0502020204030204" pitchFamily="34" charset="0"/>
                <a:ea typeface="Times New Roman" panose="02020603050405020304" pitchFamily="18" charset="0"/>
                <a:cs typeface="Times New Roman" panose="02020603050405020304" pitchFamily="18" charset="0"/>
              </a:rPr>
              <a:t>Ocena potencjału energetyki przemysłowej opartej o źródła odnawialne</a:t>
            </a:r>
            <a:r>
              <a:rPr lang="pl-PL" sz="1400" dirty="0">
                <a:latin typeface="Calibri" panose="020F0502020204030204" pitchFamily="34" charset="0"/>
                <a:ea typeface="Times New Roman" panose="02020603050405020304" pitchFamily="18" charset="0"/>
                <a:cs typeface="Times New Roman" panose="02020603050405020304" pitchFamily="18" charset="0"/>
              </a:rPr>
              <a:t>, fotowoltaiczne i wiatrowe, przyłączone do sieci wewnątrzzakładowych,</a:t>
            </a:r>
            <a:endParaRPr lang="pl-PL" sz="1600" dirty="0">
              <a:latin typeface="Calibri Light" panose="020F0302020204030204" pitchFamily="34" charset="0"/>
              <a:ea typeface="Times New Roman" panose="02020603050405020304" pitchFamily="18" charset="0"/>
              <a:cs typeface="Times New Roman" panose="02020603050405020304" pitchFamily="18" charset="0"/>
            </a:endParaRPr>
          </a:p>
          <a:p>
            <a:pPr marL="360354" indent="-268281" algn="just">
              <a:lnSpc>
                <a:spcPct val="115000"/>
              </a:lnSpc>
              <a:buFont typeface="+mj-lt"/>
              <a:buAutoNum type="alphaLcParenR"/>
            </a:pPr>
            <a:r>
              <a:rPr lang="pl-PL" sz="1400" b="1" dirty="0">
                <a:latin typeface="Calibri" panose="020F0502020204030204" pitchFamily="34" charset="0"/>
                <a:ea typeface="Times New Roman" panose="02020603050405020304" pitchFamily="18" charset="0"/>
                <a:cs typeface="Times New Roman" panose="02020603050405020304" pitchFamily="18" charset="0"/>
              </a:rPr>
              <a:t>moc zainstalowana </a:t>
            </a:r>
            <a:r>
              <a:rPr lang="pl-PL" sz="1400" dirty="0">
                <a:latin typeface="Calibri" panose="020F0502020204030204" pitchFamily="34" charset="0"/>
                <a:ea typeface="Times New Roman" panose="02020603050405020304" pitchFamily="18" charset="0"/>
                <a:cs typeface="Times New Roman" panose="02020603050405020304" pitchFamily="18" charset="0"/>
              </a:rPr>
              <a:t>źródeł fotowoltaicznych i wiatrowych winna być tak dobrana, by </a:t>
            </a:r>
            <a:r>
              <a:rPr lang="pl-PL" sz="1400" b="1" dirty="0">
                <a:latin typeface="Calibri" panose="020F0502020204030204" pitchFamily="34" charset="0"/>
                <a:ea typeface="Times New Roman" panose="02020603050405020304" pitchFamily="18" charset="0"/>
                <a:cs typeface="Times New Roman" panose="02020603050405020304" pitchFamily="18" charset="0"/>
              </a:rPr>
              <a:t>zachować zdolność do bieżącego bilansowania</a:t>
            </a:r>
            <a:r>
              <a:rPr lang="pl-PL" sz="1400" dirty="0">
                <a:latin typeface="Calibri" panose="020F0502020204030204" pitchFamily="34" charset="0"/>
                <a:ea typeface="Times New Roman" panose="02020603050405020304" pitchFamily="18" charset="0"/>
                <a:cs typeface="Times New Roman" panose="02020603050405020304" pitchFamily="18" charset="0"/>
              </a:rPr>
              <a:t>, i ograniczać jego koszty , </a:t>
            </a:r>
            <a:endParaRPr lang="pl-PL" sz="1600" dirty="0">
              <a:latin typeface="Calibri Light" panose="020F0302020204030204" pitchFamily="34" charset="0"/>
              <a:ea typeface="Times New Roman" panose="02020603050405020304" pitchFamily="18" charset="0"/>
              <a:cs typeface="Times New Roman" panose="02020603050405020304" pitchFamily="18" charset="0"/>
            </a:endParaRPr>
          </a:p>
          <a:p>
            <a:pPr marL="360354" indent="-268281" algn="just">
              <a:lnSpc>
                <a:spcPct val="115000"/>
              </a:lnSpc>
              <a:buFont typeface="+mj-lt"/>
              <a:buAutoNum type="alphaLcParenR"/>
            </a:pPr>
            <a:r>
              <a:rPr lang="pl-PL" sz="1400" dirty="0">
                <a:latin typeface="Calibri" panose="020F0502020204030204" pitchFamily="34" charset="0"/>
                <a:ea typeface="Times New Roman" panose="02020603050405020304" pitchFamily="18" charset="0"/>
                <a:cs typeface="Times New Roman" panose="02020603050405020304" pitchFamily="18" charset="0"/>
              </a:rPr>
              <a:t>moce instalowane w źródłach fotowoltaicznych i wiatrowych przyłączonych bezpośrednio do sieci elektroenergetycznych zakładów przemysłowych, nie powinny przekraczać </a:t>
            </a:r>
            <a:r>
              <a:rPr lang="pl-PL" sz="1400" b="1" dirty="0">
                <a:latin typeface="Calibri" panose="020F0502020204030204" pitchFamily="34" charset="0"/>
                <a:ea typeface="Times New Roman" panose="02020603050405020304" pitchFamily="18" charset="0"/>
                <a:cs typeface="Times New Roman" panose="02020603050405020304" pitchFamily="18" charset="0"/>
              </a:rPr>
              <a:t>20% ich szczytowego zapotrzebowania na energię elektryczną</a:t>
            </a:r>
            <a:r>
              <a:rPr lang="pl-PL" sz="1400" dirty="0">
                <a:latin typeface="Calibri" panose="020F0502020204030204" pitchFamily="34" charset="0"/>
                <a:ea typeface="Times New Roman" panose="02020603050405020304" pitchFamily="18" charset="0"/>
                <a:cs typeface="Times New Roman" panose="02020603050405020304" pitchFamily="18" charset="0"/>
              </a:rPr>
              <a:t>,</a:t>
            </a:r>
            <a:endParaRPr lang="pl-PL" sz="1600" dirty="0">
              <a:latin typeface="Calibri Light" panose="020F0302020204030204" pitchFamily="34" charset="0"/>
              <a:ea typeface="Times New Roman" panose="02020603050405020304" pitchFamily="18" charset="0"/>
              <a:cs typeface="Times New Roman" panose="02020603050405020304" pitchFamily="18" charset="0"/>
            </a:endParaRPr>
          </a:p>
          <a:p>
            <a:pPr marL="720707" indent="-185734" algn="just">
              <a:lnSpc>
                <a:spcPct val="115000"/>
              </a:lnSpc>
              <a:buFont typeface="Calibri" panose="020F0502020204030204" pitchFamily="34" charset="0"/>
              <a:buChar char="-"/>
            </a:pPr>
            <a:r>
              <a:rPr lang="pl-PL" sz="1400" b="1" dirty="0">
                <a:latin typeface="Calibri" panose="020F0502020204030204" pitchFamily="34" charset="0"/>
                <a:ea typeface="Times New Roman" panose="02020603050405020304" pitchFamily="18" charset="0"/>
                <a:cs typeface="Times New Roman" panose="02020603050405020304" pitchFamily="18" charset="0"/>
              </a:rPr>
              <a:t>panele fotowoltaiczne </a:t>
            </a:r>
            <a:r>
              <a:rPr lang="pl-PL" sz="1400" dirty="0">
                <a:latin typeface="Calibri" panose="020F0502020204030204" pitchFamily="34" charset="0"/>
                <a:ea typeface="Times New Roman" panose="02020603050405020304" pitchFamily="18" charset="0"/>
                <a:cs typeface="Times New Roman" panose="02020603050405020304" pitchFamily="18" charset="0"/>
              </a:rPr>
              <a:t>będą przyłączane do sieci podmiotów, których roczne zużycie energii elektrycznej wynosi około 83 tys. GWh, ich moc to około </a:t>
            </a:r>
            <a:r>
              <a:rPr lang="pl-PL" sz="1400" b="1" dirty="0">
                <a:latin typeface="Calibri" panose="020F0502020204030204" pitchFamily="34" charset="0"/>
                <a:ea typeface="Times New Roman" panose="02020603050405020304" pitchFamily="18" charset="0"/>
                <a:cs typeface="Times New Roman" panose="02020603050405020304" pitchFamily="18" charset="0"/>
              </a:rPr>
              <a:t>1,9 GW</a:t>
            </a:r>
            <a:r>
              <a:rPr lang="pl-PL" sz="1400" dirty="0">
                <a:latin typeface="Calibri" panose="020F0502020204030204" pitchFamily="34" charset="0"/>
                <a:ea typeface="Times New Roman" panose="02020603050405020304" pitchFamily="18" charset="0"/>
                <a:cs typeface="Times New Roman" panose="02020603050405020304" pitchFamily="18" charset="0"/>
              </a:rPr>
              <a:t>, a roczna produkcja energii elektrycznej to </a:t>
            </a:r>
            <a:r>
              <a:rPr lang="pl-PL" sz="1400" b="1" dirty="0">
                <a:latin typeface="Calibri" panose="020F0502020204030204" pitchFamily="34" charset="0"/>
                <a:ea typeface="Times New Roman" panose="02020603050405020304" pitchFamily="18" charset="0"/>
                <a:cs typeface="Times New Roman" panose="02020603050405020304" pitchFamily="18" charset="0"/>
              </a:rPr>
              <a:t>1,9 TWh</a:t>
            </a:r>
            <a:r>
              <a:rPr lang="pl-PL" sz="1400" dirty="0">
                <a:latin typeface="Calibri" panose="020F0502020204030204" pitchFamily="34" charset="0"/>
                <a:ea typeface="Times New Roman" panose="02020603050405020304" pitchFamily="18" charset="0"/>
                <a:cs typeface="Times New Roman" panose="02020603050405020304" pitchFamily="18" charset="0"/>
              </a:rPr>
              <a:t>,  </a:t>
            </a:r>
            <a:endParaRPr lang="pl-PL" sz="1600" dirty="0">
              <a:latin typeface="Calibri Light" panose="020F0302020204030204" pitchFamily="34" charset="0"/>
              <a:ea typeface="Times New Roman" panose="02020603050405020304" pitchFamily="18" charset="0"/>
              <a:cs typeface="Times New Roman" panose="02020603050405020304" pitchFamily="18" charset="0"/>
            </a:endParaRPr>
          </a:p>
          <a:p>
            <a:pPr marL="720707" indent="-185734" algn="just">
              <a:lnSpc>
                <a:spcPct val="115000"/>
              </a:lnSpc>
              <a:buFont typeface="Calibri" panose="020F0502020204030204" pitchFamily="34" charset="0"/>
              <a:buChar char="-"/>
            </a:pPr>
            <a:r>
              <a:rPr lang="pl-PL" sz="1400" b="1" dirty="0">
                <a:latin typeface="Calibri" panose="020F0502020204030204" pitchFamily="34" charset="0"/>
                <a:ea typeface="Times New Roman" panose="02020603050405020304" pitchFamily="18" charset="0"/>
                <a:cs typeface="Times New Roman" panose="02020603050405020304" pitchFamily="18" charset="0"/>
              </a:rPr>
              <a:t>źródła wiatrowe </a:t>
            </a:r>
            <a:r>
              <a:rPr lang="pl-PL" sz="1400" dirty="0">
                <a:latin typeface="Calibri" panose="020F0502020204030204" pitchFamily="34" charset="0"/>
                <a:ea typeface="Times New Roman" panose="02020603050405020304" pitchFamily="18" charset="0"/>
                <a:cs typeface="Times New Roman" panose="02020603050405020304" pitchFamily="18" charset="0"/>
              </a:rPr>
              <a:t>będą przyłączane do sieci podmiotów zużywających rocznie nie mniej niż 10 GWh energii elektrycznej (657 podmiotów), których sumaryczne roczne zużycie energii elektrycznej wynosi 55 TWh, moc źródeł wiatrowych, które mogą być przyłączone do sieci w/w podmiotów to około </a:t>
            </a:r>
            <a:r>
              <a:rPr lang="pl-PL" sz="1400" b="1" dirty="0">
                <a:latin typeface="Calibri" panose="020F0502020204030204" pitchFamily="34" charset="0"/>
                <a:ea typeface="Times New Roman" panose="02020603050405020304" pitchFamily="18" charset="0"/>
                <a:cs typeface="Times New Roman" panose="02020603050405020304" pitchFamily="18" charset="0"/>
              </a:rPr>
              <a:t>1,2 GW</a:t>
            </a:r>
            <a:r>
              <a:rPr lang="pl-PL" sz="1400" dirty="0">
                <a:latin typeface="Calibri" panose="020F0502020204030204" pitchFamily="34" charset="0"/>
                <a:ea typeface="Times New Roman" panose="02020603050405020304" pitchFamily="18" charset="0"/>
                <a:cs typeface="Times New Roman" panose="02020603050405020304" pitchFamily="18" charset="0"/>
              </a:rPr>
              <a:t>, a ich roczna produkcja energii elektrycznej to </a:t>
            </a:r>
            <a:r>
              <a:rPr lang="pl-PL" sz="1400" b="1" dirty="0">
                <a:latin typeface="Calibri" panose="020F0502020204030204" pitchFamily="34" charset="0"/>
                <a:ea typeface="Times New Roman" panose="02020603050405020304" pitchFamily="18" charset="0"/>
                <a:cs typeface="Times New Roman" panose="02020603050405020304" pitchFamily="18" charset="0"/>
              </a:rPr>
              <a:t>4,9 TWh</a:t>
            </a:r>
            <a:r>
              <a:rPr lang="pl-PL" sz="1400" dirty="0">
                <a:latin typeface="Calibri" panose="020F0502020204030204" pitchFamily="34" charset="0"/>
                <a:ea typeface="Times New Roman" panose="02020603050405020304" pitchFamily="18" charset="0"/>
                <a:cs typeface="Times New Roman" panose="02020603050405020304" pitchFamily="18" charset="0"/>
              </a:rPr>
              <a:t>,</a:t>
            </a:r>
            <a:endParaRPr lang="pl-PL" sz="1600" dirty="0">
              <a:latin typeface="Calibri Light" panose="020F0302020204030204" pitchFamily="34" charset="0"/>
              <a:ea typeface="Times New Roman" panose="02020603050405020304" pitchFamily="18" charset="0"/>
              <a:cs typeface="Times New Roman" panose="02020603050405020304" pitchFamily="18" charset="0"/>
            </a:endParaRPr>
          </a:p>
          <a:p>
            <a:pPr marL="360354" indent="-268281" algn="just">
              <a:buFont typeface="+mj-lt"/>
              <a:buAutoNum type="alphaLcParenR" startAt="3"/>
            </a:pPr>
            <a:r>
              <a:rPr lang="pl-PL" sz="1400" dirty="0">
                <a:latin typeface="Calibri" panose="020F0502020204030204" pitchFamily="34" charset="0"/>
                <a:ea typeface="Calibri" panose="020F0502020204030204" pitchFamily="34" charset="0"/>
              </a:rPr>
              <a:t>w przypadku pojawienia się technicznych możliwości zastosowania magazynów energii elektrycznej lub technologii wodorowych, możliwości ich  przyłączania bezpośrednio do sieci elektroenergetycznych zakładów przemysłowych rosną do nie mniej niż </a:t>
            </a:r>
            <a:r>
              <a:rPr lang="pl-PL" sz="1400" b="1" dirty="0">
                <a:latin typeface="Calibri" panose="020F0502020204030204" pitchFamily="34" charset="0"/>
                <a:ea typeface="Calibri" panose="020F0502020204030204" pitchFamily="34" charset="0"/>
              </a:rPr>
              <a:t>3,5 GW</a:t>
            </a:r>
            <a:r>
              <a:rPr lang="pl-PL" sz="1400" dirty="0">
                <a:latin typeface="Calibri" panose="020F0502020204030204" pitchFamily="34" charset="0"/>
                <a:ea typeface="Calibri" panose="020F0502020204030204" pitchFamily="34" charset="0"/>
              </a:rPr>
              <a:t>. </a:t>
            </a:r>
            <a:endParaRPr lang="pl-PL"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8" name="pole tekstowe 7">
            <a:extLst>
              <a:ext uri="{FF2B5EF4-FFF2-40B4-BE49-F238E27FC236}">
                <a16:creationId xmlns:a16="http://schemas.microsoft.com/office/drawing/2014/main" id="{01E528DF-DA46-4604-BD61-BE376FBF1D3A}"/>
              </a:ext>
            </a:extLst>
          </p:cNvPr>
          <p:cNvSpPr txBox="1"/>
          <p:nvPr/>
        </p:nvSpPr>
        <p:spPr>
          <a:xfrm>
            <a:off x="241026" y="4496759"/>
            <a:ext cx="8656403" cy="1730217"/>
          </a:xfrm>
          <a:prstGeom prst="rect">
            <a:avLst/>
          </a:prstGeom>
          <a:solidFill>
            <a:schemeClr val="accent3">
              <a:lumMod val="40000"/>
              <a:lumOff val="60000"/>
            </a:schemeClr>
          </a:solidFill>
        </p:spPr>
        <p:txBody>
          <a:bodyPr wrap="square">
            <a:spAutoFit/>
          </a:bodyPr>
          <a:lstStyle/>
          <a:p>
            <a:pPr algn="just">
              <a:lnSpc>
                <a:spcPct val="115000"/>
              </a:lnSpc>
            </a:pPr>
            <a:r>
              <a:rPr lang="pl-PL" sz="1400" b="1" dirty="0">
                <a:latin typeface="Calibri" panose="020F0502020204030204" pitchFamily="34" charset="0"/>
                <a:ea typeface="Times New Roman" panose="02020603050405020304" pitchFamily="18" charset="0"/>
                <a:cs typeface="Calibri" panose="020F0502020204030204" pitchFamily="34" charset="0"/>
              </a:rPr>
              <a:t>Wielkości produkcji energii elektrycznej </a:t>
            </a:r>
            <a:r>
              <a:rPr lang="pl-PL" sz="1400" dirty="0">
                <a:latin typeface="Calibri" panose="020F0502020204030204" pitchFamily="34" charset="0"/>
                <a:ea typeface="Times New Roman" panose="02020603050405020304" pitchFamily="18" charset="0"/>
                <a:cs typeface="Calibri" panose="020F0502020204030204" pitchFamily="34" charset="0"/>
              </a:rPr>
              <a:t>w źródłach przyłączonych do sieci elektroenergetycznych zakładów przemysłowych </a:t>
            </a:r>
            <a:r>
              <a:rPr lang="pl-PL" sz="1400" b="1" dirty="0">
                <a:latin typeface="Calibri" panose="020F0502020204030204" pitchFamily="34" charset="0"/>
                <a:ea typeface="Times New Roman" panose="02020603050405020304" pitchFamily="18" charset="0"/>
                <a:cs typeface="Calibri" panose="020F0502020204030204" pitchFamily="34" charset="0"/>
              </a:rPr>
              <a:t>w efekcie przeprowadzenia niskoemisyjnej transformacji energetyki przemysłowej</a:t>
            </a:r>
            <a:r>
              <a:rPr lang="pl-PL" sz="1400" dirty="0">
                <a:latin typeface="Calibri" panose="020F0502020204030204" pitchFamily="34" charset="0"/>
                <a:ea typeface="Times New Roman" panose="02020603050405020304" pitchFamily="18" charset="0"/>
                <a:cs typeface="Calibri" panose="020F0502020204030204" pitchFamily="34" charset="0"/>
              </a:rPr>
              <a:t>, poprzez:</a:t>
            </a:r>
          </a:p>
          <a:p>
            <a:pPr marL="342891" indent="-342891" algn="just">
              <a:lnSpc>
                <a:spcPct val="107000"/>
              </a:lnSpc>
              <a:buFont typeface="+mj-lt"/>
              <a:buAutoNum type="arabicParenR"/>
            </a:pPr>
            <a:r>
              <a:rPr lang="pl-PL" sz="1400" dirty="0">
                <a:latin typeface="Calibri" panose="020F0502020204030204" pitchFamily="34" charset="0"/>
                <a:ea typeface="Calibri" panose="020F0502020204030204" pitchFamily="34" charset="0"/>
                <a:cs typeface="Calibri" panose="020F0502020204030204" pitchFamily="34" charset="0"/>
              </a:rPr>
              <a:t>budowę odnawialnej energetyki przemysłowej opartej o źródła wiatrowe i fotowoltaiczne,</a:t>
            </a:r>
          </a:p>
          <a:p>
            <a:pPr marL="342891" indent="-342891" algn="just">
              <a:lnSpc>
                <a:spcPct val="107000"/>
              </a:lnSpc>
              <a:buFont typeface="+mj-lt"/>
              <a:buAutoNum type="arabicParenR"/>
            </a:pPr>
            <a:r>
              <a:rPr lang="pl-PL" sz="1400" dirty="0">
                <a:latin typeface="Calibri" panose="020F0502020204030204" pitchFamily="34" charset="0"/>
                <a:ea typeface="Calibri" panose="020F0502020204030204" pitchFamily="34" charset="0"/>
                <a:cs typeface="Calibri" panose="020F0502020204030204" pitchFamily="34" charset="0"/>
              </a:rPr>
              <a:t>wykorzystanie w pełni potencjału odzysku ciepła technologicznego, </a:t>
            </a:r>
          </a:p>
          <a:p>
            <a:pPr marL="342891" indent="-342891" algn="just">
              <a:lnSpc>
                <a:spcPct val="107000"/>
              </a:lnSpc>
              <a:buFont typeface="+mj-lt"/>
              <a:buAutoNum type="arabicParenR"/>
            </a:pPr>
            <a:r>
              <a:rPr lang="pl-PL" sz="1400" dirty="0">
                <a:latin typeface="Calibri" panose="020F0502020204030204" pitchFamily="34" charset="0"/>
                <a:ea typeface="Calibri" panose="020F0502020204030204" pitchFamily="34" charset="0"/>
                <a:cs typeface="Calibri" panose="020F0502020204030204" pitchFamily="34" charset="0"/>
              </a:rPr>
              <a:t>zastąpienie ciepła produkowanego w układach rozdzielonych </a:t>
            </a:r>
            <a:r>
              <a:rPr lang="pl-PL" sz="1400" i="1" dirty="0">
                <a:latin typeface="Calibri" panose="020F0502020204030204" pitchFamily="34" charset="0"/>
                <a:ea typeface="Calibri" panose="020F0502020204030204" pitchFamily="34" charset="0"/>
                <a:cs typeface="Calibri" panose="020F0502020204030204" pitchFamily="34" charset="0"/>
              </a:rPr>
              <a:t>(kotły parowe i wodne) </a:t>
            </a:r>
            <a:r>
              <a:rPr lang="pl-PL" sz="1400" dirty="0">
                <a:latin typeface="Calibri" panose="020F0502020204030204" pitchFamily="34" charset="0"/>
                <a:ea typeface="Calibri" panose="020F0502020204030204" pitchFamily="34" charset="0"/>
                <a:cs typeface="Calibri" panose="020F0502020204030204" pitchFamily="34" charset="0"/>
              </a:rPr>
              <a:t>ciepłem wytwarzanym                     w nowych instalacjach kogeneracyjnych,</a:t>
            </a:r>
          </a:p>
          <a:p>
            <a:pPr marL="342891" indent="-342891" algn="just">
              <a:lnSpc>
                <a:spcPct val="107000"/>
              </a:lnSpc>
              <a:buFont typeface="+mj-lt"/>
              <a:buAutoNum type="arabicParenR"/>
            </a:pPr>
            <a:r>
              <a:rPr lang="pl-PL" sz="1400" dirty="0">
                <a:latin typeface="Calibri" panose="020F0502020204030204" pitchFamily="34" charset="0"/>
                <a:ea typeface="Calibri" panose="020F0502020204030204" pitchFamily="34" charset="0"/>
                <a:cs typeface="Calibri" panose="020F0502020204030204" pitchFamily="34" charset="0"/>
              </a:rPr>
              <a:t>zastąpienie węgla kamiennego stosowanego obecnie do produkcji ciepła i energii elektrycznej gazem ziemnym.  </a:t>
            </a:r>
          </a:p>
        </p:txBody>
      </p:sp>
      <p:sp>
        <p:nvSpPr>
          <p:cNvPr id="2" name="Symbol zastępczy numeru slajdu 1">
            <a:extLst>
              <a:ext uri="{FF2B5EF4-FFF2-40B4-BE49-F238E27FC236}">
                <a16:creationId xmlns:a16="http://schemas.microsoft.com/office/drawing/2014/main" id="{E833A84A-4DEF-4A84-A0D5-F91136A767CE}"/>
              </a:ext>
            </a:extLst>
          </p:cNvPr>
          <p:cNvSpPr>
            <a:spLocks noGrp="1"/>
          </p:cNvSpPr>
          <p:nvPr>
            <p:ph type="sldNum" sz="quarter" idx="12"/>
          </p:nvPr>
        </p:nvSpPr>
        <p:spPr>
          <a:xfrm>
            <a:off x="6977143" y="6480073"/>
            <a:ext cx="2133600" cy="365125"/>
          </a:xfrm>
        </p:spPr>
        <p:txBody>
          <a:bodyPr/>
          <a:lstStyle/>
          <a:p>
            <a:fld id="{B1B0FD38-A6DF-4930-B8F4-4D74F29B167D}" type="slidenum">
              <a:rPr lang="pl-PL" smtClean="0">
                <a:solidFill>
                  <a:prstClr val="white"/>
                </a:solidFill>
              </a:rPr>
              <a:pPr/>
              <a:t>9</a:t>
            </a:fld>
            <a:endParaRPr lang="pl-PL" dirty="0">
              <a:solidFill>
                <a:prstClr val="white"/>
              </a:solidFill>
            </a:endParaRPr>
          </a:p>
        </p:txBody>
      </p:sp>
    </p:spTree>
    <p:extLst>
      <p:ext uri="{BB962C8B-B14F-4D97-AF65-F5344CB8AC3E}">
        <p14:creationId xmlns:p14="http://schemas.microsoft.com/office/powerpoint/2010/main" val="807707282"/>
      </p:ext>
    </p:extLst>
  </p:cSld>
  <p:clrMapOvr>
    <a:masterClrMapping/>
  </p:clrMapOvr>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dbiorcy">
      <a:majorFont>
        <a:latin typeface="Lucida Bright"/>
        <a:ea typeface=""/>
        <a:cs typeface=""/>
      </a:majorFont>
      <a:minorFont>
        <a:latin typeface="Lucida Sans Unicod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22928</TotalTime>
  <Words>1787</Words>
  <Application>Microsoft Office PowerPoint</Application>
  <PresentationFormat>Pokaz na ekranie (4:3)</PresentationFormat>
  <Paragraphs>119</Paragraphs>
  <Slides>15</Slides>
  <Notes>0</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15</vt:i4>
      </vt:variant>
    </vt:vector>
  </HeadingPairs>
  <TitlesOfParts>
    <vt:vector size="25" baseType="lpstr">
      <vt:lpstr>Arial</vt:lpstr>
      <vt:lpstr>Calibri</vt:lpstr>
      <vt:lpstr>Calibri Light</vt:lpstr>
      <vt:lpstr>Lucida Bright</vt:lpstr>
      <vt:lpstr>Lucida Fax</vt:lpstr>
      <vt:lpstr>Lucida Sans Unicode</vt:lpstr>
      <vt:lpstr>Symbol</vt:lpstr>
      <vt:lpstr>Times New Roman</vt:lpstr>
      <vt:lpstr>Wingdings</vt:lpstr>
      <vt:lpstr>1_Motyw pakietu Office</vt:lpstr>
      <vt:lpstr>Prezentacja programu PowerPoint</vt:lpstr>
      <vt:lpstr>Prezentacja programu PowerPoint</vt:lpstr>
      <vt:lpstr>PROBLEMY I WYZWANIA – ZAGROŻENIE DLA PERSPEKTYW FUNKCJONOWANIA.</vt:lpstr>
      <vt:lpstr>Prezentacja programu PowerPoint</vt:lpstr>
      <vt:lpstr>Rozwiązanie problemu – NISKOEMISYJNA TRANSFORMACJA ENERGETYCZNA.</vt:lpstr>
      <vt:lpstr>Rozwiązanie problemu – NISKOEMISYJNA TRANSFORMACJA ENERGETYCZNA.</vt:lpstr>
      <vt:lpstr>Rozwiązanie problemu – NISKOEMISYJNA TRANSFORMACJA ENERGETYCZNA.</vt:lpstr>
      <vt:lpstr>Prezentacja programu PowerPoint</vt:lpstr>
      <vt:lpstr>Niskoemisyjna transformacja energetyki przemysłowej – POTENCJAŁ.</vt:lpstr>
      <vt:lpstr>Prezentacja programu PowerPoint</vt:lpstr>
      <vt:lpstr>Prezentacja programu PowerPoint</vt:lpstr>
      <vt:lpstr>Bariery rozwoju rozproszonych przemysłowych źródeł energii – BRAK WSPÓŁPRACY REGIONALNEJ.</vt:lpstr>
      <vt:lpstr>Prezentacja programu PowerPoint</vt:lpstr>
      <vt:lpstr>Zmiany legislacyjne  – WARUNKI BUDOWY ODNAWIALNEJ ENERGETYKI PRZEMYSŁOWEJ.</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Przemek Kaliś</dc:creator>
  <cp:lastModifiedBy>Jakub Mirek</cp:lastModifiedBy>
  <cp:revision>1213</cp:revision>
  <cp:lastPrinted>2016-04-25T06:54:10Z</cp:lastPrinted>
  <dcterms:created xsi:type="dcterms:W3CDTF">2016-02-21T08:58:56Z</dcterms:created>
  <dcterms:modified xsi:type="dcterms:W3CDTF">2021-06-24T11:37:08Z</dcterms:modified>
</cp:coreProperties>
</file>