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6" r:id="rId4"/>
    <p:sldId id="266" r:id="rId5"/>
    <p:sldId id="289" r:id="rId6"/>
    <p:sldId id="287" r:id="rId7"/>
    <p:sldId id="290" r:id="rId8"/>
    <p:sldId id="288" r:id="rId9"/>
    <p:sldId id="298" r:id="rId10"/>
    <p:sldId id="29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deusz Krolczyk" initials="TK" lastIdx="1" clrIdx="0">
    <p:extLst>
      <p:ext uri="{19B8F6BF-5375-455C-9EA6-DF929625EA0E}">
        <p15:presenceInfo xmlns="" xmlns:p15="http://schemas.microsoft.com/office/powerpoint/2012/main" userId="d7a26ff226ce86d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990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086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9025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8011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66315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7635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8695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13331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1982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3778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5535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9156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2701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5698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4948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1692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784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64603-1A2B-47E8-8F4C-3813EA403C21}" type="datetimeFigureOut">
              <a:rPr lang="pl-PL" smtClean="0"/>
              <a:pPr/>
              <a:t>23.06.2021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1ED9A4-B1DC-4EA8-A81E-FE5A93D70D1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266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7A0AED1-74A8-4526-8EC3-2BC63C81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6" y="973418"/>
            <a:ext cx="8708994" cy="3814265"/>
          </a:xfrm>
        </p:spPr>
        <p:txBody>
          <a:bodyPr/>
          <a:lstStyle/>
          <a:p>
            <a:pPr algn="ctr"/>
            <a:r>
              <a:rPr lang="pl-PL" sz="5400" b="1" dirty="0"/>
              <a:t>Klaster Energii</a:t>
            </a:r>
            <a:br>
              <a:rPr lang="pl-PL" sz="5400" b="1" dirty="0"/>
            </a:br>
            <a:r>
              <a:rPr lang="pl-PL" sz="5400" b="1" dirty="0"/>
              <a:t>„Wirtualna Zielona Elektrownia Ochotnica”</a:t>
            </a:r>
            <a:br>
              <a:rPr lang="pl-PL" sz="5400" b="1" dirty="0"/>
            </a:br>
            <a:r>
              <a:rPr lang="pl-PL" sz="3600" b="1" dirty="0"/>
              <a:t>(wyzwania 2021-2026)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C555669-1AC0-41E5-BA97-162F57384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598" y="4787683"/>
            <a:ext cx="7897964" cy="1096899"/>
          </a:xfrm>
        </p:spPr>
        <p:txBody>
          <a:bodyPr/>
          <a:lstStyle/>
          <a:p>
            <a:r>
              <a:rPr lang="pl-PL" dirty="0"/>
              <a:t>2021-2026</a:t>
            </a:r>
          </a:p>
        </p:txBody>
      </p:sp>
    </p:spTree>
    <p:extLst>
      <p:ext uri="{BB962C8B-B14F-4D97-AF65-F5344CB8AC3E}">
        <p14:creationId xmlns="" xmlns:p14="http://schemas.microsoft.com/office/powerpoint/2010/main" val="424230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185C3DF-B470-42B3-9B61-2F9184E13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38" y="609599"/>
            <a:ext cx="8732464" cy="200043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Dziękuję za uwagę i zapraszam do Ochotnicy &amp; Tylmanowej</a:t>
            </a:r>
            <a:br>
              <a:rPr lang="pl-PL" dirty="0"/>
            </a:br>
            <a:r>
              <a:rPr lang="pl-PL" dirty="0"/>
              <a:t>Tadeusz Królczyk Wójt Gminy Ochotnica Dolna</a:t>
            </a:r>
            <a:br>
              <a:rPr lang="pl-PL" dirty="0"/>
            </a:br>
            <a:endParaRPr lang="pl-PL" dirty="0"/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="" xmlns:a16="http://schemas.microsoft.com/office/drawing/2014/main" id="{41D8AE72-1B4C-428B-A0D1-44EA47A897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226" y="2257425"/>
            <a:ext cx="7071477" cy="4600575"/>
          </a:xfrm>
        </p:spPr>
      </p:pic>
    </p:spTree>
    <p:extLst>
      <p:ext uri="{BB962C8B-B14F-4D97-AF65-F5344CB8AC3E}">
        <p14:creationId xmlns="" xmlns:p14="http://schemas.microsoft.com/office/powerpoint/2010/main" val="106164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51534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effectLst/>
                <a:ea typeface="Times New Roman" panose="02020603050405020304" pitchFamily="18" charset="0"/>
              </a:rPr>
              <a:t>Wyzwanie 1: </a:t>
            </a:r>
            <a:r>
              <a:rPr lang="pl-PL" sz="4000" b="1" dirty="0" smtClean="0">
                <a:ea typeface="Times New Roman" panose="02020603050405020304" pitchFamily="18" charset="0"/>
              </a:rPr>
              <a:t>R</a:t>
            </a:r>
            <a:r>
              <a:rPr lang="pl-PL" sz="4000" b="1" dirty="0" smtClean="0">
                <a:effectLst/>
                <a:ea typeface="Times New Roman" panose="02020603050405020304" pitchFamily="18" charset="0"/>
              </a:rPr>
              <a:t>ozwiązanie </a:t>
            </a:r>
            <a:r>
              <a:rPr lang="pl-PL" sz="4000" b="1" dirty="0">
                <a:effectLst/>
                <a:ea typeface="Times New Roman" panose="02020603050405020304" pitchFamily="18" charset="0"/>
              </a:rPr>
              <a:t>problemu  negatywnego wpływu instalacji fotowoltaicznych na sieci energetyczne</a:t>
            </a:r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2867487"/>
            <a:ext cx="8696953" cy="3564493"/>
          </a:xfrm>
        </p:spPr>
        <p:txBody>
          <a:bodyPr>
            <a:normAutofit fontScale="62500" lnSpcReduction="20000"/>
          </a:bodyPr>
          <a:lstStyle/>
          <a:p>
            <a:pPr marL="0" lvl="0" indent="0" algn="just" fontAlgn="base">
              <a:lnSpc>
                <a:spcPct val="150000"/>
              </a:lnSpc>
              <a:buNone/>
            </a:pPr>
            <a:r>
              <a:rPr lang="pl-PL" sz="2100" dirty="0">
                <a:latin typeface="+mj-lt"/>
                <a:ea typeface="Times New Roman" panose="02020603050405020304" pitchFamily="18" charset="0"/>
              </a:rPr>
              <a:t>Gmina Ochotnica Dolna ma jeden z największych współczynników zagęszczenia </a:t>
            </a:r>
            <a:r>
              <a:rPr lang="pl-PL" sz="2100" dirty="0" err="1">
                <a:latin typeface="+mj-lt"/>
                <a:ea typeface="Times New Roman" panose="02020603050405020304" pitchFamily="18" charset="0"/>
              </a:rPr>
              <a:t>prosumenckich</a:t>
            </a:r>
            <a:r>
              <a:rPr lang="pl-PL" sz="2100" dirty="0">
                <a:latin typeface="+mj-lt"/>
                <a:ea typeface="Times New Roman" panose="02020603050405020304" pitchFamily="18" charset="0"/>
              </a:rPr>
              <a:t> instalacji fotowoltaicznych z jednofazowymi inwerterami w Polsce. Instalacje te generują szereg problemów dla sieci dystrybutora (TAURON S.A.) 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pl-PL" sz="2100" b="1" dirty="0">
                <a:effectLst/>
                <a:latin typeface="+mj-lt"/>
                <a:ea typeface="Times New Roman" panose="02020603050405020304" pitchFamily="18" charset="0"/>
              </a:rPr>
              <a:t>Planowane działania:</a:t>
            </a:r>
          </a:p>
          <a:p>
            <a:pPr fontAlgn="base">
              <a:lnSpc>
                <a:spcPct val="150000"/>
              </a:lnSpc>
            </a:pPr>
            <a:r>
              <a:rPr lang="pl-PL" sz="2100" dirty="0">
                <a:effectLst/>
                <a:latin typeface="+mj-lt"/>
                <a:ea typeface="Times New Roman" panose="02020603050405020304" pitchFamily="18" charset="0"/>
              </a:rPr>
              <a:t>Zastosowanie magazynów energii (przydomowych oraz przemysłowych)</a:t>
            </a:r>
          </a:p>
          <a:p>
            <a:pPr fontAlgn="base">
              <a:lnSpc>
                <a:spcPct val="150000"/>
              </a:lnSpc>
            </a:pPr>
            <a:r>
              <a:rPr lang="pl-PL" sz="2100" dirty="0">
                <a:latin typeface="+mj-lt"/>
                <a:ea typeface="Times New Roman" panose="02020603050405020304" pitchFamily="18" charset="0"/>
              </a:rPr>
              <a:t>Wprowadzanie układów kogeneracyjnych (</a:t>
            </a:r>
            <a:r>
              <a:rPr lang="pl-PL" sz="2100" dirty="0" smtClean="0">
                <a:latin typeface="+mj-lt"/>
                <a:ea typeface="Times New Roman" panose="02020603050405020304" pitchFamily="18" charset="0"/>
              </a:rPr>
              <a:t>m.in</a:t>
            </a:r>
            <a:r>
              <a:rPr lang="pl-PL" sz="2100" dirty="0">
                <a:latin typeface="+mj-lt"/>
                <a:ea typeface="Times New Roman" panose="02020603050405020304" pitchFamily="18" charset="0"/>
              </a:rPr>
              <a:t>. z gazem i pompami ciepła ) do wykorzystywania i magazynowania energii ze źródeł PV (prosumenci + </a:t>
            </a:r>
            <a:r>
              <a:rPr lang="pl-PL" sz="2100" dirty="0">
                <a:effectLst/>
                <a:latin typeface="+mj-lt"/>
                <a:ea typeface="Times New Roman" panose="02020603050405020304" pitchFamily="18" charset="0"/>
              </a:rPr>
              <a:t>budynki komunalne</a:t>
            </a:r>
            <a:r>
              <a:rPr lang="pl-PL" sz="2100" dirty="0">
                <a:latin typeface="+mj-lt"/>
                <a:ea typeface="Times New Roman" panose="02020603050405020304" pitchFamily="18" charset="0"/>
              </a:rPr>
              <a:t>)</a:t>
            </a:r>
            <a:endParaRPr lang="pl-PL" sz="2100" dirty="0">
              <a:effectLst/>
              <a:latin typeface="+mj-lt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pl-PL" sz="2100" dirty="0">
                <a:effectLst/>
                <a:latin typeface="+mj-lt"/>
                <a:ea typeface="Times New Roman" panose="02020603050405020304" pitchFamily="18" charset="0"/>
              </a:rPr>
              <a:t>Optymalizacja efektywności i przedłużenie żywotności istniejących jednofazowych instalacji fotowoltaicznych</a:t>
            </a:r>
            <a:endParaRPr lang="pl-PL" sz="2100" dirty="0">
              <a:latin typeface="+mj-lt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pl-PL" sz="2100" dirty="0">
                <a:effectLst/>
                <a:latin typeface="+mj-lt"/>
                <a:ea typeface="Times New Roman" panose="02020603050405020304" pitchFamily="18" charset="0"/>
              </a:rPr>
              <a:t>Zastosowanie </a:t>
            </a:r>
            <a:r>
              <a:rPr lang="pl-PL" sz="2100" dirty="0">
                <a:latin typeface="+mj-lt"/>
                <a:ea typeface="Times New Roman" panose="02020603050405020304" pitchFamily="18" charset="0"/>
              </a:rPr>
              <a:t>Inteligentnych systemów sterujących zużyciem i bilansowaniem energii</a:t>
            </a:r>
          </a:p>
          <a:p>
            <a:pPr fontAlgn="base">
              <a:lnSpc>
                <a:spcPct val="150000"/>
              </a:lnSpc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231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24013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effectLst/>
                <a:ea typeface="Times New Roman" panose="02020603050405020304" pitchFamily="18" charset="0"/>
              </a:rPr>
              <a:t>Wyzwanie 2: Optymalizacja efektywności i wydłużenie żywotności jednofazowych instalacji fotowoltaicznych</a:t>
            </a:r>
            <a: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2849732"/>
            <a:ext cx="8812363" cy="3191630"/>
          </a:xfrm>
        </p:spPr>
        <p:txBody>
          <a:bodyPr>
            <a:normAutofit fontScale="85000" lnSpcReduction="20000"/>
          </a:bodyPr>
          <a:lstStyle/>
          <a:p>
            <a:pPr marL="0" lvl="0" indent="0" algn="just" fontAlgn="base">
              <a:lnSpc>
                <a:spcPct val="150000"/>
              </a:lnSpc>
              <a:buNone/>
            </a:pPr>
            <a:r>
              <a:rPr lang="pl-PL" dirty="0">
                <a:latin typeface="+mj-lt"/>
                <a:ea typeface="Times New Roman" panose="02020603050405020304" pitchFamily="18" charset="0"/>
              </a:rPr>
              <a:t>Jednym z poważnych wyzwań naszego klastra jest fakt, że jest on oparty o jednofazowe instalacje PV. Globalnym wyzwaniem dla tej technologii jest koszt ekonomiczny i ekologiczny utylizacji instalacji PV. Należy poszukiwać możliwości optymalizacji efektywności 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oraz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wydłużenia żywotności i efektywności instalacji </a:t>
            </a:r>
            <a:r>
              <a:rPr lang="pl-PL" dirty="0" err="1">
                <a:latin typeface="+mj-lt"/>
                <a:ea typeface="Times New Roman" panose="02020603050405020304" pitchFamily="18" charset="0"/>
              </a:rPr>
              <a:t>Pv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Planowane działania:</a:t>
            </a:r>
          </a:p>
          <a:p>
            <a:pPr algn="just" fontAlgn="base">
              <a:lnSpc>
                <a:spcPct val="150000"/>
              </a:lnSpc>
            </a:pPr>
            <a:r>
              <a:rPr lang="pl-PL" dirty="0">
                <a:latin typeface="+mj-lt"/>
                <a:ea typeface="Times New Roman" panose="02020603050405020304" pitchFamily="18" charset="0"/>
              </a:rPr>
              <a:t>Testowanie możliwości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wydłużenia żywotności paneli fotowoltaicznych i możliwości rozbudowy instalacji o panele nowej generacji  przy użyciu </a:t>
            </a:r>
            <a:r>
              <a:rPr lang="pl-PL" sz="1800" dirty="0" err="1">
                <a:effectLst/>
                <a:latin typeface="+mj-lt"/>
                <a:ea typeface="Times New Roman" panose="02020603050405020304" pitchFamily="18" charset="0"/>
              </a:rPr>
              <a:t>mikroinwerterów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algn="just" fontAlgn="base">
              <a:lnSpc>
                <a:spcPct val="150000"/>
              </a:lnSpc>
            </a:pP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Wprowadzenie zaawansowanych narzędzi informatycznych do zarządzania wydajności i badania sprawności technicznej instalacji.</a:t>
            </a:r>
          </a:p>
          <a:p>
            <a:pPr fontAlgn="base">
              <a:lnSpc>
                <a:spcPct val="150000"/>
              </a:lnSpc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870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528C4FC-5F93-444D-B86F-B9EECA954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302276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Wyzwanie 3</a:t>
            </a:r>
            <a:r>
              <a:rPr lang="pl-PL" b="1" dirty="0" smtClean="0"/>
              <a:t>: </a:t>
            </a:r>
            <a:r>
              <a:rPr lang="pl-PL" b="1" dirty="0"/>
              <a:t>Realizacja nowych projektów inwestycyjnych z zakresu </a:t>
            </a:r>
            <a:r>
              <a:rPr lang="pl-PL" b="1" dirty="0" err="1"/>
              <a:t>elektromobilności</a:t>
            </a:r>
            <a:r>
              <a:rPr lang="pl-PL" b="1" dirty="0"/>
              <a:t> wykorzystujących energię </a:t>
            </a:r>
            <a:r>
              <a:rPr lang="pl-PL" b="1" dirty="0" smtClean="0"/>
              <a:t>produkowaną </a:t>
            </a:r>
            <a:r>
              <a:rPr lang="pl-PL" b="1" dirty="0"/>
              <a:t>lokalnie 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3576403-8CD7-44A9-ABA2-58FB74E6C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43200"/>
            <a:ext cx="8596668" cy="3298162"/>
          </a:xfrm>
        </p:spPr>
        <p:txBody>
          <a:bodyPr>
            <a:normAutofit/>
          </a:bodyPr>
          <a:lstStyle/>
          <a:p>
            <a:endParaRPr lang="pl-PL" b="1" dirty="0"/>
          </a:p>
          <a:p>
            <a:r>
              <a:rPr lang="pl-PL" b="1" dirty="0"/>
              <a:t>(Niskoemisyjny) Ekologiczny transport lokalny –</a:t>
            </a:r>
            <a:r>
              <a:rPr lang="pl-PL" dirty="0"/>
              <a:t> ( np. </a:t>
            </a:r>
            <a:r>
              <a:rPr lang="pl-PL" dirty="0" err="1"/>
              <a:t>busy</a:t>
            </a:r>
            <a:r>
              <a:rPr lang="pl-PL" dirty="0"/>
              <a:t> elektryczne )</a:t>
            </a:r>
          </a:p>
          <a:p>
            <a:r>
              <a:rPr lang="pl-PL" b="1" dirty="0"/>
              <a:t>Sieć wypożyczalni elektrycznych rowerów lub skuterów </a:t>
            </a:r>
            <a:r>
              <a:rPr lang="pl-PL" dirty="0"/>
              <a:t>rodzinnych, trekkingowych i </a:t>
            </a:r>
            <a:r>
              <a:rPr lang="pl-PL" dirty="0" smtClean="0"/>
              <a:t>górskich, </a:t>
            </a:r>
            <a:r>
              <a:rPr lang="pl-PL" dirty="0"/>
              <a:t>łącząca ścieżki </a:t>
            </a:r>
            <a:r>
              <a:rPr lang="pl-PL" dirty="0" err="1"/>
              <a:t>Velo</a:t>
            </a:r>
            <a:r>
              <a:rPr lang="pl-PL" dirty="0"/>
              <a:t> Dunajec i trasy Enklawy Aktywnego Wypoczynku w Sercu Gorców (136 km tras MTB).</a:t>
            </a:r>
          </a:p>
          <a:p>
            <a:r>
              <a:rPr lang="pl-PL" b="1" dirty="0"/>
              <a:t>Wycieczki </a:t>
            </a:r>
            <a:r>
              <a:rPr lang="pl-PL" b="1" dirty="0" smtClean="0"/>
              <a:t>krajoznawcze po </a:t>
            </a:r>
            <a:r>
              <a:rPr lang="pl-PL" b="1" dirty="0"/>
              <a:t>dolinach </a:t>
            </a:r>
            <a:r>
              <a:rPr lang="pl-PL" dirty="0"/>
              <a:t>przy użyciu </a:t>
            </a:r>
            <a:r>
              <a:rPr lang="pl-PL" dirty="0" err="1"/>
              <a:t>Melexów</a:t>
            </a:r>
            <a:r>
              <a:rPr lang="pl-PL" dirty="0"/>
              <a:t> (zamiast koni)</a:t>
            </a:r>
          </a:p>
          <a:p>
            <a:r>
              <a:rPr lang="pl-PL" b="1" dirty="0"/>
              <a:t>Budowa </a:t>
            </a:r>
            <a:r>
              <a:rPr lang="pl-PL" b="1" dirty="0" smtClean="0"/>
              <a:t>infrastruktury do </a:t>
            </a:r>
            <a:r>
              <a:rPr lang="pl-PL" b="1" dirty="0"/>
              <a:t>ładowania samochodów i rowerów</a:t>
            </a:r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4556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20032"/>
          </a:xfrm>
        </p:spPr>
        <p:txBody>
          <a:bodyPr>
            <a:noAutofit/>
          </a:bodyPr>
          <a:lstStyle/>
          <a:p>
            <a:pPr algn="ctr"/>
            <a:r>
              <a:rPr lang="pl-PL" b="1" dirty="0">
                <a:effectLst/>
                <a:ea typeface="Times New Roman" panose="02020603050405020304" pitchFamily="18" charset="0"/>
              </a:rPr>
              <a:t>Wyzwanie 4: Tworzenie układów synergicznych</a:t>
            </a:r>
            <a:r>
              <a:rPr lang="pl-PL" sz="3600" b="1" dirty="0">
                <a:effectLst/>
                <a:ea typeface="Times New Roman" panose="02020603050405020304" pitchFamily="18" charset="0"/>
              </a:rPr>
              <a:t> stabilnych i niestabilnych OZE</a:t>
            </a:r>
            <a: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58610"/>
            <a:ext cx="8596668" cy="3182751"/>
          </a:xfrm>
        </p:spPr>
        <p:txBody>
          <a:bodyPr>
            <a:normAutofit/>
          </a:bodyPr>
          <a:lstStyle/>
          <a:p>
            <a:pPr marL="400050" lvl="1" indent="0" fontAlgn="base">
              <a:lnSpc>
                <a:spcPct val="150000"/>
              </a:lnSpc>
              <a:buNone/>
            </a:pPr>
            <a:r>
              <a:rPr lang="pl-PL" sz="1800" dirty="0">
                <a:latin typeface="+mj-lt"/>
                <a:ea typeface="Times New Roman" panose="02020603050405020304" pitchFamily="18" charset="0"/>
              </a:rPr>
              <a:t>Działania będą miały na celu uzyskanie optymalnego modelu współpracy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w klastrze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niestabilnych OZE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(fotowoltaika)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ze stabilnymi OZE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  (elektrownie wodne i Magazyny Energii Gazowej lub </a:t>
            </a:r>
            <a:r>
              <a:rPr lang="pl-PL" sz="1800" dirty="0" smtClean="0">
                <a:effectLst/>
                <a:latin typeface="+mj-lt"/>
                <a:ea typeface="Times New Roman" panose="02020603050405020304" pitchFamily="18" charset="0"/>
              </a:rPr>
              <a:t>Wodorowej).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/>
            </a:r>
            <a:br>
              <a:rPr lang="pl-PL" sz="18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Gmina Ochotnica Dolna  dysponuje koncepcją budowy 7 elektrowni wodnych na istniejących progach wodnych. Dwa pozostałe źródła </a:t>
            </a:r>
            <a:r>
              <a:rPr lang="pl-PL" sz="1800" dirty="0" smtClean="0">
                <a:effectLst/>
                <a:latin typeface="+mj-lt"/>
                <a:ea typeface="Times New Roman" panose="02020603050405020304" pitchFamily="18" charset="0"/>
              </a:rPr>
              <a:t>energii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(Magazyny Energii Gazowej i Wodorowej</a:t>
            </a:r>
            <a:r>
              <a:rPr lang="pl-PL" sz="1800" dirty="0" smtClean="0">
                <a:effectLst/>
                <a:latin typeface="+mj-lt"/>
                <a:ea typeface="Times New Roman" panose="02020603050405020304" pitchFamily="18" charset="0"/>
              </a:rPr>
              <a:t>),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są połączone z koncepcją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GOZ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 (Gospodarki Obiegu Zamkniętego</a:t>
            </a:r>
            <a:r>
              <a:rPr lang="pl-PL" sz="1800" dirty="0" smtClean="0">
                <a:effectLst/>
                <a:latin typeface="+mj-lt"/>
                <a:ea typeface="Times New Roman" panose="02020603050405020304" pitchFamily="18" charset="0"/>
              </a:rPr>
              <a:t>).</a:t>
            </a:r>
            <a:endParaRPr lang="pl-P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400050" lvl="1" indent="0" fontAlgn="base">
              <a:lnSpc>
                <a:spcPct val="150000"/>
              </a:lnSpc>
              <a:buNone/>
            </a:pP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endParaRPr lang="pl-PL" sz="18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99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515341"/>
          </a:xfrm>
        </p:spPr>
        <p:txBody>
          <a:bodyPr>
            <a:noAutofit/>
          </a:bodyPr>
          <a:lstStyle/>
          <a:p>
            <a:pPr algn="ctr"/>
            <a:r>
              <a:rPr lang="pl-PL" b="1" dirty="0">
                <a:effectLst/>
                <a:latin typeface="Trebuchet MS (Nagłówki)"/>
                <a:ea typeface="Times New Roman" panose="02020603050405020304" pitchFamily="18" charset="0"/>
              </a:rPr>
              <a:t>Wyzwanie 5: Budowa dużych farm fotowoltaicznych</a:t>
            </a:r>
            <a:br>
              <a:rPr lang="pl-PL" b="1" dirty="0">
                <a:effectLst/>
                <a:latin typeface="Trebuchet MS (Nagłówki)"/>
                <a:ea typeface="Times New Roman" panose="02020603050405020304" pitchFamily="18" charset="0"/>
              </a:rPr>
            </a:br>
            <a:r>
              <a:rPr lang="pl-PL" b="1" dirty="0">
                <a:effectLst/>
                <a:latin typeface="Trebuchet MS (Nagłówki)"/>
                <a:ea typeface="Times New Roman" panose="02020603050405020304" pitchFamily="18" charset="0"/>
              </a:rPr>
              <a:t>(spółdzielnie, wirtualny </a:t>
            </a:r>
            <a:r>
              <a:rPr lang="pl-PL" b="1" dirty="0">
                <a:latin typeface="Trebuchet MS (Nagłówki)"/>
                <a:ea typeface="Times New Roman" panose="02020603050405020304" pitchFamily="18" charset="0"/>
              </a:rPr>
              <a:t>p</a:t>
            </a:r>
            <a:r>
              <a:rPr lang="pl-PL" b="1" dirty="0">
                <a:effectLst/>
                <a:latin typeface="Trebuchet MS (Nagłówki)"/>
                <a:ea typeface="Times New Roman" panose="02020603050405020304" pitchFamily="18" charset="0"/>
              </a:rPr>
              <a:t>rosument)</a:t>
            </a:r>
            <a: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04838"/>
            <a:ext cx="8596668" cy="2836523"/>
          </a:xfrm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pl-PL" dirty="0">
                <a:latin typeface="+mj-lt"/>
                <a:ea typeface="Times New Roman" panose="02020603050405020304" pitchFamily="18" charset="0"/>
              </a:rPr>
              <a:t>W Gminie Ochotnica Dolna dominują </a:t>
            </a:r>
            <a:r>
              <a:rPr lang="pl-PL" dirty="0" err="1">
                <a:latin typeface="+mj-lt"/>
                <a:ea typeface="Times New Roman" panose="02020603050405020304" pitchFamily="18" charset="0"/>
              </a:rPr>
              <a:t>mikroinstalacje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 PV (2-4 </a:t>
            </a:r>
            <a:r>
              <a:rPr lang="pl-PL" dirty="0" err="1">
                <a:latin typeface="+mj-lt"/>
                <a:ea typeface="Times New Roman" panose="02020603050405020304" pitchFamily="18" charset="0"/>
              </a:rPr>
              <a:t>KWp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), które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przez swoje rozproszenie generują szereg problemów 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m.in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. dot. serwisowania i administrowania. Celem pilotażu byłaby analiza porównawcza </a:t>
            </a:r>
            <a:r>
              <a:rPr lang="pl-PL" sz="1800" dirty="0" smtClean="0">
                <a:effectLst/>
                <a:latin typeface="+mj-lt"/>
                <a:ea typeface="Times New Roman" panose="02020603050405020304" pitchFamily="18" charset="0"/>
              </a:rPr>
              <a:t>efektywności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energetycznej i ekonomicznej oraz wpływu na emisję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CO2 </a:t>
            </a:r>
            <a:r>
              <a:rPr lang="pl-PL" dirty="0" err="1">
                <a:latin typeface="+mj-lt"/>
                <a:ea typeface="Times New Roman" panose="02020603050405020304" pitchFamily="18" charset="0"/>
              </a:rPr>
              <a:t>rozporoszonych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l-PL" dirty="0" err="1" smtClean="0">
                <a:latin typeface="+mj-lt"/>
                <a:ea typeface="Times New Roman" panose="02020603050405020304" pitchFamily="18" charset="0"/>
              </a:rPr>
              <a:t>mikroinstalacji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,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w 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opozycji do modelu dużej instalacji fotowoltaicznej w kontekście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tzw. wirtualnego </a:t>
            </a:r>
            <a:r>
              <a:rPr lang="pl-PL" b="1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rosumenta</a:t>
            </a:r>
            <a:r>
              <a:rPr lang="pl-PL" sz="18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i tworzenia spółdzielni </a:t>
            </a:r>
            <a:r>
              <a:rPr lang="pl-PL" b="1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roducenckich</a:t>
            </a:r>
            <a:r>
              <a:rPr lang="pl-PL" b="1" dirty="0">
                <a:latin typeface="+mj-lt"/>
                <a:ea typeface="Times New Roman" panose="02020603050405020304" pitchFamily="18" charset="0"/>
              </a:rPr>
              <a:t> oraz p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rzeciwdziałania ubóstwu energetycznemu.</a:t>
            </a:r>
          </a:p>
        </p:txBody>
      </p:sp>
    </p:spTree>
    <p:extLst>
      <p:ext uri="{BB962C8B-B14F-4D97-AF65-F5344CB8AC3E}">
        <p14:creationId xmlns="" xmlns:p14="http://schemas.microsoft.com/office/powerpoint/2010/main" val="304040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391053"/>
          </a:xfrm>
        </p:spPr>
        <p:txBody>
          <a:bodyPr>
            <a:noAutofit/>
          </a:bodyPr>
          <a:lstStyle/>
          <a:p>
            <a:pPr algn="ctr"/>
            <a:r>
              <a:rPr lang="pl-PL" b="1" dirty="0">
                <a:latin typeface="Trebuchet"/>
                <a:ea typeface="Times New Roman" panose="02020603050405020304" pitchFamily="18" charset="0"/>
              </a:rPr>
              <a:t>Wyzwanie 6: Modernizacja gminnego oświetlenia ulicznego wraz z tworzeniem sieci internetowej LTE </a:t>
            </a:r>
            <a: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231" y="3051839"/>
            <a:ext cx="8528278" cy="2201214"/>
          </a:xfrm>
        </p:spPr>
        <p:txBody>
          <a:bodyPr>
            <a:normAutofit lnSpcReduction="10000"/>
          </a:bodyPr>
          <a:lstStyle/>
          <a:p>
            <a:pPr marL="400050" lvl="1" indent="0" fontAlgn="base">
              <a:lnSpc>
                <a:spcPct val="150000"/>
              </a:lnSpc>
              <a:buNone/>
            </a:pPr>
            <a:r>
              <a:rPr lang="pl-PL" sz="1800" dirty="0">
                <a:latin typeface="+mj-lt"/>
                <a:ea typeface="Times New Roman" panose="02020603050405020304" pitchFamily="18" charset="0"/>
              </a:rPr>
              <a:t>Modernizacja gminnego oświetlenia ulicznego połączona z tworzeniem sieci internetowej LTE i inteligentnym systemem zarządzania zużyciem energią (przeciwdziałanie cyfrowemu wykluczeniu mieszkańców połączone z możliwością inteligentnego sterowania oświetleniem i zużyciem energii).</a:t>
            </a:r>
          </a:p>
          <a:p>
            <a:pPr marL="400050" lvl="1" indent="0" fontAlgn="base">
              <a:lnSpc>
                <a:spcPct val="150000"/>
              </a:lnSpc>
              <a:buNone/>
            </a:pPr>
            <a:r>
              <a:rPr lang="pl-PL" sz="2000" dirty="0"/>
              <a:t>Oświetlenie </a:t>
            </a:r>
            <a:r>
              <a:rPr lang="pl-PL" sz="2000" dirty="0" smtClean="0"/>
              <a:t>będące własnością </a:t>
            </a:r>
            <a:r>
              <a:rPr lang="pl-PL" sz="2000" dirty="0"/>
              <a:t>JST: </a:t>
            </a:r>
            <a:r>
              <a:rPr lang="pl-PL" sz="2000" b="1" dirty="0"/>
              <a:t>811 </a:t>
            </a:r>
            <a:r>
              <a:rPr lang="pl-PL" sz="2000" b="1" dirty="0" smtClean="0"/>
              <a:t>lamp.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fontAlgn="base">
              <a:lnSpc>
                <a:spcPct val="150000"/>
              </a:lnSpc>
              <a:buNone/>
            </a:pP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endParaRPr lang="pl-PL" sz="18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591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755038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>
                <a:ea typeface="Times New Roman" panose="02020603050405020304" pitchFamily="18" charset="0"/>
              </a:rPr>
              <a:t>Wyzwanie 7: Wprowadzenie </a:t>
            </a:r>
            <a:r>
              <a:rPr lang="pl-PL" sz="3600" b="1" dirty="0">
                <a:effectLst/>
                <a:ea typeface="Times New Roman" panose="02020603050405020304" pitchFamily="18" charset="0"/>
              </a:rPr>
              <a:t>nowoczesnych narzędzi informatycznych do zarządzania produkcją, zużyciem i bilansowaniem energii elektrycznej</a:t>
            </a:r>
            <a: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5" y="3806402"/>
            <a:ext cx="8596668" cy="2152942"/>
          </a:xfrm>
        </p:spPr>
        <p:txBody>
          <a:bodyPr>
            <a:normAutofit fontScale="92500" lnSpcReduction="10000"/>
          </a:bodyPr>
          <a:lstStyle/>
          <a:p>
            <a:pPr marL="400050" lvl="1" indent="0" fontAlgn="base">
              <a:lnSpc>
                <a:spcPct val="150000"/>
              </a:lnSpc>
              <a:buNone/>
            </a:pPr>
            <a:r>
              <a:rPr lang="pl-PL" dirty="0">
                <a:latin typeface="+mj-lt"/>
                <a:ea typeface="Times New Roman" panose="02020603050405020304" pitchFamily="18" charset="0"/>
              </a:rPr>
              <a:t>Gmina Ochotnica Dolna ze względu na zagęszczenie </a:t>
            </a:r>
            <a:r>
              <a:rPr lang="pl-PL" dirty="0" err="1">
                <a:latin typeface="+mj-lt"/>
                <a:ea typeface="Times New Roman" panose="02020603050405020304" pitchFamily="18" charset="0"/>
              </a:rPr>
              <a:t>mikroinstalacji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 fotowoltaicznych jest optymalnym miejscem do 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analizy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wpływu zastosowania nowoczesnych narzędzi 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informatycznych,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służących do </a:t>
            </a:r>
            <a:r>
              <a:rPr lang="pl-PL" sz="1600" b="1" dirty="0">
                <a:effectLst/>
                <a:ea typeface="Times New Roman" panose="02020603050405020304" pitchFamily="18" charset="0"/>
              </a:rPr>
              <a:t>zarządzania produkcją, </a:t>
            </a:r>
            <a:r>
              <a:rPr lang="pl-PL" sz="1600" b="1" dirty="0" smtClean="0">
                <a:effectLst/>
                <a:ea typeface="Times New Roman" panose="02020603050405020304" pitchFamily="18" charset="0"/>
              </a:rPr>
              <a:t>zużyciem </a:t>
            </a:r>
            <a:r>
              <a:rPr lang="pl-PL" sz="1600" b="1" dirty="0">
                <a:effectLst/>
                <a:ea typeface="Times New Roman" panose="02020603050405020304" pitchFamily="18" charset="0"/>
              </a:rPr>
              <a:t>i </a:t>
            </a:r>
            <a:r>
              <a:rPr lang="pl-PL" sz="1600" b="1" dirty="0" smtClean="0">
                <a:effectLst/>
                <a:ea typeface="Times New Roman" panose="02020603050405020304" pitchFamily="18" charset="0"/>
              </a:rPr>
              <a:t>bilansowaniem </a:t>
            </a:r>
            <a:r>
              <a:rPr lang="pl-PL" sz="1600" b="1" dirty="0">
                <a:effectLst/>
                <a:ea typeface="Times New Roman" panose="02020603050405020304" pitchFamily="18" charset="0"/>
              </a:rPr>
              <a:t>energii elektrycznej oraz </a:t>
            </a:r>
            <a:r>
              <a:rPr lang="pl-PL" sz="1600" b="1" dirty="0" smtClean="0">
                <a:effectLst/>
                <a:ea typeface="Times New Roman" panose="02020603050405020304" pitchFamily="18" charset="0"/>
              </a:rPr>
              <a:t>mierzeniem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efektywności energetycznej, ekonomicznej </a:t>
            </a:r>
            <a:r>
              <a:rPr lang="pl-PL" sz="1600" dirty="0" smtClean="0">
                <a:effectLst/>
                <a:latin typeface="+mj-lt"/>
                <a:ea typeface="Times New Roman" panose="02020603050405020304" pitchFamily="18" charset="0"/>
              </a:rPr>
              <a:t>wraz z </a:t>
            </a:r>
            <a:r>
              <a:rPr lang="pl-PL" dirty="0" smtClean="0">
                <a:latin typeface="+mj-lt"/>
                <a:ea typeface="Times New Roman" panose="02020603050405020304" pitchFamily="18" charset="0"/>
              </a:rPr>
              <a:t>wpływem na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emisję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pl-PL" dirty="0">
                <a:latin typeface="+mj-lt"/>
                <a:ea typeface="Times New Roman" panose="02020603050405020304" pitchFamily="18" charset="0"/>
              </a:rPr>
              <a:t>CO2.</a:t>
            </a:r>
            <a:br>
              <a:rPr lang="pl-PL" dirty="0">
                <a:latin typeface="+mj-lt"/>
                <a:ea typeface="Times New Roman" panose="02020603050405020304" pitchFamily="18" charset="0"/>
              </a:rPr>
            </a:br>
            <a:endParaRPr lang="pl-PL" sz="18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805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BF96575-0D46-498B-A2EF-B63FF55E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925300"/>
          </a:xfrm>
        </p:spPr>
        <p:txBody>
          <a:bodyPr>
            <a:noAutofit/>
          </a:bodyPr>
          <a:lstStyle/>
          <a:p>
            <a:pPr algn="ctr"/>
            <a:r>
              <a:rPr lang="pl-PL" b="1" dirty="0">
                <a:latin typeface="Trebuchet"/>
                <a:ea typeface="Times New Roman" panose="02020603050405020304" pitchFamily="18" charset="0"/>
              </a:rPr>
              <a:t>Wyzwanie 8: Projekt „Piaskownica-Ochotnica” – Centrum Badawcze OZE miejsce wypracowania i testowania nowych rozwiązań technicznych i prawnych z zakresu energetyki</a:t>
            </a:r>
            <a: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l-P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13ACBD8-9F66-4D1F-9247-DCEA39B6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16062"/>
            <a:ext cx="8596668" cy="2925300"/>
          </a:xfrm>
        </p:spPr>
        <p:txBody>
          <a:bodyPr>
            <a:normAutofit lnSpcReduction="10000"/>
          </a:bodyPr>
          <a:lstStyle/>
          <a:p>
            <a:pPr marL="400050" lvl="1" indent="0" fontAlgn="base">
              <a:lnSpc>
                <a:spcPct val="150000"/>
              </a:lnSpc>
              <a:buNone/>
            </a:pP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l-PL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 obecnym, bardzo szybkim postępie technicznym i biznesowym, prawo nie jest w stanie nadążyć za zmianami,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dlatego</a:t>
            </a:r>
            <a:r>
              <a:rPr lang="pl-P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 niektórych przypadkach warto przetestować lokalnie </a:t>
            </a:r>
            <a:r>
              <a:rPr lang="pl-PL" sz="1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innowacyjne rozwiązanie </a:t>
            </a:r>
            <a:r>
              <a:rPr lang="pl-P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techniczne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bądź</a:t>
            </a:r>
            <a:r>
              <a:rPr lang="pl-PL" sz="18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pl-P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legislacyjne, aby potem móc dostosować regulacje prawne do nowych możliwości czy rozwiązań. </a:t>
            </a: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Gmina Ochotnica D. już stała się „poligonem badawczym” w zakresie OZE za sprawą współpracy z naukowcami z AGH. Naszym celem długofalowym jest powołanie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</a:t>
            </a:r>
            <a:r>
              <a:rPr lang="pl-PL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istnienia Centrum Badawczego OZE.</a:t>
            </a:r>
            <a:endParaRPr lang="pl-PL" dirty="0">
              <a:effectLst/>
            </a:endParaRPr>
          </a:p>
          <a:p>
            <a:pPr marL="0" indent="0" fontAlgn="base">
              <a:lnSpc>
                <a:spcPct val="150000"/>
              </a:lnSpc>
              <a:buNone/>
            </a:pPr>
            <a:endParaRPr lang="pl-PL" sz="18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121756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2999</TotalTime>
  <Words>594</Words>
  <Application>Microsoft Office PowerPoint</Application>
  <PresentationFormat>Niestandardowy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Faseta</vt:lpstr>
      <vt:lpstr>Klaster Energii „Wirtualna Zielona Elektrownia Ochotnica” (wyzwania 2021-2026)</vt:lpstr>
      <vt:lpstr>Wyzwanie 1: Rozwiązanie problemu  negatywnego wpływu instalacji fotowoltaicznych na sieci energetyczne  </vt:lpstr>
      <vt:lpstr>Wyzwanie 2: Optymalizacja efektywności i wydłużenie żywotności jednofazowych instalacji fotowoltaicznych  </vt:lpstr>
      <vt:lpstr>Wyzwanie 3: Realizacja nowych projektów inwestycyjnych z zakresu elektromobilności wykorzystujących energię produkowaną lokalnie  </vt:lpstr>
      <vt:lpstr>Wyzwanie 4: Tworzenie układów synergicznych stabilnych i niestabilnych OZE </vt:lpstr>
      <vt:lpstr>Wyzwanie 5: Budowa dużych farm fotowoltaicznych (spółdzielnie, wirtualny prosument) </vt:lpstr>
      <vt:lpstr>Wyzwanie 6: Modernizacja gminnego oświetlenia ulicznego wraz z tworzeniem sieci internetowej LTE  </vt:lpstr>
      <vt:lpstr>Wyzwanie 7: Wprowadzenie nowoczesnych narzędzi informatycznych do zarządzania produkcją, zużyciem i bilansowaniem energii elektrycznej </vt:lpstr>
      <vt:lpstr>Wyzwanie 8: Projekt „Piaskownica-Ochotnica” – Centrum Badawcze OZE miejsce wypracowania i testowania nowych rozwiązań technicznych i prawnych z zakresu energetyki </vt:lpstr>
      <vt:lpstr>Dziękuję za uwagę i zapraszam do Ochotnicy &amp; Tylmanowej Tadeusz Królczyk Wójt Gminy Ochotnica Dolna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Tadeusz Krolczyk</dc:creator>
  <cp:lastModifiedBy>DELL</cp:lastModifiedBy>
  <cp:revision>108</cp:revision>
  <dcterms:created xsi:type="dcterms:W3CDTF">2020-06-12T21:15:23Z</dcterms:created>
  <dcterms:modified xsi:type="dcterms:W3CDTF">2021-06-23T06:47:27Z</dcterms:modified>
</cp:coreProperties>
</file>